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3.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4.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5.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6.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7.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8.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4"/>
  </p:sldMasterIdLst>
  <p:notesMasterIdLst>
    <p:notesMasterId r:id="rId53"/>
  </p:notesMasterIdLst>
  <p:sldIdLst>
    <p:sldId id="267" r:id="rId5"/>
    <p:sldId id="270" r:id="rId6"/>
    <p:sldId id="296" r:id="rId7"/>
    <p:sldId id="269" r:id="rId8"/>
    <p:sldId id="295" r:id="rId9"/>
    <p:sldId id="308" r:id="rId10"/>
    <p:sldId id="305" r:id="rId11"/>
    <p:sldId id="313" r:id="rId12"/>
    <p:sldId id="310" r:id="rId13"/>
    <p:sldId id="314" r:id="rId14"/>
    <p:sldId id="315" r:id="rId15"/>
    <p:sldId id="311" r:id="rId16"/>
    <p:sldId id="316" r:id="rId17"/>
    <p:sldId id="321" r:id="rId18"/>
    <p:sldId id="312" r:id="rId19"/>
    <p:sldId id="320" r:id="rId20"/>
    <p:sldId id="317" r:id="rId21"/>
    <p:sldId id="322" r:id="rId22"/>
    <p:sldId id="323" r:id="rId23"/>
    <p:sldId id="336" r:id="rId24"/>
    <p:sldId id="274" r:id="rId25"/>
    <p:sldId id="297" r:id="rId26"/>
    <p:sldId id="299" r:id="rId27"/>
    <p:sldId id="276" r:id="rId28"/>
    <p:sldId id="300" r:id="rId29"/>
    <p:sldId id="302" r:id="rId30"/>
    <p:sldId id="324" r:id="rId31"/>
    <p:sldId id="325" r:id="rId32"/>
    <p:sldId id="326" r:id="rId33"/>
    <p:sldId id="327" r:id="rId34"/>
    <p:sldId id="328" r:id="rId35"/>
    <p:sldId id="289" r:id="rId36"/>
    <p:sldId id="330" r:id="rId37"/>
    <p:sldId id="331" r:id="rId38"/>
    <p:sldId id="333" r:id="rId39"/>
    <p:sldId id="334" r:id="rId40"/>
    <p:sldId id="288" r:id="rId41"/>
    <p:sldId id="272" r:id="rId42"/>
    <p:sldId id="273" r:id="rId43"/>
    <p:sldId id="337" r:id="rId44"/>
    <p:sldId id="292" r:id="rId45"/>
    <p:sldId id="258" r:id="rId46"/>
    <p:sldId id="257" r:id="rId47"/>
    <p:sldId id="262" r:id="rId48"/>
    <p:sldId id="263" r:id="rId49"/>
    <p:sldId id="266" r:id="rId50"/>
    <p:sldId id="264" r:id="rId51"/>
    <p:sldId id="259" r:id="rId5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C4810FC-03B9-A840-BAD6-BCC435DBA584}">
          <p14:sldIdLst>
            <p14:sldId id="267"/>
            <p14:sldId id="270"/>
            <p14:sldId id="296"/>
          </p14:sldIdLst>
        </p14:section>
        <p14:section name="Background" id="{395C005A-38DC-CA41-BB07-2D788357B971}">
          <p14:sldIdLst>
            <p14:sldId id="269"/>
            <p14:sldId id="295"/>
          </p14:sldIdLst>
        </p14:section>
        <p14:section name="Foundational Concepts" id="{1C806515-A971-5348-AC6F-F8F7B93938F7}">
          <p14:sldIdLst>
            <p14:sldId id="308"/>
            <p14:sldId id="305"/>
            <p14:sldId id="313"/>
            <p14:sldId id="310"/>
            <p14:sldId id="314"/>
            <p14:sldId id="315"/>
            <p14:sldId id="311"/>
            <p14:sldId id="316"/>
            <p14:sldId id="321"/>
            <p14:sldId id="312"/>
            <p14:sldId id="320"/>
            <p14:sldId id="317"/>
            <p14:sldId id="322"/>
            <p14:sldId id="323"/>
          </p14:sldIdLst>
        </p14:section>
        <p14:section name="Key finding 1" id="{4FEF787B-B85C-6F44-A0F2-719A5B438BDD}">
          <p14:sldIdLst>
            <p14:sldId id="336"/>
            <p14:sldId id="274"/>
            <p14:sldId id="297"/>
            <p14:sldId id="299"/>
          </p14:sldIdLst>
        </p14:section>
        <p14:section name="Key finding 2" id="{42F1476E-0E94-8143-9D50-89FE6D66E8EC}">
          <p14:sldIdLst>
            <p14:sldId id="276"/>
            <p14:sldId id="300"/>
            <p14:sldId id="302"/>
          </p14:sldIdLst>
        </p14:section>
        <p14:section name="Key finding 3" id="{39DEF95F-DDC9-0049-983C-09E4309A96AF}">
          <p14:sldIdLst>
            <p14:sldId id="324"/>
            <p14:sldId id="325"/>
            <p14:sldId id="326"/>
            <p14:sldId id="327"/>
            <p14:sldId id="328"/>
          </p14:sldIdLst>
        </p14:section>
        <p14:section name="Key finding 4" id="{1015407E-6531-594C-8FF5-E9C5E5F9FF51}">
          <p14:sldIdLst>
            <p14:sldId id="289"/>
            <p14:sldId id="330"/>
            <p14:sldId id="331"/>
            <p14:sldId id="333"/>
            <p14:sldId id="334"/>
            <p14:sldId id="288"/>
          </p14:sldIdLst>
        </p14:section>
        <p14:section name="Conclusions and recommendations" id="{26E59743-9FE7-0347-B9D7-8F06BD54D9FD}">
          <p14:sldIdLst>
            <p14:sldId id="272"/>
            <p14:sldId id="273"/>
            <p14:sldId id="337"/>
            <p14:sldId id="292"/>
            <p14:sldId id="258"/>
            <p14:sldId id="257"/>
            <p14:sldId id="262"/>
            <p14:sldId id="263"/>
            <p14:sldId id="266"/>
            <p14:sldId id="264"/>
          </p14:sldIdLst>
        </p14:section>
        <p14:section name="Raw quantitative data" id="{D032ED92-A22B-F742-888F-9FE8C8DCDC76}">
          <p14:sldIdLst>
            <p14:sldId id="259"/>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133910-6D17-4EF4-FF9F-D6CA9B95CE1C}" v="182" dt="2023-05-02T20:55:10.1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notesMaster" Target="notesMasters/notesMaster1.xml"/><Relationship Id="rId58" Type="http://schemas.microsoft.com/office/2015/10/relationships/revisionInfo" Target="revisionInfo.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ableStyles" Target="tableStyle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E2515F-A791-4F82-A591-152C7C5E7AC2}" type="doc">
      <dgm:prSet loTypeId="urn:microsoft.com/office/officeart/2005/8/layout/vProcess5" loCatId="process" qsTypeId="urn:microsoft.com/office/officeart/2005/8/quickstyle/simple1" qsCatId="simple" csTypeId="urn:microsoft.com/office/officeart/2005/8/colors/colorful1" csCatId="colorful" phldr="1"/>
      <dgm:spPr/>
      <dgm:t>
        <a:bodyPr/>
        <a:lstStyle/>
        <a:p>
          <a:endParaRPr lang="en-US"/>
        </a:p>
      </dgm:t>
    </dgm:pt>
    <dgm:pt modelId="{DF7EA21E-1F7B-4C2D-80B6-54A8995609F5}">
      <dgm:prSet/>
      <dgm:spPr/>
      <dgm:t>
        <a:bodyPr/>
        <a:lstStyle/>
        <a:p>
          <a:r>
            <a:rPr lang="en-US"/>
            <a:t>The numbers: 179 started survey; 142 indicated that they are faculty with disabilities; 124 provided consent to participate.</a:t>
          </a:r>
        </a:p>
      </dgm:t>
    </dgm:pt>
    <dgm:pt modelId="{AE131BAC-2420-4E9C-A8A5-E3238861631D}" type="parTrans" cxnId="{A5C1E503-1AD4-4482-82A8-8D8D559F17E4}">
      <dgm:prSet/>
      <dgm:spPr/>
      <dgm:t>
        <a:bodyPr/>
        <a:lstStyle/>
        <a:p>
          <a:endParaRPr lang="en-US"/>
        </a:p>
      </dgm:t>
    </dgm:pt>
    <dgm:pt modelId="{285EE0CC-AD3D-45D2-AA35-189F74DC4557}" type="sibTrans" cxnId="{A5C1E503-1AD4-4482-82A8-8D8D559F17E4}">
      <dgm:prSet/>
      <dgm:spPr/>
      <dgm:t>
        <a:bodyPr/>
        <a:lstStyle/>
        <a:p>
          <a:endParaRPr lang="en-US"/>
        </a:p>
      </dgm:t>
    </dgm:pt>
    <dgm:pt modelId="{941167DC-A8A7-448B-940C-D31183A3E8AB}">
      <dgm:prSet/>
      <dgm:spPr/>
      <dgm:t>
        <a:bodyPr/>
        <a:lstStyle/>
        <a:p>
          <a:r>
            <a:rPr lang="en-US"/>
            <a:t>Faculty rank: Almost 64% of respondents reported being tenure-stream faculty; over 19%, lecturers; over 9% each clinical and part-time faculty; and around 2% each research faculty, graduate instructor, post-doc or visiting faculty, or "something else."</a:t>
          </a:r>
        </a:p>
      </dgm:t>
    </dgm:pt>
    <dgm:pt modelId="{6505CF54-7D49-491F-A66D-6550559EE2BD}" type="parTrans" cxnId="{C88EDE08-1CD0-44AE-AB6B-59DF9FED0DFB}">
      <dgm:prSet/>
      <dgm:spPr/>
      <dgm:t>
        <a:bodyPr/>
        <a:lstStyle/>
        <a:p>
          <a:endParaRPr lang="en-US"/>
        </a:p>
      </dgm:t>
    </dgm:pt>
    <dgm:pt modelId="{5CC5F912-895F-40BB-AFC0-52B13622E26A}" type="sibTrans" cxnId="{C88EDE08-1CD0-44AE-AB6B-59DF9FED0DFB}">
      <dgm:prSet/>
      <dgm:spPr/>
      <dgm:t>
        <a:bodyPr/>
        <a:lstStyle/>
        <a:p>
          <a:endParaRPr lang="en-US"/>
        </a:p>
      </dgm:t>
    </dgm:pt>
    <dgm:pt modelId="{A21418F5-87A3-4C24-8FB9-D2B92CE5BCD6}">
      <dgm:prSet/>
      <dgm:spPr/>
      <dgm:t>
        <a:bodyPr/>
        <a:lstStyle/>
        <a:p>
          <a:r>
            <a:rPr lang="en-US"/>
            <a:t>Given the high visibility and minoritized status of faculty with disabilities, we did not collect information concerning their campus, college, or department. However, the survey was open to faculty at Branch campuses, HSC, and Main/ABQ campus.</a:t>
          </a:r>
        </a:p>
      </dgm:t>
    </dgm:pt>
    <dgm:pt modelId="{FAAA9F41-3938-4936-9050-26F4A7299878}" type="parTrans" cxnId="{063E0618-B36F-43C8-890E-8C927E722B55}">
      <dgm:prSet/>
      <dgm:spPr/>
      <dgm:t>
        <a:bodyPr/>
        <a:lstStyle/>
        <a:p>
          <a:endParaRPr lang="en-US"/>
        </a:p>
      </dgm:t>
    </dgm:pt>
    <dgm:pt modelId="{FF813E99-8D2D-41B6-B1A1-07717750CBBA}" type="sibTrans" cxnId="{063E0618-B36F-43C8-890E-8C927E722B55}">
      <dgm:prSet/>
      <dgm:spPr/>
      <dgm:t>
        <a:bodyPr/>
        <a:lstStyle/>
        <a:p>
          <a:endParaRPr lang="en-US"/>
        </a:p>
      </dgm:t>
    </dgm:pt>
    <dgm:pt modelId="{40CC481B-46F5-C844-9BD1-82398F247DDE}">
      <dgm:prSet/>
      <dgm:spPr/>
      <dgm:t>
        <a:bodyPr/>
        <a:lstStyle/>
        <a:p>
          <a:r>
            <a:rPr lang="en-US"/>
            <a:t>Due to a combination of factors, including privacy requirements of the Americans with Disabilities Act (or ADA) as well as non-disclosure, we cannot determine the percentage of faculty with disabilities who responded to the survey. </a:t>
          </a:r>
        </a:p>
      </dgm:t>
    </dgm:pt>
    <dgm:pt modelId="{5AC435FD-87F8-134E-9AEF-7B3FCCCA0ED9}" type="parTrans" cxnId="{B61FF82C-2B9B-974C-B07C-336F891D9877}">
      <dgm:prSet/>
      <dgm:spPr/>
      <dgm:t>
        <a:bodyPr/>
        <a:lstStyle/>
        <a:p>
          <a:endParaRPr lang="en-US"/>
        </a:p>
      </dgm:t>
    </dgm:pt>
    <dgm:pt modelId="{D282EA3C-3C13-5440-A948-7778BD141D09}" type="sibTrans" cxnId="{B61FF82C-2B9B-974C-B07C-336F891D9877}">
      <dgm:prSet/>
      <dgm:spPr/>
      <dgm:t>
        <a:bodyPr/>
        <a:lstStyle/>
        <a:p>
          <a:endParaRPr lang="en-US"/>
        </a:p>
      </dgm:t>
    </dgm:pt>
    <dgm:pt modelId="{34BA5F19-0ED3-AF4B-8836-C9DDA3DA5C97}" type="pres">
      <dgm:prSet presAssocID="{B8E2515F-A791-4F82-A591-152C7C5E7AC2}" presName="outerComposite" presStyleCnt="0">
        <dgm:presLayoutVars>
          <dgm:chMax val="5"/>
          <dgm:dir/>
          <dgm:resizeHandles val="exact"/>
        </dgm:presLayoutVars>
      </dgm:prSet>
      <dgm:spPr/>
    </dgm:pt>
    <dgm:pt modelId="{ADA67AF5-0589-584F-B2E9-EA24BA447F7F}" type="pres">
      <dgm:prSet presAssocID="{B8E2515F-A791-4F82-A591-152C7C5E7AC2}" presName="dummyMaxCanvas" presStyleCnt="0">
        <dgm:presLayoutVars/>
      </dgm:prSet>
      <dgm:spPr/>
    </dgm:pt>
    <dgm:pt modelId="{6587D486-C1D3-1041-B33F-2319265B82E9}" type="pres">
      <dgm:prSet presAssocID="{B8E2515F-A791-4F82-A591-152C7C5E7AC2}" presName="FourNodes_1" presStyleLbl="node1" presStyleIdx="0" presStyleCnt="4">
        <dgm:presLayoutVars>
          <dgm:bulletEnabled val="1"/>
        </dgm:presLayoutVars>
      </dgm:prSet>
      <dgm:spPr/>
    </dgm:pt>
    <dgm:pt modelId="{E3F601C0-8DCC-F740-9A5D-0968540F97C1}" type="pres">
      <dgm:prSet presAssocID="{B8E2515F-A791-4F82-A591-152C7C5E7AC2}" presName="FourNodes_2" presStyleLbl="node1" presStyleIdx="1" presStyleCnt="4" custLinFactY="100000" custLinFactNeighborX="16625" custLinFactNeighborY="129246">
        <dgm:presLayoutVars>
          <dgm:bulletEnabled val="1"/>
        </dgm:presLayoutVars>
      </dgm:prSet>
      <dgm:spPr/>
    </dgm:pt>
    <dgm:pt modelId="{FCA0519B-07C7-CC4B-A312-0D5493E9F5E8}" type="pres">
      <dgm:prSet presAssocID="{B8E2515F-A791-4F82-A591-152C7C5E7AC2}" presName="FourNodes_3" presStyleLbl="node1" presStyleIdx="2" presStyleCnt="4">
        <dgm:presLayoutVars>
          <dgm:bulletEnabled val="1"/>
        </dgm:presLayoutVars>
      </dgm:prSet>
      <dgm:spPr/>
    </dgm:pt>
    <dgm:pt modelId="{A3FB673E-76A7-C444-B676-C375957C55FF}" type="pres">
      <dgm:prSet presAssocID="{B8E2515F-A791-4F82-A591-152C7C5E7AC2}" presName="FourNodes_4" presStyleLbl="node1" presStyleIdx="3" presStyleCnt="4" custLinFactY="-100000" custLinFactNeighborX="-19371" custLinFactNeighborY="-137055">
        <dgm:presLayoutVars>
          <dgm:bulletEnabled val="1"/>
        </dgm:presLayoutVars>
      </dgm:prSet>
      <dgm:spPr/>
    </dgm:pt>
    <dgm:pt modelId="{C3306FC5-B764-844F-B4A2-5D432CC640AA}" type="pres">
      <dgm:prSet presAssocID="{B8E2515F-A791-4F82-A591-152C7C5E7AC2}" presName="FourConn_1-2" presStyleLbl="fgAccFollowNode1" presStyleIdx="0" presStyleCnt="3">
        <dgm:presLayoutVars>
          <dgm:bulletEnabled val="1"/>
        </dgm:presLayoutVars>
      </dgm:prSet>
      <dgm:spPr/>
    </dgm:pt>
    <dgm:pt modelId="{9B160C0B-A83A-6846-A6DF-4FC4ABCDD6E6}" type="pres">
      <dgm:prSet presAssocID="{B8E2515F-A791-4F82-A591-152C7C5E7AC2}" presName="FourConn_2-3" presStyleLbl="fgAccFollowNode1" presStyleIdx="1" presStyleCnt="3">
        <dgm:presLayoutVars>
          <dgm:bulletEnabled val="1"/>
        </dgm:presLayoutVars>
      </dgm:prSet>
      <dgm:spPr/>
    </dgm:pt>
    <dgm:pt modelId="{B57F555D-4A38-C64C-B514-9D14E9AEE900}" type="pres">
      <dgm:prSet presAssocID="{B8E2515F-A791-4F82-A591-152C7C5E7AC2}" presName="FourConn_3-4" presStyleLbl="fgAccFollowNode1" presStyleIdx="2" presStyleCnt="3">
        <dgm:presLayoutVars>
          <dgm:bulletEnabled val="1"/>
        </dgm:presLayoutVars>
      </dgm:prSet>
      <dgm:spPr/>
    </dgm:pt>
    <dgm:pt modelId="{AB5F0444-8E0D-1E47-A707-32699C9D1049}" type="pres">
      <dgm:prSet presAssocID="{B8E2515F-A791-4F82-A591-152C7C5E7AC2}" presName="FourNodes_1_text" presStyleLbl="node1" presStyleIdx="3" presStyleCnt="4">
        <dgm:presLayoutVars>
          <dgm:bulletEnabled val="1"/>
        </dgm:presLayoutVars>
      </dgm:prSet>
      <dgm:spPr/>
    </dgm:pt>
    <dgm:pt modelId="{A8911337-C470-F343-9764-7C4301B93D10}" type="pres">
      <dgm:prSet presAssocID="{B8E2515F-A791-4F82-A591-152C7C5E7AC2}" presName="FourNodes_2_text" presStyleLbl="node1" presStyleIdx="3" presStyleCnt="4">
        <dgm:presLayoutVars>
          <dgm:bulletEnabled val="1"/>
        </dgm:presLayoutVars>
      </dgm:prSet>
      <dgm:spPr/>
    </dgm:pt>
    <dgm:pt modelId="{A0D4F2C2-0F62-DB4E-BF4B-DA12194BC720}" type="pres">
      <dgm:prSet presAssocID="{B8E2515F-A791-4F82-A591-152C7C5E7AC2}" presName="FourNodes_3_text" presStyleLbl="node1" presStyleIdx="3" presStyleCnt="4">
        <dgm:presLayoutVars>
          <dgm:bulletEnabled val="1"/>
        </dgm:presLayoutVars>
      </dgm:prSet>
      <dgm:spPr/>
    </dgm:pt>
    <dgm:pt modelId="{D2C3F5A4-01FD-0D40-9077-F24A5877A231}" type="pres">
      <dgm:prSet presAssocID="{B8E2515F-A791-4F82-A591-152C7C5E7AC2}" presName="FourNodes_4_text" presStyleLbl="node1" presStyleIdx="3" presStyleCnt="4">
        <dgm:presLayoutVars>
          <dgm:bulletEnabled val="1"/>
        </dgm:presLayoutVars>
      </dgm:prSet>
      <dgm:spPr/>
    </dgm:pt>
  </dgm:ptLst>
  <dgm:cxnLst>
    <dgm:cxn modelId="{A5C1E503-1AD4-4482-82A8-8D8D559F17E4}" srcId="{B8E2515F-A791-4F82-A591-152C7C5E7AC2}" destId="{DF7EA21E-1F7B-4C2D-80B6-54A8995609F5}" srcOrd="0" destOrd="0" parTransId="{AE131BAC-2420-4E9C-A8A5-E3238861631D}" sibTransId="{285EE0CC-AD3D-45D2-AA35-189F74DC4557}"/>
    <dgm:cxn modelId="{C88EDE08-1CD0-44AE-AB6B-59DF9FED0DFB}" srcId="{B8E2515F-A791-4F82-A591-152C7C5E7AC2}" destId="{941167DC-A8A7-448B-940C-D31183A3E8AB}" srcOrd="1" destOrd="0" parTransId="{6505CF54-7D49-491F-A66D-6550559EE2BD}" sibTransId="{5CC5F912-895F-40BB-AFC0-52B13622E26A}"/>
    <dgm:cxn modelId="{C475F90A-1F22-C342-B456-214F7E273C31}" type="presOf" srcId="{40CC481B-46F5-C844-9BD1-82398F247DDE}" destId="{A3FB673E-76A7-C444-B676-C375957C55FF}" srcOrd="0" destOrd="0" presId="urn:microsoft.com/office/officeart/2005/8/layout/vProcess5"/>
    <dgm:cxn modelId="{063E0618-B36F-43C8-890E-8C927E722B55}" srcId="{B8E2515F-A791-4F82-A591-152C7C5E7AC2}" destId="{A21418F5-87A3-4C24-8FB9-D2B92CE5BCD6}" srcOrd="2" destOrd="0" parTransId="{FAAA9F41-3938-4936-9050-26F4A7299878}" sibTransId="{FF813E99-8D2D-41B6-B1A1-07717750CBBA}"/>
    <dgm:cxn modelId="{B8B4D325-32D9-1A40-AB5F-20D4885E77DB}" type="presOf" srcId="{DF7EA21E-1F7B-4C2D-80B6-54A8995609F5}" destId="{AB5F0444-8E0D-1E47-A707-32699C9D1049}" srcOrd="1" destOrd="0" presId="urn:microsoft.com/office/officeart/2005/8/layout/vProcess5"/>
    <dgm:cxn modelId="{DC112A2A-7DEF-6A40-A69B-14A2612E4066}" type="presOf" srcId="{941167DC-A8A7-448B-940C-D31183A3E8AB}" destId="{E3F601C0-8DCC-F740-9A5D-0968540F97C1}" srcOrd="0" destOrd="0" presId="urn:microsoft.com/office/officeart/2005/8/layout/vProcess5"/>
    <dgm:cxn modelId="{B61FF82C-2B9B-974C-B07C-336F891D9877}" srcId="{B8E2515F-A791-4F82-A591-152C7C5E7AC2}" destId="{40CC481B-46F5-C844-9BD1-82398F247DDE}" srcOrd="3" destOrd="0" parTransId="{5AC435FD-87F8-134E-9AEF-7B3FCCCA0ED9}" sibTransId="{D282EA3C-3C13-5440-A948-7778BD141D09}"/>
    <dgm:cxn modelId="{0522784A-1EFE-A044-9416-76C15FFEB58B}" type="presOf" srcId="{941167DC-A8A7-448B-940C-D31183A3E8AB}" destId="{A8911337-C470-F343-9764-7C4301B93D10}" srcOrd="1" destOrd="0" presId="urn:microsoft.com/office/officeart/2005/8/layout/vProcess5"/>
    <dgm:cxn modelId="{0C90EC6D-49AE-574C-A10F-97A0458E7BCC}" type="presOf" srcId="{A21418F5-87A3-4C24-8FB9-D2B92CE5BCD6}" destId="{FCA0519B-07C7-CC4B-A312-0D5493E9F5E8}" srcOrd="0" destOrd="0" presId="urn:microsoft.com/office/officeart/2005/8/layout/vProcess5"/>
    <dgm:cxn modelId="{1133C28D-5A71-A74B-B9AD-617D8C8FF820}" type="presOf" srcId="{FF813E99-8D2D-41B6-B1A1-07717750CBBA}" destId="{B57F555D-4A38-C64C-B514-9D14E9AEE900}" srcOrd="0" destOrd="0" presId="urn:microsoft.com/office/officeart/2005/8/layout/vProcess5"/>
    <dgm:cxn modelId="{421995A6-9A7B-F44F-ABBB-3FA30174C6FC}" type="presOf" srcId="{40CC481B-46F5-C844-9BD1-82398F247DDE}" destId="{D2C3F5A4-01FD-0D40-9077-F24A5877A231}" srcOrd="1" destOrd="0" presId="urn:microsoft.com/office/officeart/2005/8/layout/vProcess5"/>
    <dgm:cxn modelId="{1057E6BB-1422-B04F-8676-CC4269A90BB6}" type="presOf" srcId="{285EE0CC-AD3D-45D2-AA35-189F74DC4557}" destId="{C3306FC5-B764-844F-B4A2-5D432CC640AA}" srcOrd="0" destOrd="0" presId="urn:microsoft.com/office/officeart/2005/8/layout/vProcess5"/>
    <dgm:cxn modelId="{A562FABB-F3BA-684A-83E1-629C2F7C1FC6}" type="presOf" srcId="{5CC5F912-895F-40BB-AFC0-52B13622E26A}" destId="{9B160C0B-A83A-6846-A6DF-4FC4ABCDD6E6}" srcOrd="0" destOrd="0" presId="urn:microsoft.com/office/officeart/2005/8/layout/vProcess5"/>
    <dgm:cxn modelId="{F5F3C3CA-2CB6-2045-8F06-C2EF26F23939}" type="presOf" srcId="{DF7EA21E-1F7B-4C2D-80B6-54A8995609F5}" destId="{6587D486-C1D3-1041-B33F-2319265B82E9}" srcOrd="0" destOrd="0" presId="urn:microsoft.com/office/officeart/2005/8/layout/vProcess5"/>
    <dgm:cxn modelId="{24DEC4F6-33AA-5B49-947C-696F6ECD7DD3}" type="presOf" srcId="{B8E2515F-A791-4F82-A591-152C7C5E7AC2}" destId="{34BA5F19-0ED3-AF4B-8836-C9DDA3DA5C97}" srcOrd="0" destOrd="0" presId="urn:microsoft.com/office/officeart/2005/8/layout/vProcess5"/>
    <dgm:cxn modelId="{8160F1FF-F3C8-F248-981D-34249C3A69C1}" type="presOf" srcId="{A21418F5-87A3-4C24-8FB9-D2B92CE5BCD6}" destId="{A0D4F2C2-0F62-DB4E-BF4B-DA12194BC720}" srcOrd="1" destOrd="0" presId="urn:microsoft.com/office/officeart/2005/8/layout/vProcess5"/>
    <dgm:cxn modelId="{433F0591-6F59-BE46-8138-3B593BE59578}" type="presParOf" srcId="{34BA5F19-0ED3-AF4B-8836-C9DDA3DA5C97}" destId="{ADA67AF5-0589-584F-B2E9-EA24BA447F7F}" srcOrd="0" destOrd="0" presId="urn:microsoft.com/office/officeart/2005/8/layout/vProcess5"/>
    <dgm:cxn modelId="{9C52E84A-2BEB-0D44-B459-F58A30FD6729}" type="presParOf" srcId="{34BA5F19-0ED3-AF4B-8836-C9DDA3DA5C97}" destId="{6587D486-C1D3-1041-B33F-2319265B82E9}" srcOrd="1" destOrd="0" presId="urn:microsoft.com/office/officeart/2005/8/layout/vProcess5"/>
    <dgm:cxn modelId="{2CE22C71-0B41-B94F-88EA-423C750FFE4B}" type="presParOf" srcId="{34BA5F19-0ED3-AF4B-8836-C9DDA3DA5C97}" destId="{E3F601C0-8DCC-F740-9A5D-0968540F97C1}" srcOrd="2" destOrd="0" presId="urn:microsoft.com/office/officeart/2005/8/layout/vProcess5"/>
    <dgm:cxn modelId="{3E3AB5CE-88CB-E74A-B4EA-6A03A3F453AC}" type="presParOf" srcId="{34BA5F19-0ED3-AF4B-8836-C9DDA3DA5C97}" destId="{FCA0519B-07C7-CC4B-A312-0D5493E9F5E8}" srcOrd="3" destOrd="0" presId="urn:microsoft.com/office/officeart/2005/8/layout/vProcess5"/>
    <dgm:cxn modelId="{7BE1243F-A09F-A643-AC90-A9036D2AB255}" type="presParOf" srcId="{34BA5F19-0ED3-AF4B-8836-C9DDA3DA5C97}" destId="{A3FB673E-76A7-C444-B676-C375957C55FF}" srcOrd="4" destOrd="0" presId="urn:microsoft.com/office/officeart/2005/8/layout/vProcess5"/>
    <dgm:cxn modelId="{623C9F68-C83D-C546-8DF8-2D52EF9CD99C}" type="presParOf" srcId="{34BA5F19-0ED3-AF4B-8836-C9DDA3DA5C97}" destId="{C3306FC5-B764-844F-B4A2-5D432CC640AA}" srcOrd="5" destOrd="0" presId="urn:microsoft.com/office/officeart/2005/8/layout/vProcess5"/>
    <dgm:cxn modelId="{5ADBA8BE-168C-2F4E-82B1-E4935B920933}" type="presParOf" srcId="{34BA5F19-0ED3-AF4B-8836-C9DDA3DA5C97}" destId="{9B160C0B-A83A-6846-A6DF-4FC4ABCDD6E6}" srcOrd="6" destOrd="0" presId="urn:microsoft.com/office/officeart/2005/8/layout/vProcess5"/>
    <dgm:cxn modelId="{F5D1BD04-3B89-BC45-A0B8-13C777451B8C}" type="presParOf" srcId="{34BA5F19-0ED3-AF4B-8836-C9DDA3DA5C97}" destId="{B57F555D-4A38-C64C-B514-9D14E9AEE900}" srcOrd="7" destOrd="0" presId="urn:microsoft.com/office/officeart/2005/8/layout/vProcess5"/>
    <dgm:cxn modelId="{79CFECF1-80C8-A543-AAEA-96C1E6CF10AB}" type="presParOf" srcId="{34BA5F19-0ED3-AF4B-8836-C9DDA3DA5C97}" destId="{AB5F0444-8E0D-1E47-A707-32699C9D1049}" srcOrd="8" destOrd="0" presId="urn:microsoft.com/office/officeart/2005/8/layout/vProcess5"/>
    <dgm:cxn modelId="{CCDFB379-3D97-B543-9B62-DB9929A41F2A}" type="presParOf" srcId="{34BA5F19-0ED3-AF4B-8836-C9DDA3DA5C97}" destId="{A8911337-C470-F343-9764-7C4301B93D10}" srcOrd="9" destOrd="0" presId="urn:microsoft.com/office/officeart/2005/8/layout/vProcess5"/>
    <dgm:cxn modelId="{3B1996A9-78DD-C24B-9A9D-B3CD9B8854AF}" type="presParOf" srcId="{34BA5F19-0ED3-AF4B-8836-C9DDA3DA5C97}" destId="{A0D4F2C2-0F62-DB4E-BF4B-DA12194BC720}" srcOrd="10" destOrd="0" presId="urn:microsoft.com/office/officeart/2005/8/layout/vProcess5"/>
    <dgm:cxn modelId="{4A85910D-A027-BA47-85A8-A5DC0DA99920}" type="presParOf" srcId="{34BA5F19-0ED3-AF4B-8836-C9DDA3DA5C97}" destId="{D2C3F5A4-01FD-0D40-9077-F24A5877A231}"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D3EFA34-15E7-4EA2-B639-1397103AEB39}" type="doc">
      <dgm:prSet loTypeId="urn:microsoft.com/office/officeart/2005/8/layout/cycle8" loCatId="cycle" qsTypeId="urn:microsoft.com/office/officeart/2005/8/quickstyle/simple1" qsCatId="simple" csTypeId="urn:microsoft.com/office/officeart/2005/8/colors/colorful1" csCatId="colorful" phldr="1"/>
      <dgm:spPr/>
      <dgm:t>
        <a:bodyPr/>
        <a:lstStyle/>
        <a:p>
          <a:endParaRPr lang="en-US"/>
        </a:p>
      </dgm:t>
    </dgm:pt>
    <dgm:pt modelId="{0879E6FA-4FB2-4608-B771-F9A7E8B37EA5}">
      <dgm:prSet/>
      <dgm:spPr/>
      <dgm:t>
        <a:bodyPr/>
        <a:lstStyle/>
        <a:p>
          <a:r>
            <a:rPr lang="en-US"/>
            <a:t>Disability and Disability Studies</a:t>
          </a:r>
        </a:p>
      </dgm:t>
    </dgm:pt>
    <dgm:pt modelId="{CA342BB7-B019-4EDF-96E9-4C3F43824750}" type="parTrans" cxnId="{64963ACF-26B6-43D5-ADD0-C52511F2752E}">
      <dgm:prSet/>
      <dgm:spPr/>
      <dgm:t>
        <a:bodyPr/>
        <a:lstStyle/>
        <a:p>
          <a:endParaRPr lang="en-US"/>
        </a:p>
      </dgm:t>
    </dgm:pt>
    <dgm:pt modelId="{48FF9DCD-4848-40DB-B8E0-16EA0530A8F9}" type="sibTrans" cxnId="{64963ACF-26B6-43D5-ADD0-C52511F2752E}">
      <dgm:prSet/>
      <dgm:spPr/>
      <dgm:t>
        <a:bodyPr/>
        <a:lstStyle/>
        <a:p>
          <a:endParaRPr lang="en-US"/>
        </a:p>
      </dgm:t>
    </dgm:pt>
    <dgm:pt modelId="{931E2D29-EFA9-4B47-B8B1-CC95EDA18A9F}">
      <dgm:prSet/>
      <dgm:spPr/>
      <dgm:t>
        <a:bodyPr/>
        <a:lstStyle/>
        <a:p>
          <a:r>
            <a:rPr lang="en-US"/>
            <a:t>Identity and Intersectionality</a:t>
          </a:r>
        </a:p>
      </dgm:t>
    </dgm:pt>
    <dgm:pt modelId="{5BF4E26D-4D8C-4351-AD6A-A973B4BFC86F}" type="parTrans" cxnId="{8467CDDD-70E6-44B8-81A4-9821CC7E379C}">
      <dgm:prSet/>
      <dgm:spPr/>
      <dgm:t>
        <a:bodyPr/>
        <a:lstStyle/>
        <a:p>
          <a:endParaRPr lang="en-US"/>
        </a:p>
      </dgm:t>
    </dgm:pt>
    <dgm:pt modelId="{2EE50871-43D3-4AF0-A36C-F31B6BB51151}" type="sibTrans" cxnId="{8467CDDD-70E6-44B8-81A4-9821CC7E379C}">
      <dgm:prSet/>
      <dgm:spPr/>
      <dgm:t>
        <a:bodyPr/>
        <a:lstStyle/>
        <a:p>
          <a:endParaRPr lang="en-US"/>
        </a:p>
      </dgm:t>
    </dgm:pt>
    <dgm:pt modelId="{403F3B5F-829C-4DB6-BB0D-3A520F806BD4}">
      <dgm:prSet custT="1"/>
      <dgm:spPr/>
      <dgm:t>
        <a:bodyPr/>
        <a:lstStyle/>
        <a:p>
          <a:r>
            <a:rPr lang="en-US" sz="2000"/>
            <a:t>Compliance and Accessibility</a:t>
          </a:r>
        </a:p>
      </dgm:t>
    </dgm:pt>
    <dgm:pt modelId="{3C3D5EC5-5CCF-4A09-B3ED-D4AB9C2A8B94}" type="parTrans" cxnId="{C01369C8-6A42-4156-9C2D-AE088602968A}">
      <dgm:prSet/>
      <dgm:spPr/>
      <dgm:t>
        <a:bodyPr/>
        <a:lstStyle/>
        <a:p>
          <a:endParaRPr lang="en-US"/>
        </a:p>
      </dgm:t>
    </dgm:pt>
    <dgm:pt modelId="{6DAE4062-4F56-459D-BCFB-055D18BCA118}" type="sibTrans" cxnId="{C01369C8-6A42-4156-9C2D-AE088602968A}">
      <dgm:prSet/>
      <dgm:spPr/>
      <dgm:t>
        <a:bodyPr/>
        <a:lstStyle/>
        <a:p>
          <a:endParaRPr lang="en-US"/>
        </a:p>
      </dgm:t>
    </dgm:pt>
    <dgm:pt modelId="{0E409109-A968-4F7F-91C0-8D4B65B6E91D}">
      <dgm:prSet/>
      <dgm:spPr/>
      <dgm:t>
        <a:bodyPr/>
        <a:lstStyle/>
        <a:p>
          <a:r>
            <a:rPr lang="en-US"/>
            <a:t>Disclosure and Barriers in HE</a:t>
          </a:r>
        </a:p>
      </dgm:t>
    </dgm:pt>
    <dgm:pt modelId="{DFCC1CD3-EEE6-4460-AA52-D2E9674D8560}" type="parTrans" cxnId="{60F066A3-6F30-4939-8EF6-9CB20BAD012B}">
      <dgm:prSet/>
      <dgm:spPr/>
      <dgm:t>
        <a:bodyPr/>
        <a:lstStyle/>
        <a:p>
          <a:endParaRPr lang="en-US"/>
        </a:p>
      </dgm:t>
    </dgm:pt>
    <dgm:pt modelId="{613265C7-6264-41AD-ABF7-237B4555288F}" type="sibTrans" cxnId="{60F066A3-6F30-4939-8EF6-9CB20BAD012B}">
      <dgm:prSet/>
      <dgm:spPr/>
      <dgm:t>
        <a:bodyPr/>
        <a:lstStyle/>
        <a:p>
          <a:endParaRPr lang="en-US"/>
        </a:p>
      </dgm:t>
    </dgm:pt>
    <dgm:pt modelId="{A1729BB7-8B97-495B-8819-4FA00BF90A59}">
      <dgm:prSet/>
      <dgm:spPr/>
      <dgm:t>
        <a:bodyPr/>
        <a:lstStyle/>
        <a:p>
          <a:r>
            <a:rPr lang="en-US"/>
            <a:t>Ableism and Disablism</a:t>
          </a:r>
        </a:p>
      </dgm:t>
    </dgm:pt>
    <dgm:pt modelId="{4B0E898F-B1DE-4600-94EE-9E7317206474}" type="parTrans" cxnId="{328DD2A2-8367-40CC-8A19-72ABF4FC8156}">
      <dgm:prSet/>
      <dgm:spPr/>
      <dgm:t>
        <a:bodyPr/>
        <a:lstStyle/>
        <a:p>
          <a:endParaRPr lang="en-US"/>
        </a:p>
      </dgm:t>
    </dgm:pt>
    <dgm:pt modelId="{FEE2EEE2-0920-4FC3-9C51-C5CD6FF95C93}" type="sibTrans" cxnId="{328DD2A2-8367-40CC-8A19-72ABF4FC8156}">
      <dgm:prSet/>
      <dgm:spPr/>
      <dgm:t>
        <a:bodyPr/>
        <a:lstStyle/>
        <a:p>
          <a:endParaRPr lang="en-US"/>
        </a:p>
      </dgm:t>
    </dgm:pt>
    <dgm:pt modelId="{911BCDAD-0831-AC4B-837F-6F4DE5887763}" type="pres">
      <dgm:prSet presAssocID="{7D3EFA34-15E7-4EA2-B639-1397103AEB39}" presName="compositeShape" presStyleCnt="0">
        <dgm:presLayoutVars>
          <dgm:chMax val="7"/>
          <dgm:dir/>
          <dgm:resizeHandles val="exact"/>
        </dgm:presLayoutVars>
      </dgm:prSet>
      <dgm:spPr/>
    </dgm:pt>
    <dgm:pt modelId="{895DFFC7-4315-8F4F-A966-E5498DFD939F}" type="pres">
      <dgm:prSet presAssocID="{7D3EFA34-15E7-4EA2-B639-1397103AEB39}" presName="wedge1" presStyleLbl="node1" presStyleIdx="0" presStyleCnt="5"/>
      <dgm:spPr/>
    </dgm:pt>
    <dgm:pt modelId="{29245F2D-9F68-7C4F-B356-916AF0EE2AD9}" type="pres">
      <dgm:prSet presAssocID="{7D3EFA34-15E7-4EA2-B639-1397103AEB39}" presName="dummy1a" presStyleCnt="0"/>
      <dgm:spPr/>
    </dgm:pt>
    <dgm:pt modelId="{D556C269-5CC5-2944-B84F-42D4C8319742}" type="pres">
      <dgm:prSet presAssocID="{7D3EFA34-15E7-4EA2-B639-1397103AEB39}" presName="dummy1b" presStyleCnt="0"/>
      <dgm:spPr/>
    </dgm:pt>
    <dgm:pt modelId="{5DFC148C-F8C6-074E-BFEA-A32880966A04}" type="pres">
      <dgm:prSet presAssocID="{7D3EFA34-15E7-4EA2-B639-1397103AEB39}" presName="wedge1Tx" presStyleLbl="node1" presStyleIdx="0" presStyleCnt="5">
        <dgm:presLayoutVars>
          <dgm:chMax val="0"/>
          <dgm:chPref val="0"/>
          <dgm:bulletEnabled val="1"/>
        </dgm:presLayoutVars>
      </dgm:prSet>
      <dgm:spPr/>
    </dgm:pt>
    <dgm:pt modelId="{79432F18-2CB4-7846-876E-9FF3A600F4C2}" type="pres">
      <dgm:prSet presAssocID="{7D3EFA34-15E7-4EA2-B639-1397103AEB39}" presName="wedge2" presStyleLbl="node1" presStyleIdx="1" presStyleCnt="5"/>
      <dgm:spPr/>
    </dgm:pt>
    <dgm:pt modelId="{8B8C7AD1-6765-C74F-86EA-C541FA108B1F}" type="pres">
      <dgm:prSet presAssocID="{7D3EFA34-15E7-4EA2-B639-1397103AEB39}" presName="dummy2a" presStyleCnt="0"/>
      <dgm:spPr/>
    </dgm:pt>
    <dgm:pt modelId="{31ACF8F0-E99B-0449-AFC4-5CCA1F34F383}" type="pres">
      <dgm:prSet presAssocID="{7D3EFA34-15E7-4EA2-B639-1397103AEB39}" presName="dummy2b" presStyleCnt="0"/>
      <dgm:spPr/>
    </dgm:pt>
    <dgm:pt modelId="{2C4253F5-63C9-1C42-9C70-E3F015D50614}" type="pres">
      <dgm:prSet presAssocID="{7D3EFA34-15E7-4EA2-B639-1397103AEB39}" presName="wedge2Tx" presStyleLbl="node1" presStyleIdx="1" presStyleCnt="5">
        <dgm:presLayoutVars>
          <dgm:chMax val="0"/>
          <dgm:chPref val="0"/>
          <dgm:bulletEnabled val="1"/>
        </dgm:presLayoutVars>
      </dgm:prSet>
      <dgm:spPr/>
    </dgm:pt>
    <dgm:pt modelId="{132D4BF3-E6CD-7840-9FFE-3A94795AF807}" type="pres">
      <dgm:prSet presAssocID="{7D3EFA34-15E7-4EA2-B639-1397103AEB39}" presName="wedge3" presStyleLbl="node1" presStyleIdx="2" presStyleCnt="5" custScaleX="148023" custScaleY="190470"/>
      <dgm:spPr/>
    </dgm:pt>
    <dgm:pt modelId="{7EBA1AC6-43F3-4845-A4B2-3DE2E1B96C83}" type="pres">
      <dgm:prSet presAssocID="{7D3EFA34-15E7-4EA2-B639-1397103AEB39}" presName="dummy3a" presStyleCnt="0"/>
      <dgm:spPr/>
    </dgm:pt>
    <dgm:pt modelId="{B800669C-66F0-A742-A165-06964A20EEB8}" type="pres">
      <dgm:prSet presAssocID="{7D3EFA34-15E7-4EA2-B639-1397103AEB39}" presName="dummy3b" presStyleCnt="0"/>
      <dgm:spPr/>
    </dgm:pt>
    <dgm:pt modelId="{B21630C2-A682-B34F-8482-8876B48D7315}" type="pres">
      <dgm:prSet presAssocID="{7D3EFA34-15E7-4EA2-B639-1397103AEB39}" presName="wedge3Tx" presStyleLbl="node1" presStyleIdx="2" presStyleCnt="5">
        <dgm:presLayoutVars>
          <dgm:chMax val="0"/>
          <dgm:chPref val="0"/>
          <dgm:bulletEnabled val="1"/>
        </dgm:presLayoutVars>
      </dgm:prSet>
      <dgm:spPr/>
    </dgm:pt>
    <dgm:pt modelId="{147AD827-7FE7-4D43-AD83-67CADADB9907}" type="pres">
      <dgm:prSet presAssocID="{7D3EFA34-15E7-4EA2-B639-1397103AEB39}" presName="wedge4" presStyleLbl="node1" presStyleIdx="3" presStyleCnt="5"/>
      <dgm:spPr/>
    </dgm:pt>
    <dgm:pt modelId="{9DADED1D-6EBF-034A-B9BF-54193F81D003}" type="pres">
      <dgm:prSet presAssocID="{7D3EFA34-15E7-4EA2-B639-1397103AEB39}" presName="dummy4a" presStyleCnt="0"/>
      <dgm:spPr/>
    </dgm:pt>
    <dgm:pt modelId="{DFE88B3F-3424-CF4D-825B-1E2B2558BE4D}" type="pres">
      <dgm:prSet presAssocID="{7D3EFA34-15E7-4EA2-B639-1397103AEB39}" presName="dummy4b" presStyleCnt="0"/>
      <dgm:spPr/>
    </dgm:pt>
    <dgm:pt modelId="{2D136B82-55CF-8D49-BEC2-4B7507894C0D}" type="pres">
      <dgm:prSet presAssocID="{7D3EFA34-15E7-4EA2-B639-1397103AEB39}" presName="wedge4Tx" presStyleLbl="node1" presStyleIdx="3" presStyleCnt="5">
        <dgm:presLayoutVars>
          <dgm:chMax val="0"/>
          <dgm:chPref val="0"/>
          <dgm:bulletEnabled val="1"/>
        </dgm:presLayoutVars>
      </dgm:prSet>
      <dgm:spPr/>
    </dgm:pt>
    <dgm:pt modelId="{F7F8B72B-2E96-0C41-A1A0-E24DF647EA15}" type="pres">
      <dgm:prSet presAssocID="{7D3EFA34-15E7-4EA2-B639-1397103AEB39}" presName="wedge5" presStyleLbl="node1" presStyleIdx="4" presStyleCnt="5"/>
      <dgm:spPr/>
    </dgm:pt>
    <dgm:pt modelId="{38A24561-07C8-064A-8BEA-C6495EF2D8D2}" type="pres">
      <dgm:prSet presAssocID="{7D3EFA34-15E7-4EA2-B639-1397103AEB39}" presName="dummy5a" presStyleCnt="0"/>
      <dgm:spPr/>
    </dgm:pt>
    <dgm:pt modelId="{9BB23598-DA8A-674F-B8E7-635E7F69CE26}" type="pres">
      <dgm:prSet presAssocID="{7D3EFA34-15E7-4EA2-B639-1397103AEB39}" presName="dummy5b" presStyleCnt="0"/>
      <dgm:spPr/>
    </dgm:pt>
    <dgm:pt modelId="{6CB7978E-DAA4-B144-B3C9-54ADA5D508BA}" type="pres">
      <dgm:prSet presAssocID="{7D3EFA34-15E7-4EA2-B639-1397103AEB39}" presName="wedge5Tx" presStyleLbl="node1" presStyleIdx="4" presStyleCnt="5">
        <dgm:presLayoutVars>
          <dgm:chMax val="0"/>
          <dgm:chPref val="0"/>
          <dgm:bulletEnabled val="1"/>
        </dgm:presLayoutVars>
      </dgm:prSet>
      <dgm:spPr/>
    </dgm:pt>
    <dgm:pt modelId="{7CA0AECC-F4BA-A446-9559-0E5AD175DF37}" type="pres">
      <dgm:prSet presAssocID="{48FF9DCD-4848-40DB-B8E0-16EA0530A8F9}" presName="arrowWedge1" presStyleLbl="fgSibTrans2D1" presStyleIdx="0" presStyleCnt="5"/>
      <dgm:spPr/>
    </dgm:pt>
    <dgm:pt modelId="{F9466FFE-59BA-5B47-8BC3-6BC9D479909A}" type="pres">
      <dgm:prSet presAssocID="{2EE50871-43D3-4AF0-A36C-F31B6BB51151}" presName="arrowWedge2" presStyleLbl="fgSibTrans2D1" presStyleIdx="1" presStyleCnt="5"/>
      <dgm:spPr/>
    </dgm:pt>
    <dgm:pt modelId="{E6393BA3-BCA8-D446-BCA1-2B213A16D8CC}" type="pres">
      <dgm:prSet presAssocID="{6DAE4062-4F56-459D-BCFB-055D18BCA118}" presName="arrowWedge3" presStyleLbl="fgSibTrans2D1" presStyleIdx="2" presStyleCnt="5"/>
      <dgm:spPr/>
    </dgm:pt>
    <dgm:pt modelId="{EF38BA67-1EE7-3349-89CD-CB2FDF6C2789}" type="pres">
      <dgm:prSet presAssocID="{613265C7-6264-41AD-ABF7-237B4555288F}" presName="arrowWedge4" presStyleLbl="fgSibTrans2D1" presStyleIdx="3" presStyleCnt="5"/>
      <dgm:spPr/>
    </dgm:pt>
    <dgm:pt modelId="{E80F9B29-2F79-C44E-935B-3D46B7C20D4B}" type="pres">
      <dgm:prSet presAssocID="{FEE2EEE2-0920-4FC3-9C51-C5CD6FF95C93}" presName="arrowWedge5" presStyleLbl="fgSibTrans2D1" presStyleIdx="4" presStyleCnt="5"/>
      <dgm:spPr/>
    </dgm:pt>
  </dgm:ptLst>
  <dgm:cxnLst>
    <dgm:cxn modelId="{67FFCB05-D8C4-3642-AAEB-13913607F30B}" type="presOf" srcId="{7D3EFA34-15E7-4EA2-B639-1397103AEB39}" destId="{911BCDAD-0831-AC4B-837F-6F4DE5887763}" srcOrd="0" destOrd="0" presId="urn:microsoft.com/office/officeart/2005/8/layout/cycle8"/>
    <dgm:cxn modelId="{6205793E-2CF2-BA46-A0C6-58908C984EDF}" type="presOf" srcId="{0879E6FA-4FB2-4608-B771-F9A7E8B37EA5}" destId="{895DFFC7-4315-8F4F-A966-E5498DFD939F}" srcOrd="0" destOrd="0" presId="urn:microsoft.com/office/officeart/2005/8/layout/cycle8"/>
    <dgm:cxn modelId="{9E63B854-6F5F-C249-BD1C-67DA438A6426}" type="presOf" srcId="{403F3B5F-829C-4DB6-BB0D-3A520F806BD4}" destId="{132D4BF3-E6CD-7840-9FFE-3A94795AF807}" srcOrd="0" destOrd="0" presId="urn:microsoft.com/office/officeart/2005/8/layout/cycle8"/>
    <dgm:cxn modelId="{35851C7E-05C4-5447-B970-AFFB71363E8C}" type="presOf" srcId="{0E409109-A968-4F7F-91C0-8D4B65B6E91D}" destId="{2D136B82-55CF-8D49-BEC2-4B7507894C0D}" srcOrd="1" destOrd="0" presId="urn:microsoft.com/office/officeart/2005/8/layout/cycle8"/>
    <dgm:cxn modelId="{2929649B-1762-B14F-B08D-87B094C64127}" type="presOf" srcId="{A1729BB7-8B97-495B-8819-4FA00BF90A59}" destId="{F7F8B72B-2E96-0C41-A1A0-E24DF647EA15}" srcOrd="0" destOrd="0" presId="urn:microsoft.com/office/officeart/2005/8/layout/cycle8"/>
    <dgm:cxn modelId="{F3CE029C-0F45-3E4F-AC95-D8A1E0F0223F}" type="presOf" srcId="{931E2D29-EFA9-4B47-B8B1-CC95EDA18A9F}" destId="{79432F18-2CB4-7846-876E-9FF3A600F4C2}" srcOrd="0" destOrd="0" presId="urn:microsoft.com/office/officeart/2005/8/layout/cycle8"/>
    <dgm:cxn modelId="{328DD2A2-8367-40CC-8A19-72ABF4FC8156}" srcId="{7D3EFA34-15E7-4EA2-B639-1397103AEB39}" destId="{A1729BB7-8B97-495B-8819-4FA00BF90A59}" srcOrd="4" destOrd="0" parTransId="{4B0E898F-B1DE-4600-94EE-9E7317206474}" sibTransId="{FEE2EEE2-0920-4FC3-9C51-C5CD6FF95C93}"/>
    <dgm:cxn modelId="{60F066A3-6F30-4939-8EF6-9CB20BAD012B}" srcId="{7D3EFA34-15E7-4EA2-B639-1397103AEB39}" destId="{0E409109-A968-4F7F-91C0-8D4B65B6E91D}" srcOrd="3" destOrd="0" parTransId="{DFCC1CD3-EEE6-4460-AA52-D2E9674D8560}" sibTransId="{613265C7-6264-41AD-ABF7-237B4555288F}"/>
    <dgm:cxn modelId="{CFEBDEAB-F568-4144-B54D-B7BA009E37C7}" type="presOf" srcId="{403F3B5F-829C-4DB6-BB0D-3A520F806BD4}" destId="{B21630C2-A682-B34F-8482-8876B48D7315}" srcOrd="1" destOrd="0" presId="urn:microsoft.com/office/officeart/2005/8/layout/cycle8"/>
    <dgm:cxn modelId="{C01369C8-6A42-4156-9C2D-AE088602968A}" srcId="{7D3EFA34-15E7-4EA2-B639-1397103AEB39}" destId="{403F3B5F-829C-4DB6-BB0D-3A520F806BD4}" srcOrd="2" destOrd="0" parTransId="{3C3D5EC5-5CCF-4A09-B3ED-D4AB9C2A8B94}" sibTransId="{6DAE4062-4F56-459D-BCFB-055D18BCA118}"/>
    <dgm:cxn modelId="{D1982BCC-4EF0-C944-B8E1-3185F277D786}" type="presOf" srcId="{0879E6FA-4FB2-4608-B771-F9A7E8B37EA5}" destId="{5DFC148C-F8C6-074E-BFEA-A32880966A04}" srcOrd="1" destOrd="0" presId="urn:microsoft.com/office/officeart/2005/8/layout/cycle8"/>
    <dgm:cxn modelId="{64963ACF-26B6-43D5-ADD0-C52511F2752E}" srcId="{7D3EFA34-15E7-4EA2-B639-1397103AEB39}" destId="{0879E6FA-4FB2-4608-B771-F9A7E8B37EA5}" srcOrd="0" destOrd="0" parTransId="{CA342BB7-B019-4EDF-96E9-4C3F43824750}" sibTransId="{48FF9DCD-4848-40DB-B8E0-16EA0530A8F9}"/>
    <dgm:cxn modelId="{61899ED5-CA59-3547-B671-3E43C0ED2175}" type="presOf" srcId="{0E409109-A968-4F7F-91C0-8D4B65B6E91D}" destId="{147AD827-7FE7-4D43-AD83-67CADADB9907}" srcOrd="0" destOrd="0" presId="urn:microsoft.com/office/officeart/2005/8/layout/cycle8"/>
    <dgm:cxn modelId="{8467CDDD-70E6-44B8-81A4-9821CC7E379C}" srcId="{7D3EFA34-15E7-4EA2-B639-1397103AEB39}" destId="{931E2D29-EFA9-4B47-B8B1-CC95EDA18A9F}" srcOrd="1" destOrd="0" parTransId="{5BF4E26D-4D8C-4351-AD6A-A973B4BFC86F}" sibTransId="{2EE50871-43D3-4AF0-A36C-F31B6BB51151}"/>
    <dgm:cxn modelId="{D3B2F9F6-D836-3A46-8DF9-7D99FF44A77A}" type="presOf" srcId="{931E2D29-EFA9-4B47-B8B1-CC95EDA18A9F}" destId="{2C4253F5-63C9-1C42-9C70-E3F015D50614}" srcOrd="1" destOrd="0" presId="urn:microsoft.com/office/officeart/2005/8/layout/cycle8"/>
    <dgm:cxn modelId="{60DF2EF8-AC1A-2A4B-A1CA-FCE7A251A1D9}" type="presOf" srcId="{A1729BB7-8B97-495B-8819-4FA00BF90A59}" destId="{6CB7978E-DAA4-B144-B3C9-54ADA5D508BA}" srcOrd="1" destOrd="0" presId="urn:microsoft.com/office/officeart/2005/8/layout/cycle8"/>
    <dgm:cxn modelId="{CC38370F-4A9C-6848-BF9F-205AEE9B0DCD}" type="presParOf" srcId="{911BCDAD-0831-AC4B-837F-6F4DE5887763}" destId="{895DFFC7-4315-8F4F-A966-E5498DFD939F}" srcOrd="0" destOrd="0" presId="urn:microsoft.com/office/officeart/2005/8/layout/cycle8"/>
    <dgm:cxn modelId="{B22BD9D4-14D4-0B4E-9A2A-34F7D021C005}" type="presParOf" srcId="{911BCDAD-0831-AC4B-837F-6F4DE5887763}" destId="{29245F2D-9F68-7C4F-B356-916AF0EE2AD9}" srcOrd="1" destOrd="0" presId="urn:microsoft.com/office/officeart/2005/8/layout/cycle8"/>
    <dgm:cxn modelId="{F027ED1A-DC0C-114A-859D-B2CBDFC4AD11}" type="presParOf" srcId="{911BCDAD-0831-AC4B-837F-6F4DE5887763}" destId="{D556C269-5CC5-2944-B84F-42D4C8319742}" srcOrd="2" destOrd="0" presId="urn:microsoft.com/office/officeart/2005/8/layout/cycle8"/>
    <dgm:cxn modelId="{5DAF15BD-A855-C14F-97C1-748A094D6D7B}" type="presParOf" srcId="{911BCDAD-0831-AC4B-837F-6F4DE5887763}" destId="{5DFC148C-F8C6-074E-BFEA-A32880966A04}" srcOrd="3" destOrd="0" presId="urn:microsoft.com/office/officeart/2005/8/layout/cycle8"/>
    <dgm:cxn modelId="{6024E9D1-BB95-424F-A804-844DCB21CD76}" type="presParOf" srcId="{911BCDAD-0831-AC4B-837F-6F4DE5887763}" destId="{79432F18-2CB4-7846-876E-9FF3A600F4C2}" srcOrd="4" destOrd="0" presId="urn:microsoft.com/office/officeart/2005/8/layout/cycle8"/>
    <dgm:cxn modelId="{AD0DBB9C-3BE1-B34C-8E82-803249392ABF}" type="presParOf" srcId="{911BCDAD-0831-AC4B-837F-6F4DE5887763}" destId="{8B8C7AD1-6765-C74F-86EA-C541FA108B1F}" srcOrd="5" destOrd="0" presId="urn:microsoft.com/office/officeart/2005/8/layout/cycle8"/>
    <dgm:cxn modelId="{D3FFF79D-5E17-E643-94CD-4D49B7411382}" type="presParOf" srcId="{911BCDAD-0831-AC4B-837F-6F4DE5887763}" destId="{31ACF8F0-E99B-0449-AFC4-5CCA1F34F383}" srcOrd="6" destOrd="0" presId="urn:microsoft.com/office/officeart/2005/8/layout/cycle8"/>
    <dgm:cxn modelId="{D1C3CB73-9956-D944-8F44-BA2D52CD465B}" type="presParOf" srcId="{911BCDAD-0831-AC4B-837F-6F4DE5887763}" destId="{2C4253F5-63C9-1C42-9C70-E3F015D50614}" srcOrd="7" destOrd="0" presId="urn:microsoft.com/office/officeart/2005/8/layout/cycle8"/>
    <dgm:cxn modelId="{A39B9CA2-92C3-6641-B780-7D23C4DEFAD0}" type="presParOf" srcId="{911BCDAD-0831-AC4B-837F-6F4DE5887763}" destId="{132D4BF3-E6CD-7840-9FFE-3A94795AF807}" srcOrd="8" destOrd="0" presId="urn:microsoft.com/office/officeart/2005/8/layout/cycle8"/>
    <dgm:cxn modelId="{A43286F3-DF2C-154C-9250-C977D4BACE50}" type="presParOf" srcId="{911BCDAD-0831-AC4B-837F-6F4DE5887763}" destId="{7EBA1AC6-43F3-4845-A4B2-3DE2E1B96C83}" srcOrd="9" destOrd="0" presId="urn:microsoft.com/office/officeart/2005/8/layout/cycle8"/>
    <dgm:cxn modelId="{D32A0D8C-5218-DB44-900B-AA46218704B3}" type="presParOf" srcId="{911BCDAD-0831-AC4B-837F-6F4DE5887763}" destId="{B800669C-66F0-A742-A165-06964A20EEB8}" srcOrd="10" destOrd="0" presId="urn:microsoft.com/office/officeart/2005/8/layout/cycle8"/>
    <dgm:cxn modelId="{7A889428-01C5-D446-BBF5-50E1705F7F63}" type="presParOf" srcId="{911BCDAD-0831-AC4B-837F-6F4DE5887763}" destId="{B21630C2-A682-B34F-8482-8876B48D7315}" srcOrd="11" destOrd="0" presId="urn:microsoft.com/office/officeart/2005/8/layout/cycle8"/>
    <dgm:cxn modelId="{4596168B-319D-874C-8C31-AAF443193A27}" type="presParOf" srcId="{911BCDAD-0831-AC4B-837F-6F4DE5887763}" destId="{147AD827-7FE7-4D43-AD83-67CADADB9907}" srcOrd="12" destOrd="0" presId="urn:microsoft.com/office/officeart/2005/8/layout/cycle8"/>
    <dgm:cxn modelId="{AB677808-DAE1-EA4F-B6C9-7489A8CB0CB6}" type="presParOf" srcId="{911BCDAD-0831-AC4B-837F-6F4DE5887763}" destId="{9DADED1D-6EBF-034A-B9BF-54193F81D003}" srcOrd="13" destOrd="0" presId="urn:microsoft.com/office/officeart/2005/8/layout/cycle8"/>
    <dgm:cxn modelId="{F7486F24-F5E7-164C-BEBF-506C6C0D57A3}" type="presParOf" srcId="{911BCDAD-0831-AC4B-837F-6F4DE5887763}" destId="{DFE88B3F-3424-CF4D-825B-1E2B2558BE4D}" srcOrd="14" destOrd="0" presId="urn:microsoft.com/office/officeart/2005/8/layout/cycle8"/>
    <dgm:cxn modelId="{480F089A-81D6-2647-9684-25FB64207622}" type="presParOf" srcId="{911BCDAD-0831-AC4B-837F-6F4DE5887763}" destId="{2D136B82-55CF-8D49-BEC2-4B7507894C0D}" srcOrd="15" destOrd="0" presId="urn:microsoft.com/office/officeart/2005/8/layout/cycle8"/>
    <dgm:cxn modelId="{391900C7-A242-4D43-9C8E-790F9A6C46AC}" type="presParOf" srcId="{911BCDAD-0831-AC4B-837F-6F4DE5887763}" destId="{F7F8B72B-2E96-0C41-A1A0-E24DF647EA15}" srcOrd="16" destOrd="0" presId="urn:microsoft.com/office/officeart/2005/8/layout/cycle8"/>
    <dgm:cxn modelId="{FA8C109A-5E0A-244D-9C52-8DFBF760917B}" type="presParOf" srcId="{911BCDAD-0831-AC4B-837F-6F4DE5887763}" destId="{38A24561-07C8-064A-8BEA-C6495EF2D8D2}" srcOrd="17" destOrd="0" presId="urn:microsoft.com/office/officeart/2005/8/layout/cycle8"/>
    <dgm:cxn modelId="{B5156E2B-BAE3-214F-BF3A-AD8D9DC7BBF5}" type="presParOf" srcId="{911BCDAD-0831-AC4B-837F-6F4DE5887763}" destId="{9BB23598-DA8A-674F-B8E7-635E7F69CE26}" srcOrd="18" destOrd="0" presId="urn:microsoft.com/office/officeart/2005/8/layout/cycle8"/>
    <dgm:cxn modelId="{69CF68CE-7D38-1348-82E2-D09C747E143D}" type="presParOf" srcId="{911BCDAD-0831-AC4B-837F-6F4DE5887763}" destId="{6CB7978E-DAA4-B144-B3C9-54ADA5D508BA}" srcOrd="19" destOrd="0" presId="urn:microsoft.com/office/officeart/2005/8/layout/cycle8"/>
    <dgm:cxn modelId="{9F926821-8F92-2D45-B867-9EDAB1F0037E}" type="presParOf" srcId="{911BCDAD-0831-AC4B-837F-6F4DE5887763}" destId="{7CA0AECC-F4BA-A446-9559-0E5AD175DF37}" srcOrd="20" destOrd="0" presId="urn:microsoft.com/office/officeart/2005/8/layout/cycle8"/>
    <dgm:cxn modelId="{756CFD38-0AA7-4F45-89C0-7DE785C1184C}" type="presParOf" srcId="{911BCDAD-0831-AC4B-837F-6F4DE5887763}" destId="{F9466FFE-59BA-5B47-8BC3-6BC9D479909A}" srcOrd="21" destOrd="0" presId="urn:microsoft.com/office/officeart/2005/8/layout/cycle8"/>
    <dgm:cxn modelId="{CD378154-27B6-D74B-B154-E576F5A17D50}" type="presParOf" srcId="{911BCDAD-0831-AC4B-837F-6F4DE5887763}" destId="{E6393BA3-BCA8-D446-BCA1-2B213A16D8CC}" srcOrd="22" destOrd="0" presId="urn:microsoft.com/office/officeart/2005/8/layout/cycle8"/>
    <dgm:cxn modelId="{DB8FE99D-F69F-7F40-8364-1313E2A737AD}" type="presParOf" srcId="{911BCDAD-0831-AC4B-837F-6F4DE5887763}" destId="{EF38BA67-1EE7-3349-89CD-CB2FDF6C2789}" srcOrd="23" destOrd="0" presId="urn:microsoft.com/office/officeart/2005/8/layout/cycle8"/>
    <dgm:cxn modelId="{34599FF0-6B74-1D44-A3C5-E0304BC802A4}" type="presParOf" srcId="{911BCDAD-0831-AC4B-837F-6F4DE5887763}" destId="{E80F9B29-2F79-C44E-935B-3D46B7C20D4B}" srcOrd="24" destOrd="0" presId="urn:microsoft.com/office/officeart/2005/8/layout/cycle8"/>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D3EFA34-15E7-4EA2-B639-1397103AEB39}" type="doc">
      <dgm:prSet loTypeId="urn:microsoft.com/office/officeart/2005/8/layout/cycle8" loCatId="cycle" qsTypeId="urn:microsoft.com/office/officeart/2005/8/quickstyle/simple1" qsCatId="simple" csTypeId="urn:microsoft.com/office/officeart/2005/8/colors/colorful1" csCatId="colorful" phldr="1"/>
      <dgm:spPr/>
      <dgm:t>
        <a:bodyPr/>
        <a:lstStyle/>
        <a:p>
          <a:endParaRPr lang="en-US"/>
        </a:p>
      </dgm:t>
    </dgm:pt>
    <dgm:pt modelId="{0879E6FA-4FB2-4608-B771-F9A7E8B37EA5}">
      <dgm:prSet/>
      <dgm:spPr/>
      <dgm:t>
        <a:bodyPr/>
        <a:lstStyle/>
        <a:p>
          <a:r>
            <a:rPr lang="en-US"/>
            <a:t>Disability and Disability Studies</a:t>
          </a:r>
        </a:p>
      </dgm:t>
    </dgm:pt>
    <dgm:pt modelId="{CA342BB7-B019-4EDF-96E9-4C3F43824750}" type="parTrans" cxnId="{64963ACF-26B6-43D5-ADD0-C52511F2752E}">
      <dgm:prSet/>
      <dgm:spPr/>
      <dgm:t>
        <a:bodyPr/>
        <a:lstStyle/>
        <a:p>
          <a:endParaRPr lang="en-US"/>
        </a:p>
      </dgm:t>
    </dgm:pt>
    <dgm:pt modelId="{48FF9DCD-4848-40DB-B8E0-16EA0530A8F9}" type="sibTrans" cxnId="{64963ACF-26B6-43D5-ADD0-C52511F2752E}">
      <dgm:prSet/>
      <dgm:spPr/>
      <dgm:t>
        <a:bodyPr/>
        <a:lstStyle/>
        <a:p>
          <a:endParaRPr lang="en-US"/>
        </a:p>
      </dgm:t>
    </dgm:pt>
    <dgm:pt modelId="{931E2D29-EFA9-4B47-B8B1-CC95EDA18A9F}">
      <dgm:prSet/>
      <dgm:spPr/>
      <dgm:t>
        <a:bodyPr/>
        <a:lstStyle/>
        <a:p>
          <a:r>
            <a:rPr lang="en-US"/>
            <a:t>Identity and Intersectionality</a:t>
          </a:r>
        </a:p>
      </dgm:t>
    </dgm:pt>
    <dgm:pt modelId="{5BF4E26D-4D8C-4351-AD6A-A973B4BFC86F}" type="parTrans" cxnId="{8467CDDD-70E6-44B8-81A4-9821CC7E379C}">
      <dgm:prSet/>
      <dgm:spPr/>
      <dgm:t>
        <a:bodyPr/>
        <a:lstStyle/>
        <a:p>
          <a:endParaRPr lang="en-US"/>
        </a:p>
      </dgm:t>
    </dgm:pt>
    <dgm:pt modelId="{2EE50871-43D3-4AF0-A36C-F31B6BB51151}" type="sibTrans" cxnId="{8467CDDD-70E6-44B8-81A4-9821CC7E379C}">
      <dgm:prSet/>
      <dgm:spPr/>
      <dgm:t>
        <a:bodyPr/>
        <a:lstStyle/>
        <a:p>
          <a:endParaRPr lang="en-US"/>
        </a:p>
      </dgm:t>
    </dgm:pt>
    <dgm:pt modelId="{403F3B5F-829C-4DB6-BB0D-3A520F806BD4}">
      <dgm:prSet/>
      <dgm:spPr/>
      <dgm:t>
        <a:bodyPr/>
        <a:lstStyle/>
        <a:p>
          <a:r>
            <a:rPr lang="en-US"/>
            <a:t>Compliance and Accessibility</a:t>
          </a:r>
        </a:p>
      </dgm:t>
    </dgm:pt>
    <dgm:pt modelId="{3C3D5EC5-5CCF-4A09-B3ED-D4AB9C2A8B94}" type="parTrans" cxnId="{C01369C8-6A42-4156-9C2D-AE088602968A}">
      <dgm:prSet/>
      <dgm:spPr/>
      <dgm:t>
        <a:bodyPr/>
        <a:lstStyle/>
        <a:p>
          <a:endParaRPr lang="en-US"/>
        </a:p>
      </dgm:t>
    </dgm:pt>
    <dgm:pt modelId="{6DAE4062-4F56-459D-BCFB-055D18BCA118}" type="sibTrans" cxnId="{C01369C8-6A42-4156-9C2D-AE088602968A}">
      <dgm:prSet/>
      <dgm:spPr/>
      <dgm:t>
        <a:bodyPr/>
        <a:lstStyle/>
        <a:p>
          <a:endParaRPr lang="en-US"/>
        </a:p>
      </dgm:t>
    </dgm:pt>
    <dgm:pt modelId="{0E409109-A968-4F7F-91C0-8D4B65B6E91D}">
      <dgm:prSet custT="1"/>
      <dgm:spPr/>
      <dgm:t>
        <a:bodyPr/>
        <a:lstStyle/>
        <a:p>
          <a:r>
            <a:rPr lang="en-US" sz="2000"/>
            <a:t>Disclosure and Barriers in HE</a:t>
          </a:r>
        </a:p>
      </dgm:t>
    </dgm:pt>
    <dgm:pt modelId="{DFCC1CD3-EEE6-4460-AA52-D2E9674D8560}" type="parTrans" cxnId="{60F066A3-6F30-4939-8EF6-9CB20BAD012B}">
      <dgm:prSet/>
      <dgm:spPr/>
      <dgm:t>
        <a:bodyPr/>
        <a:lstStyle/>
        <a:p>
          <a:endParaRPr lang="en-US"/>
        </a:p>
      </dgm:t>
    </dgm:pt>
    <dgm:pt modelId="{613265C7-6264-41AD-ABF7-237B4555288F}" type="sibTrans" cxnId="{60F066A3-6F30-4939-8EF6-9CB20BAD012B}">
      <dgm:prSet/>
      <dgm:spPr/>
      <dgm:t>
        <a:bodyPr/>
        <a:lstStyle/>
        <a:p>
          <a:endParaRPr lang="en-US"/>
        </a:p>
      </dgm:t>
    </dgm:pt>
    <dgm:pt modelId="{A1729BB7-8B97-495B-8819-4FA00BF90A59}">
      <dgm:prSet/>
      <dgm:spPr/>
      <dgm:t>
        <a:bodyPr/>
        <a:lstStyle/>
        <a:p>
          <a:r>
            <a:rPr lang="en-US"/>
            <a:t>Ableism and Disablism</a:t>
          </a:r>
        </a:p>
      </dgm:t>
    </dgm:pt>
    <dgm:pt modelId="{4B0E898F-B1DE-4600-94EE-9E7317206474}" type="parTrans" cxnId="{328DD2A2-8367-40CC-8A19-72ABF4FC8156}">
      <dgm:prSet/>
      <dgm:spPr/>
      <dgm:t>
        <a:bodyPr/>
        <a:lstStyle/>
        <a:p>
          <a:endParaRPr lang="en-US"/>
        </a:p>
      </dgm:t>
    </dgm:pt>
    <dgm:pt modelId="{FEE2EEE2-0920-4FC3-9C51-C5CD6FF95C93}" type="sibTrans" cxnId="{328DD2A2-8367-40CC-8A19-72ABF4FC8156}">
      <dgm:prSet/>
      <dgm:spPr/>
      <dgm:t>
        <a:bodyPr/>
        <a:lstStyle/>
        <a:p>
          <a:endParaRPr lang="en-US"/>
        </a:p>
      </dgm:t>
    </dgm:pt>
    <dgm:pt modelId="{911BCDAD-0831-AC4B-837F-6F4DE5887763}" type="pres">
      <dgm:prSet presAssocID="{7D3EFA34-15E7-4EA2-B639-1397103AEB39}" presName="compositeShape" presStyleCnt="0">
        <dgm:presLayoutVars>
          <dgm:chMax val="7"/>
          <dgm:dir/>
          <dgm:resizeHandles val="exact"/>
        </dgm:presLayoutVars>
      </dgm:prSet>
      <dgm:spPr/>
    </dgm:pt>
    <dgm:pt modelId="{895DFFC7-4315-8F4F-A966-E5498DFD939F}" type="pres">
      <dgm:prSet presAssocID="{7D3EFA34-15E7-4EA2-B639-1397103AEB39}" presName="wedge1" presStyleLbl="node1" presStyleIdx="0" presStyleCnt="5"/>
      <dgm:spPr/>
    </dgm:pt>
    <dgm:pt modelId="{29245F2D-9F68-7C4F-B356-916AF0EE2AD9}" type="pres">
      <dgm:prSet presAssocID="{7D3EFA34-15E7-4EA2-B639-1397103AEB39}" presName="dummy1a" presStyleCnt="0"/>
      <dgm:spPr/>
    </dgm:pt>
    <dgm:pt modelId="{D556C269-5CC5-2944-B84F-42D4C8319742}" type="pres">
      <dgm:prSet presAssocID="{7D3EFA34-15E7-4EA2-B639-1397103AEB39}" presName="dummy1b" presStyleCnt="0"/>
      <dgm:spPr/>
    </dgm:pt>
    <dgm:pt modelId="{5DFC148C-F8C6-074E-BFEA-A32880966A04}" type="pres">
      <dgm:prSet presAssocID="{7D3EFA34-15E7-4EA2-B639-1397103AEB39}" presName="wedge1Tx" presStyleLbl="node1" presStyleIdx="0" presStyleCnt="5">
        <dgm:presLayoutVars>
          <dgm:chMax val="0"/>
          <dgm:chPref val="0"/>
          <dgm:bulletEnabled val="1"/>
        </dgm:presLayoutVars>
      </dgm:prSet>
      <dgm:spPr/>
    </dgm:pt>
    <dgm:pt modelId="{79432F18-2CB4-7846-876E-9FF3A600F4C2}" type="pres">
      <dgm:prSet presAssocID="{7D3EFA34-15E7-4EA2-B639-1397103AEB39}" presName="wedge2" presStyleLbl="node1" presStyleIdx="1" presStyleCnt="5"/>
      <dgm:spPr/>
    </dgm:pt>
    <dgm:pt modelId="{8B8C7AD1-6765-C74F-86EA-C541FA108B1F}" type="pres">
      <dgm:prSet presAssocID="{7D3EFA34-15E7-4EA2-B639-1397103AEB39}" presName="dummy2a" presStyleCnt="0"/>
      <dgm:spPr/>
    </dgm:pt>
    <dgm:pt modelId="{31ACF8F0-E99B-0449-AFC4-5CCA1F34F383}" type="pres">
      <dgm:prSet presAssocID="{7D3EFA34-15E7-4EA2-B639-1397103AEB39}" presName="dummy2b" presStyleCnt="0"/>
      <dgm:spPr/>
    </dgm:pt>
    <dgm:pt modelId="{2C4253F5-63C9-1C42-9C70-E3F015D50614}" type="pres">
      <dgm:prSet presAssocID="{7D3EFA34-15E7-4EA2-B639-1397103AEB39}" presName="wedge2Tx" presStyleLbl="node1" presStyleIdx="1" presStyleCnt="5">
        <dgm:presLayoutVars>
          <dgm:chMax val="0"/>
          <dgm:chPref val="0"/>
          <dgm:bulletEnabled val="1"/>
        </dgm:presLayoutVars>
      </dgm:prSet>
      <dgm:spPr/>
    </dgm:pt>
    <dgm:pt modelId="{132D4BF3-E6CD-7840-9FFE-3A94795AF807}" type="pres">
      <dgm:prSet presAssocID="{7D3EFA34-15E7-4EA2-B639-1397103AEB39}" presName="wedge3" presStyleLbl="node1" presStyleIdx="2" presStyleCnt="5"/>
      <dgm:spPr/>
    </dgm:pt>
    <dgm:pt modelId="{7EBA1AC6-43F3-4845-A4B2-3DE2E1B96C83}" type="pres">
      <dgm:prSet presAssocID="{7D3EFA34-15E7-4EA2-B639-1397103AEB39}" presName="dummy3a" presStyleCnt="0"/>
      <dgm:spPr/>
    </dgm:pt>
    <dgm:pt modelId="{B800669C-66F0-A742-A165-06964A20EEB8}" type="pres">
      <dgm:prSet presAssocID="{7D3EFA34-15E7-4EA2-B639-1397103AEB39}" presName="dummy3b" presStyleCnt="0"/>
      <dgm:spPr/>
    </dgm:pt>
    <dgm:pt modelId="{B21630C2-A682-B34F-8482-8876B48D7315}" type="pres">
      <dgm:prSet presAssocID="{7D3EFA34-15E7-4EA2-B639-1397103AEB39}" presName="wedge3Tx" presStyleLbl="node1" presStyleIdx="2" presStyleCnt="5">
        <dgm:presLayoutVars>
          <dgm:chMax val="0"/>
          <dgm:chPref val="0"/>
          <dgm:bulletEnabled val="1"/>
        </dgm:presLayoutVars>
      </dgm:prSet>
      <dgm:spPr/>
    </dgm:pt>
    <dgm:pt modelId="{147AD827-7FE7-4D43-AD83-67CADADB9907}" type="pres">
      <dgm:prSet presAssocID="{7D3EFA34-15E7-4EA2-B639-1397103AEB39}" presName="wedge4" presStyleLbl="node1" presStyleIdx="3" presStyleCnt="5" custScaleX="168656" custScaleY="176489"/>
      <dgm:spPr/>
    </dgm:pt>
    <dgm:pt modelId="{9DADED1D-6EBF-034A-B9BF-54193F81D003}" type="pres">
      <dgm:prSet presAssocID="{7D3EFA34-15E7-4EA2-B639-1397103AEB39}" presName="dummy4a" presStyleCnt="0"/>
      <dgm:spPr/>
    </dgm:pt>
    <dgm:pt modelId="{DFE88B3F-3424-CF4D-825B-1E2B2558BE4D}" type="pres">
      <dgm:prSet presAssocID="{7D3EFA34-15E7-4EA2-B639-1397103AEB39}" presName="dummy4b" presStyleCnt="0"/>
      <dgm:spPr/>
    </dgm:pt>
    <dgm:pt modelId="{2D136B82-55CF-8D49-BEC2-4B7507894C0D}" type="pres">
      <dgm:prSet presAssocID="{7D3EFA34-15E7-4EA2-B639-1397103AEB39}" presName="wedge4Tx" presStyleLbl="node1" presStyleIdx="3" presStyleCnt="5">
        <dgm:presLayoutVars>
          <dgm:chMax val="0"/>
          <dgm:chPref val="0"/>
          <dgm:bulletEnabled val="1"/>
        </dgm:presLayoutVars>
      </dgm:prSet>
      <dgm:spPr/>
    </dgm:pt>
    <dgm:pt modelId="{F7F8B72B-2E96-0C41-A1A0-E24DF647EA15}" type="pres">
      <dgm:prSet presAssocID="{7D3EFA34-15E7-4EA2-B639-1397103AEB39}" presName="wedge5" presStyleLbl="node1" presStyleIdx="4" presStyleCnt="5"/>
      <dgm:spPr/>
    </dgm:pt>
    <dgm:pt modelId="{38A24561-07C8-064A-8BEA-C6495EF2D8D2}" type="pres">
      <dgm:prSet presAssocID="{7D3EFA34-15E7-4EA2-B639-1397103AEB39}" presName="dummy5a" presStyleCnt="0"/>
      <dgm:spPr/>
    </dgm:pt>
    <dgm:pt modelId="{9BB23598-DA8A-674F-B8E7-635E7F69CE26}" type="pres">
      <dgm:prSet presAssocID="{7D3EFA34-15E7-4EA2-B639-1397103AEB39}" presName="dummy5b" presStyleCnt="0"/>
      <dgm:spPr/>
    </dgm:pt>
    <dgm:pt modelId="{6CB7978E-DAA4-B144-B3C9-54ADA5D508BA}" type="pres">
      <dgm:prSet presAssocID="{7D3EFA34-15E7-4EA2-B639-1397103AEB39}" presName="wedge5Tx" presStyleLbl="node1" presStyleIdx="4" presStyleCnt="5">
        <dgm:presLayoutVars>
          <dgm:chMax val="0"/>
          <dgm:chPref val="0"/>
          <dgm:bulletEnabled val="1"/>
        </dgm:presLayoutVars>
      </dgm:prSet>
      <dgm:spPr/>
    </dgm:pt>
    <dgm:pt modelId="{7CA0AECC-F4BA-A446-9559-0E5AD175DF37}" type="pres">
      <dgm:prSet presAssocID="{48FF9DCD-4848-40DB-B8E0-16EA0530A8F9}" presName="arrowWedge1" presStyleLbl="fgSibTrans2D1" presStyleIdx="0" presStyleCnt="5"/>
      <dgm:spPr/>
    </dgm:pt>
    <dgm:pt modelId="{F9466FFE-59BA-5B47-8BC3-6BC9D479909A}" type="pres">
      <dgm:prSet presAssocID="{2EE50871-43D3-4AF0-A36C-F31B6BB51151}" presName="arrowWedge2" presStyleLbl="fgSibTrans2D1" presStyleIdx="1" presStyleCnt="5"/>
      <dgm:spPr/>
    </dgm:pt>
    <dgm:pt modelId="{E6393BA3-BCA8-D446-BCA1-2B213A16D8CC}" type="pres">
      <dgm:prSet presAssocID="{6DAE4062-4F56-459D-BCFB-055D18BCA118}" presName="arrowWedge3" presStyleLbl="fgSibTrans2D1" presStyleIdx="2" presStyleCnt="5"/>
      <dgm:spPr/>
    </dgm:pt>
    <dgm:pt modelId="{EF38BA67-1EE7-3349-89CD-CB2FDF6C2789}" type="pres">
      <dgm:prSet presAssocID="{613265C7-6264-41AD-ABF7-237B4555288F}" presName="arrowWedge4" presStyleLbl="fgSibTrans2D1" presStyleIdx="3" presStyleCnt="5" custLinFactNeighborX="-28690" custLinFactNeighborY="-10700"/>
      <dgm:spPr/>
    </dgm:pt>
    <dgm:pt modelId="{E80F9B29-2F79-C44E-935B-3D46B7C20D4B}" type="pres">
      <dgm:prSet presAssocID="{FEE2EEE2-0920-4FC3-9C51-C5CD6FF95C93}" presName="arrowWedge5" presStyleLbl="fgSibTrans2D1" presStyleIdx="4" presStyleCnt="5"/>
      <dgm:spPr/>
    </dgm:pt>
  </dgm:ptLst>
  <dgm:cxnLst>
    <dgm:cxn modelId="{67FFCB05-D8C4-3642-AAEB-13913607F30B}" type="presOf" srcId="{7D3EFA34-15E7-4EA2-B639-1397103AEB39}" destId="{911BCDAD-0831-AC4B-837F-6F4DE5887763}" srcOrd="0" destOrd="0" presId="urn:microsoft.com/office/officeart/2005/8/layout/cycle8"/>
    <dgm:cxn modelId="{6205793E-2CF2-BA46-A0C6-58908C984EDF}" type="presOf" srcId="{0879E6FA-4FB2-4608-B771-F9A7E8B37EA5}" destId="{895DFFC7-4315-8F4F-A966-E5498DFD939F}" srcOrd="0" destOrd="0" presId="urn:microsoft.com/office/officeart/2005/8/layout/cycle8"/>
    <dgm:cxn modelId="{9E63B854-6F5F-C249-BD1C-67DA438A6426}" type="presOf" srcId="{403F3B5F-829C-4DB6-BB0D-3A520F806BD4}" destId="{132D4BF3-E6CD-7840-9FFE-3A94795AF807}" srcOrd="0" destOrd="0" presId="urn:microsoft.com/office/officeart/2005/8/layout/cycle8"/>
    <dgm:cxn modelId="{35851C7E-05C4-5447-B970-AFFB71363E8C}" type="presOf" srcId="{0E409109-A968-4F7F-91C0-8D4B65B6E91D}" destId="{2D136B82-55CF-8D49-BEC2-4B7507894C0D}" srcOrd="1" destOrd="0" presId="urn:microsoft.com/office/officeart/2005/8/layout/cycle8"/>
    <dgm:cxn modelId="{2929649B-1762-B14F-B08D-87B094C64127}" type="presOf" srcId="{A1729BB7-8B97-495B-8819-4FA00BF90A59}" destId="{F7F8B72B-2E96-0C41-A1A0-E24DF647EA15}" srcOrd="0" destOrd="0" presId="urn:microsoft.com/office/officeart/2005/8/layout/cycle8"/>
    <dgm:cxn modelId="{F3CE029C-0F45-3E4F-AC95-D8A1E0F0223F}" type="presOf" srcId="{931E2D29-EFA9-4B47-B8B1-CC95EDA18A9F}" destId="{79432F18-2CB4-7846-876E-9FF3A600F4C2}" srcOrd="0" destOrd="0" presId="urn:microsoft.com/office/officeart/2005/8/layout/cycle8"/>
    <dgm:cxn modelId="{328DD2A2-8367-40CC-8A19-72ABF4FC8156}" srcId="{7D3EFA34-15E7-4EA2-B639-1397103AEB39}" destId="{A1729BB7-8B97-495B-8819-4FA00BF90A59}" srcOrd="4" destOrd="0" parTransId="{4B0E898F-B1DE-4600-94EE-9E7317206474}" sibTransId="{FEE2EEE2-0920-4FC3-9C51-C5CD6FF95C93}"/>
    <dgm:cxn modelId="{60F066A3-6F30-4939-8EF6-9CB20BAD012B}" srcId="{7D3EFA34-15E7-4EA2-B639-1397103AEB39}" destId="{0E409109-A968-4F7F-91C0-8D4B65B6E91D}" srcOrd="3" destOrd="0" parTransId="{DFCC1CD3-EEE6-4460-AA52-D2E9674D8560}" sibTransId="{613265C7-6264-41AD-ABF7-237B4555288F}"/>
    <dgm:cxn modelId="{CFEBDEAB-F568-4144-B54D-B7BA009E37C7}" type="presOf" srcId="{403F3B5F-829C-4DB6-BB0D-3A520F806BD4}" destId="{B21630C2-A682-B34F-8482-8876B48D7315}" srcOrd="1" destOrd="0" presId="urn:microsoft.com/office/officeart/2005/8/layout/cycle8"/>
    <dgm:cxn modelId="{C01369C8-6A42-4156-9C2D-AE088602968A}" srcId="{7D3EFA34-15E7-4EA2-B639-1397103AEB39}" destId="{403F3B5F-829C-4DB6-BB0D-3A520F806BD4}" srcOrd="2" destOrd="0" parTransId="{3C3D5EC5-5CCF-4A09-B3ED-D4AB9C2A8B94}" sibTransId="{6DAE4062-4F56-459D-BCFB-055D18BCA118}"/>
    <dgm:cxn modelId="{D1982BCC-4EF0-C944-B8E1-3185F277D786}" type="presOf" srcId="{0879E6FA-4FB2-4608-B771-F9A7E8B37EA5}" destId="{5DFC148C-F8C6-074E-BFEA-A32880966A04}" srcOrd="1" destOrd="0" presId="urn:microsoft.com/office/officeart/2005/8/layout/cycle8"/>
    <dgm:cxn modelId="{64963ACF-26B6-43D5-ADD0-C52511F2752E}" srcId="{7D3EFA34-15E7-4EA2-B639-1397103AEB39}" destId="{0879E6FA-4FB2-4608-B771-F9A7E8B37EA5}" srcOrd="0" destOrd="0" parTransId="{CA342BB7-B019-4EDF-96E9-4C3F43824750}" sibTransId="{48FF9DCD-4848-40DB-B8E0-16EA0530A8F9}"/>
    <dgm:cxn modelId="{61899ED5-CA59-3547-B671-3E43C0ED2175}" type="presOf" srcId="{0E409109-A968-4F7F-91C0-8D4B65B6E91D}" destId="{147AD827-7FE7-4D43-AD83-67CADADB9907}" srcOrd="0" destOrd="0" presId="urn:microsoft.com/office/officeart/2005/8/layout/cycle8"/>
    <dgm:cxn modelId="{8467CDDD-70E6-44B8-81A4-9821CC7E379C}" srcId="{7D3EFA34-15E7-4EA2-B639-1397103AEB39}" destId="{931E2D29-EFA9-4B47-B8B1-CC95EDA18A9F}" srcOrd="1" destOrd="0" parTransId="{5BF4E26D-4D8C-4351-AD6A-A973B4BFC86F}" sibTransId="{2EE50871-43D3-4AF0-A36C-F31B6BB51151}"/>
    <dgm:cxn modelId="{D3B2F9F6-D836-3A46-8DF9-7D99FF44A77A}" type="presOf" srcId="{931E2D29-EFA9-4B47-B8B1-CC95EDA18A9F}" destId="{2C4253F5-63C9-1C42-9C70-E3F015D50614}" srcOrd="1" destOrd="0" presId="urn:microsoft.com/office/officeart/2005/8/layout/cycle8"/>
    <dgm:cxn modelId="{60DF2EF8-AC1A-2A4B-A1CA-FCE7A251A1D9}" type="presOf" srcId="{A1729BB7-8B97-495B-8819-4FA00BF90A59}" destId="{6CB7978E-DAA4-B144-B3C9-54ADA5D508BA}" srcOrd="1" destOrd="0" presId="urn:microsoft.com/office/officeart/2005/8/layout/cycle8"/>
    <dgm:cxn modelId="{CC38370F-4A9C-6848-BF9F-205AEE9B0DCD}" type="presParOf" srcId="{911BCDAD-0831-AC4B-837F-6F4DE5887763}" destId="{895DFFC7-4315-8F4F-A966-E5498DFD939F}" srcOrd="0" destOrd="0" presId="urn:microsoft.com/office/officeart/2005/8/layout/cycle8"/>
    <dgm:cxn modelId="{B22BD9D4-14D4-0B4E-9A2A-34F7D021C005}" type="presParOf" srcId="{911BCDAD-0831-AC4B-837F-6F4DE5887763}" destId="{29245F2D-9F68-7C4F-B356-916AF0EE2AD9}" srcOrd="1" destOrd="0" presId="urn:microsoft.com/office/officeart/2005/8/layout/cycle8"/>
    <dgm:cxn modelId="{F027ED1A-DC0C-114A-859D-B2CBDFC4AD11}" type="presParOf" srcId="{911BCDAD-0831-AC4B-837F-6F4DE5887763}" destId="{D556C269-5CC5-2944-B84F-42D4C8319742}" srcOrd="2" destOrd="0" presId="urn:microsoft.com/office/officeart/2005/8/layout/cycle8"/>
    <dgm:cxn modelId="{5DAF15BD-A855-C14F-97C1-748A094D6D7B}" type="presParOf" srcId="{911BCDAD-0831-AC4B-837F-6F4DE5887763}" destId="{5DFC148C-F8C6-074E-BFEA-A32880966A04}" srcOrd="3" destOrd="0" presId="urn:microsoft.com/office/officeart/2005/8/layout/cycle8"/>
    <dgm:cxn modelId="{6024E9D1-BB95-424F-A804-844DCB21CD76}" type="presParOf" srcId="{911BCDAD-0831-AC4B-837F-6F4DE5887763}" destId="{79432F18-2CB4-7846-876E-9FF3A600F4C2}" srcOrd="4" destOrd="0" presId="urn:microsoft.com/office/officeart/2005/8/layout/cycle8"/>
    <dgm:cxn modelId="{AD0DBB9C-3BE1-B34C-8E82-803249392ABF}" type="presParOf" srcId="{911BCDAD-0831-AC4B-837F-6F4DE5887763}" destId="{8B8C7AD1-6765-C74F-86EA-C541FA108B1F}" srcOrd="5" destOrd="0" presId="urn:microsoft.com/office/officeart/2005/8/layout/cycle8"/>
    <dgm:cxn modelId="{D3FFF79D-5E17-E643-94CD-4D49B7411382}" type="presParOf" srcId="{911BCDAD-0831-AC4B-837F-6F4DE5887763}" destId="{31ACF8F0-E99B-0449-AFC4-5CCA1F34F383}" srcOrd="6" destOrd="0" presId="urn:microsoft.com/office/officeart/2005/8/layout/cycle8"/>
    <dgm:cxn modelId="{D1C3CB73-9956-D944-8F44-BA2D52CD465B}" type="presParOf" srcId="{911BCDAD-0831-AC4B-837F-6F4DE5887763}" destId="{2C4253F5-63C9-1C42-9C70-E3F015D50614}" srcOrd="7" destOrd="0" presId="urn:microsoft.com/office/officeart/2005/8/layout/cycle8"/>
    <dgm:cxn modelId="{A39B9CA2-92C3-6641-B780-7D23C4DEFAD0}" type="presParOf" srcId="{911BCDAD-0831-AC4B-837F-6F4DE5887763}" destId="{132D4BF3-E6CD-7840-9FFE-3A94795AF807}" srcOrd="8" destOrd="0" presId="urn:microsoft.com/office/officeart/2005/8/layout/cycle8"/>
    <dgm:cxn modelId="{A43286F3-DF2C-154C-9250-C977D4BACE50}" type="presParOf" srcId="{911BCDAD-0831-AC4B-837F-6F4DE5887763}" destId="{7EBA1AC6-43F3-4845-A4B2-3DE2E1B96C83}" srcOrd="9" destOrd="0" presId="urn:microsoft.com/office/officeart/2005/8/layout/cycle8"/>
    <dgm:cxn modelId="{D32A0D8C-5218-DB44-900B-AA46218704B3}" type="presParOf" srcId="{911BCDAD-0831-AC4B-837F-6F4DE5887763}" destId="{B800669C-66F0-A742-A165-06964A20EEB8}" srcOrd="10" destOrd="0" presId="urn:microsoft.com/office/officeart/2005/8/layout/cycle8"/>
    <dgm:cxn modelId="{7A889428-01C5-D446-BBF5-50E1705F7F63}" type="presParOf" srcId="{911BCDAD-0831-AC4B-837F-6F4DE5887763}" destId="{B21630C2-A682-B34F-8482-8876B48D7315}" srcOrd="11" destOrd="0" presId="urn:microsoft.com/office/officeart/2005/8/layout/cycle8"/>
    <dgm:cxn modelId="{4596168B-319D-874C-8C31-AAF443193A27}" type="presParOf" srcId="{911BCDAD-0831-AC4B-837F-6F4DE5887763}" destId="{147AD827-7FE7-4D43-AD83-67CADADB9907}" srcOrd="12" destOrd="0" presId="urn:microsoft.com/office/officeart/2005/8/layout/cycle8"/>
    <dgm:cxn modelId="{AB677808-DAE1-EA4F-B6C9-7489A8CB0CB6}" type="presParOf" srcId="{911BCDAD-0831-AC4B-837F-6F4DE5887763}" destId="{9DADED1D-6EBF-034A-B9BF-54193F81D003}" srcOrd="13" destOrd="0" presId="urn:microsoft.com/office/officeart/2005/8/layout/cycle8"/>
    <dgm:cxn modelId="{F7486F24-F5E7-164C-BEBF-506C6C0D57A3}" type="presParOf" srcId="{911BCDAD-0831-AC4B-837F-6F4DE5887763}" destId="{DFE88B3F-3424-CF4D-825B-1E2B2558BE4D}" srcOrd="14" destOrd="0" presId="urn:microsoft.com/office/officeart/2005/8/layout/cycle8"/>
    <dgm:cxn modelId="{480F089A-81D6-2647-9684-25FB64207622}" type="presParOf" srcId="{911BCDAD-0831-AC4B-837F-6F4DE5887763}" destId="{2D136B82-55CF-8D49-BEC2-4B7507894C0D}" srcOrd="15" destOrd="0" presId="urn:microsoft.com/office/officeart/2005/8/layout/cycle8"/>
    <dgm:cxn modelId="{391900C7-A242-4D43-9C8E-790F9A6C46AC}" type="presParOf" srcId="{911BCDAD-0831-AC4B-837F-6F4DE5887763}" destId="{F7F8B72B-2E96-0C41-A1A0-E24DF647EA15}" srcOrd="16" destOrd="0" presId="urn:microsoft.com/office/officeart/2005/8/layout/cycle8"/>
    <dgm:cxn modelId="{FA8C109A-5E0A-244D-9C52-8DFBF760917B}" type="presParOf" srcId="{911BCDAD-0831-AC4B-837F-6F4DE5887763}" destId="{38A24561-07C8-064A-8BEA-C6495EF2D8D2}" srcOrd="17" destOrd="0" presId="urn:microsoft.com/office/officeart/2005/8/layout/cycle8"/>
    <dgm:cxn modelId="{B5156E2B-BAE3-214F-BF3A-AD8D9DC7BBF5}" type="presParOf" srcId="{911BCDAD-0831-AC4B-837F-6F4DE5887763}" destId="{9BB23598-DA8A-674F-B8E7-635E7F69CE26}" srcOrd="18" destOrd="0" presId="urn:microsoft.com/office/officeart/2005/8/layout/cycle8"/>
    <dgm:cxn modelId="{69CF68CE-7D38-1348-82E2-D09C747E143D}" type="presParOf" srcId="{911BCDAD-0831-AC4B-837F-6F4DE5887763}" destId="{6CB7978E-DAA4-B144-B3C9-54ADA5D508BA}" srcOrd="19" destOrd="0" presId="urn:microsoft.com/office/officeart/2005/8/layout/cycle8"/>
    <dgm:cxn modelId="{9F926821-8F92-2D45-B867-9EDAB1F0037E}" type="presParOf" srcId="{911BCDAD-0831-AC4B-837F-6F4DE5887763}" destId="{7CA0AECC-F4BA-A446-9559-0E5AD175DF37}" srcOrd="20" destOrd="0" presId="urn:microsoft.com/office/officeart/2005/8/layout/cycle8"/>
    <dgm:cxn modelId="{756CFD38-0AA7-4F45-89C0-7DE785C1184C}" type="presParOf" srcId="{911BCDAD-0831-AC4B-837F-6F4DE5887763}" destId="{F9466FFE-59BA-5B47-8BC3-6BC9D479909A}" srcOrd="21" destOrd="0" presId="urn:microsoft.com/office/officeart/2005/8/layout/cycle8"/>
    <dgm:cxn modelId="{CD378154-27B6-D74B-B154-E576F5A17D50}" type="presParOf" srcId="{911BCDAD-0831-AC4B-837F-6F4DE5887763}" destId="{E6393BA3-BCA8-D446-BCA1-2B213A16D8CC}" srcOrd="22" destOrd="0" presId="urn:microsoft.com/office/officeart/2005/8/layout/cycle8"/>
    <dgm:cxn modelId="{DB8FE99D-F69F-7F40-8364-1313E2A737AD}" type="presParOf" srcId="{911BCDAD-0831-AC4B-837F-6F4DE5887763}" destId="{EF38BA67-1EE7-3349-89CD-CB2FDF6C2789}" srcOrd="23" destOrd="0" presId="urn:microsoft.com/office/officeart/2005/8/layout/cycle8"/>
    <dgm:cxn modelId="{34599FF0-6B74-1D44-A3C5-E0304BC802A4}" type="presParOf" srcId="{911BCDAD-0831-AC4B-837F-6F4DE5887763}" destId="{E80F9B29-2F79-C44E-935B-3D46B7C20D4B}" srcOrd="2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D3EFA34-15E7-4EA2-B639-1397103AEB39}" type="doc">
      <dgm:prSet loTypeId="urn:microsoft.com/office/officeart/2005/8/layout/cycle8" loCatId="cycle" qsTypeId="urn:microsoft.com/office/officeart/2005/8/quickstyle/simple1" qsCatId="simple" csTypeId="urn:microsoft.com/office/officeart/2005/8/colors/colorful1" csCatId="colorful" phldr="1"/>
      <dgm:spPr/>
      <dgm:t>
        <a:bodyPr/>
        <a:lstStyle/>
        <a:p>
          <a:endParaRPr lang="en-US"/>
        </a:p>
      </dgm:t>
    </dgm:pt>
    <dgm:pt modelId="{0879E6FA-4FB2-4608-B771-F9A7E8B37EA5}">
      <dgm:prSet/>
      <dgm:spPr/>
      <dgm:t>
        <a:bodyPr/>
        <a:lstStyle/>
        <a:p>
          <a:r>
            <a:rPr lang="en-US"/>
            <a:t>Disability and Disability Studies</a:t>
          </a:r>
        </a:p>
      </dgm:t>
    </dgm:pt>
    <dgm:pt modelId="{CA342BB7-B019-4EDF-96E9-4C3F43824750}" type="parTrans" cxnId="{64963ACF-26B6-43D5-ADD0-C52511F2752E}">
      <dgm:prSet/>
      <dgm:spPr/>
      <dgm:t>
        <a:bodyPr/>
        <a:lstStyle/>
        <a:p>
          <a:endParaRPr lang="en-US"/>
        </a:p>
      </dgm:t>
    </dgm:pt>
    <dgm:pt modelId="{48FF9DCD-4848-40DB-B8E0-16EA0530A8F9}" type="sibTrans" cxnId="{64963ACF-26B6-43D5-ADD0-C52511F2752E}">
      <dgm:prSet/>
      <dgm:spPr/>
      <dgm:t>
        <a:bodyPr/>
        <a:lstStyle/>
        <a:p>
          <a:endParaRPr lang="en-US"/>
        </a:p>
      </dgm:t>
    </dgm:pt>
    <dgm:pt modelId="{931E2D29-EFA9-4B47-B8B1-CC95EDA18A9F}">
      <dgm:prSet/>
      <dgm:spPr/>
      <dgm:t>
        <a:bodyPr/>
        <a:lstStyle/>
        <a:p>
          <a:r>
            <a:rPr lang="en-US"/>
            <a:t>Identity and Intersectionality</a:t>
          </a:r>
        </a:p>
      </dgm:t>
    </dgm:pt>
    <dgm:pt modelId="{5BF4E26D-4D8C-4351-AD6A-A973B4BFC86F}" type="parTrans" cxnId="{8467CDDD-70E6-44B8-81A4-9821CC7E379C}">
      <dgm:prSet/>
      <dgm:spPr/>
      <dgm:t>
        <a:bodyPr/>
        <a:lstStyle/>
        <a:p>
          <a:endParaRPr lang="en-US"/>
        </a:p>
      </dgm:t>
    </dgm:pt>
    <dgm:pt modelId="{2EE50871-43D3-4AF0-A36C-F31B6BB51151}" type="sibTrans" cxnId="{8467CDDD-70E6-44B8-81A4-9821CC7E379C}">
      <dgm:prSet/>
      <dgm:spPr/>
      <dgm:t>
        <a:bodyPr/>
        <a:lstStyle/>
        <a:p>
          <a:endParaRPr lang="en-US"/>
        </a:p>
      </dgm:t>
    </dgm:pt>
    <dgm:pt modelId="{403F3B5F-829C-4DB6-BB0D-3A520F806BD4}">
      <dgm:prSet/>
      <dgm:spPr/>
      <dgm:t>
        <a:bodyPr/>
        <a:lstStyle/>
        <a:p>
          <a:r>
            <a:rPr lang="en-US"/>
            <a:t>Compliance and Accessibility</a:t>
          </a:r>
        </a:p>
      </dgm:t>
    </dgm:pt>
    <dgm:pt modelId="{3C3D5EC5-5CCF-4A09-B3ED-D4AB9C2A8B94}" type="parTrans" cxnId="{C01369C8-6A42-4156-9C2D-AE088602968A}">
      <dgm:prSet/>
      <dgm:spPr/>
      <dgm:t>
        <a:bodyPr/>
        <a:lstStyle/>
        <a:p>
          <a:endParaRPr lang="en-US"/>
        </a:p>
      </dgm:t>
    </dgm:pt>
    <dgm:pt modelId="{6DAE4062-4F56-459D-BCFB-055D18BCA118}" type="sibTrans" cxnId="{C01369C8-6A42-4156-9C2D-AE088602968A}">
      <dgm:prSet/>
      <dgm:spPr/>
      <dgm:t>
        <a:bodyPr/>
        <a:lstStyle/>
        <a:p>
          <a:endParaRPr lang="en-US"/>
        </a:p>
      </dgm:t>
    </dgm:pt>
    <dgm:pt modelId="{0E409109-A968-4F7F-91C0-8D4B65B6E91D}">
      <dgm:prSet custT="1"/>
      <dgm:spPr/>
      <dgm:t>
        <a:bodyPr/>
        <a:lstStyle/>
        <a:p>
          <a:r>
            <a:rPr lang="en-US" sz="2000"/>
            <a:t>Disclosure and Barriers in HE</a:t>
          </a:r>
        </a:p>
      </dgm:t>
    </dgm:pt>
    <dgm:pt modelId="{DFCC1CD3-EEE6-4460-AA52-D2E9674D8560}" type="parTrans" cxnId="{60F066A3-6F30-4939-8EF6-9CB20BAD012B}">
      <dgm:prSet/>
      <dgm:spPr/>
      <dgm:t>
        <a:bodyPr/>
        <a:lstStyle/>
        <a:p>
          <a:endParaRPr lang="en-US"/>
        </a:p>
      </dgm:t>
    </dgm:pt>
    <dgm:pt modelId="{613265C7-6264-41AD-ABF7-237B4555288F}" type="sibTrans" cxnId="{60F066A3-6F30-4939-8EF6-9CB20BAD012B}">
      <dgm:prSet/>
      <dgm:spPr/>
      <dgm:t>
        <a:bodyPr/>
        <a:lstStyle/>
        <a:p>
          <a:endParaRPr lang="en-US"/>
        </a:p>
      </dgm:t>
    </dgm:pt>
    <dgm:pt modelId="{A1729BB7-8B97-495B-8819-4FA00BF90A59}">
      <dgm:prSet/>
      <dgm:spPr/>
      <dgm:t>
        <a:bodyPr/>
        <a:lstStyle/>
        <a:p>
          <a:r>
            <a:rPr lang="en-US"/>
            <a:t>Ableism and Disablism</a:t>
          </a:r>
        </a:p>
      </dgm:t>
    </dgm:pt>
    <dgm:pt modelId="{4B0E898F-B1DE-4600-94EE-9E7317206474}" type="parTrans" cxnId="{328DD2A2-8367-40CC-8A19-72ABF4FC8156}">
      <dgm:prSet/>
      <dgm:spPr/>
      <dgm:t>
        <a:bodyPr/>
        <a:lstStyle/>
        <a:p>
          <a:endParaRPr lang="en-US"/>
        </a:p>
      </dgm:t>
    </dgm:pt>
    <dgm:pt modelId="{FEE2EEE2-0920-4FC3-9C51-C5CD6FF95C93}" type="sibTrans" cxnId="{328DD2A2-8367-40CC-8A19-72ABF4FC8156}">
      <dgm:prSet/>
      <dgm:spPr/>
      <dgm:t>
        <a:bodyPr/>
        <a:lstStyle/>
        <a:p>
          <a:endParaRPr lang="en-US"/>
        </a:p>
      </dgm:t>
    </dgm:pt>
    <dgm:pt modelId="{911BCDAD-0831-AC4B-837F-6F4DE5887763}" type="pres">
      <dgm:prSet presAssocID="{7D3EFA34-15E7-4EA2-B639-1397103AEB39}" presName="compositeShape" presStyleCnt="0">
        <dgm:presLayoutVars>
          <dgm:chMax val="7"/>
          <dgm:dir/>
          <dgm:resizeHandles val="exact"/>
        </dgm:presLayoutVars>
      </dgm:prSet>
      <dgm:spPr/>
    </dgm:pt>
    <dgm:pt modelId="{895DFFC7-4315-8F4F-A966-E5498DFD939F}" type="pres">
      <dgm:prSet presAssocID="{7D3EFA34-15E7-4EA2-B639-1397103AEB39}" presName="wedge1" presStyleLbl="node1" presStyleIdx="0" presStyleCnt="5"/>
      <dgm:spPr/>
    </dgm:pt>
    <dgm:pt modelId="{29245F2D-9F68-7C4F-B356-916AF0EE2AD9}" type="pres">
      <dgm:prSet presAssocID="{7D3EFA34-15E7-4EA2-B639-1397103AEB39}" presName="dummy1a" presStyleCnt="0"/>
      <dgm:spPr/>
    </dgm:pt>
    <dgm:pt modelId="{D556C269-5CC5-2944-B84F-42D4C8319742}" type="pres">
      <dgm:prSet presAssocID="{7D3EFA34-15E7-4EA2-B639-1397103AEB39}" presName="dummy1b" presStyleCnt="0"/>
      <dgm:spPr/>
    </dgm:pt>
    <dgm:pt modelId="{5DFC148C-F8C6-074E-BFEA-A32880966A04}" type="pres">
      <dgm:prSet presAssocID="{7D3EFA34-15E7-4EA2-B639-1397103AEB39}" presName="wedge1Tx" presStyleLbl="node1" presStyleIdx="0" presStyleCnt="5">
        <dgm:presLayoutVars>
          <dgm:chMax val="0"/>
          <dgm:chPref val="0"/>
          <dgm:bulletEnabled val="1"/>
        </dgm:presLayoutVars>
      </dgm:prSet>
      <dgm:spPr/>
    </dgm:pt>
    <dgm:pt modelId="{79432F18-2CB4-7846-876E-9FF3A600F4C2}" type="pres">
      <dgm:prSet presAssocID="{7D3EFA34-15E7-4EA2-B639-1397103AEB39}" presName="wedge2" presStyleLbl="node1" presStyleIdx="1" presStyleCnt="5"/>
      <dgm:spPr/>
    </dgm:pt>
    <dgm:pt modelId="{8B8C7AD1-6765-C74F-86EA-C541FA108B1F}" type="pres">
      <dgm:prSet presAssocID="{7D3EFA34-15E7-4EA2-B639-1397103AEB39}" presName="dummy2a" presStyleCnt="0"/>
      <dgm:spPr/>
    </dgm:pt>
    <dgm:pt modelId="{31ACF8F0-E99B-0449-AFC4-5CCA1F34F383}" type="pres">
      <dgm:prSet presAssocID="{7D3EFA34-15E7-4EA2-B639-1397103AEB39}" presName="dummy2b" presStyleCnt="0"/>
      <dgm:spPr/>
    </dgm:pt>
    <dgm:pt modelId="{2C4253F5-63C9-1C42-9C70-E3F015D50614}" type="pres">
      <dgm:prSet presAssocID="{7D3EFA34-15E7-4EA2-B639-1397103AEB39}" presName="wedge2Tx" presStyleLbl="node1" presStyleIdx="1" presStyleCnt="5">
        <dgm:presLayoutVars>
          <dgm:chMax val="0"/>
          <dgm:chPref val="0"/>
          <dgm:bulletEnabled val="1"/>
        </dgm:presLayoutVars>
      </dgm:prSet>
      <dgm:spPr/>
    </dgm:pt>
    <dgm:pt modelId="{132D4BF3-E6CD-7840-9FFE-3A94795AF807}" type="pres">
      <dgm:prSet presAssocID="{7D3EFA34-15E7-4EA2-B639-1397103AEB39}" presName="wedge3" presStyleLbl="node1" presStyleIdx="2" presStyleCnt="5"/>
      <dgm:spPr/>
    </dgm:pt>
    <dgm:pt modelId="{7EBA1AC6-43F3-4845-A4B2-3DE2E1B96C83}" type="pres">
      <dgm:prSet presAssocID="{7D3EFA34-15E7-4EA2-B639-1397103AEB39}" presName="dummy3a" presStyleCnt="0"/>
      <dgm:spPr/>
    </dgm:pt>
    <dgm:pt modelId="{B800669C-66F0-A742-A165-06964A20EEB8}" type="pres">
      <dgm:prSet presAssocID="{7D3EFA34-15E7-4EA2-B639-1397103AEB39}" presName="dummy3b" presStyleCnt="0"/>
      <dgm:spPr/>
    </dgm:pt>
    <dgm:pt modelId="{B21630C2-A682-B34F-8482-8876B48D7315}" type="pres">
      <dgm:prSet presAssocID="{7D3EFA34-15E7-4EA2-B639-1397103AEB39}" presName="wedge3Tx" presStyleLbl="node1" presStyleIdx="2" presStyleCnt="5">
        <dgm:presLayoutVars>
          <dgm:chMax val="0"/>
          <dgm:chPref val="0"/>
          <dgm:bulletEnabled val="1"/>
        </dgm:presLayoutVars>
      </dgm:prSet>
      <dgm:spPr/>
    </dgm:pt>
    <dgm:pt modelId="{147AD827-7FE7-4D43-AD83-67CADADB9907}" type="pres">
      <dgm:prSet presAssocID="{7D3EFA34-15E7-4EA2-B639-1397103AEB39}" presName="wedge4" presStyleLbl="node1" presStyleIdx="3" presStyleCnt="5" custScaleX="168656" custScaleY="176489"/>
      <dgm:spPr/>
    </dgm:pt>
    <dgm:pt modelId="{9DADED1D-6EBF-034A-B9BF-54193F81D003}" type="pres">
      <dgm:prSet presAssocID="{7D3EFA34-15E7-4EA2-B639-1397103AEB39}" presName="dummy4a" presStyleCnt="0"/>
      <dgm:spPr/>
    </dgm:pt>
    <dgm:pt modelId="{DFE88B3F-3424-CF4D-825B-1E2B2558BE4D}" type="pres">
      <dgm:prSet presAssocID="{7D3EFA34-15E7-4EA2-B639-1397103AEB39}" presName="dummy4b" presStyleCnt="0"/>
      <dgm:spPr/>
    </dgm:pt>
    <dgm:pt modelId="{2D136B82-55CF-8D49-BEC2-4B7507894C0D}" type="pres">
      <dgm:prSet presAssocID="{7D3EFA34-15E7-4EA2-B639-1397103AEB39}" presName="wedge4Tx" presStyleLbl="node1" presStyleIdx="3" presStyleCnt="5">
        <dgm:presLayoutVars>
          <dgm:chMax val="0"/>
          <dgm:chPref val="0"/>
          <dgm:bulletEnabled val="1"/>
        </dgm:presLayoutVars>
      </dgm:prSet>
      <dgm:spPr/>
    </dgm:pt>
    <dgm:pt modelId="{F7F8B72B-2E96-0C41-A1A0-E24DF647EA15}" type="pres">
      <dgm:prSet presAssocID="{7D3EFA34-15E7-4EA2-B639-1397103AEB39}" presName="wedge5" presStyleLbl="node1" presStyleIdx="4" presStyleCnt="5"/>
      <dgm:spPr/>
    </dgm:pt>
    <dgm:pt modelId="{38A24561-07C8-064A-8BEA-C6495EF2D8D2}" type="pres">
      <dgm:prSet presAssocID="{7D3EFA34-15E7-4EA2-B639-1397103AEB39}" presName="dummy5a" presStyleCnt="0"/>
      <dgm:spPr/>
    </dgm:pt>
    <dgm:pt modelId="{9BB23598-DA8A-674F-B8E7-635E7F69CE26}" type="pres">
      <dgm:prSet presAssocID="{7D3EFA34-15E7-4EA2-B639-1397103AEB39}" presName="dummy5b" presStyleCnt="0"/>
      <dgm:spPr/>
    </dgm:pt>
    <dgm:pt modelId="{6CB7978E-DAA4-B144-B3C9-54ADA5D508BA}" type="pres">
      <dgm:prSet presAssocID="{7D3EFA34-15E7-4EA2-B639-1397103AEB39}" presName="wedge5Tx" presStyleLbl="node1" presStyleIdx="4" presStyleCnt="5">
        <dgm:presLayoutVars>
          <dgm:chMax val="0"/>
          <dgm:chPref val="0"/>
          <dgm:bulletEnabled val="1"/>
        </dgm:presLayoutVars>
      </dgm:prSet>
      <dgm:spPr/>
    </dgm:pt>
    <dgm:pt modelId="{7CA0AECC-F4BA-A446-9559-0E5AD175DF37}" type="pres">
      <dgm:prSet presAssocID="{48FF9DCD-4848-40DB-B8E0-16EA0530A8F9}" presName="arrowWedge1" presStyleLbl="fgSibTrans2D1" presStyleIdx="0" presStyleCnt="5"/>
      <dgm:spPr/>
    </dgm:pt>
    <dgm:pt modelId="{F9466FFE-59BA-5B47-8BC3-6BC9D479909A}" type="pres">
      <dgm:prSet presAssocID="{2EE50871-43D3-4AF0-A36C-F31B6BB51151}" presName="arrowWedge2" presStyleLbl="fgSibTrans2D1" presStyleIdx="1" presStyleCnt="5"/>
      <dgm:spPr/>
    </dgm:pt>
    <dgm:pt modelId="{E6393BA3-BCA8-D446-BCA1-2B213A16D8CC}" type="pres">
      <dgm:prSet presAssocID="{6DAE4062-4F56-459D-BCFB-055D18BCA118}" presName="arrowWedge3" presStyleLbl="fgSibTrans2D1" presStyleIdx="2" presStyleCnt="5"/>
      <dgm:spPr/>
    </dgm:pt>
    <dgm:pt modelId="{EF38BA67-1EE7-3349-89CD-CB2FDF6C2789}" type="pres">
      <dgm:prSet presAssocID="{613265C7-6264-41AD-ABF7-237B4555288F}" presName="arrowWedge4" presStyleLbl="fgSibTrans2D1" presStyleIdx="3" presStyleCnt="5" custLinFactNeighborX="-28690" custLinFactNeighborY="-10700"/>
      <dgm:spPr/>
    </dgm:pt>
    <dgm:pt modelId="{E80F9B29-2F79-C44E-935B-3D46B7C20D4B}" type="pres">
      <dgm:prSet presAssocID="{FEE2EEE2-0920-4FC3-9C51-C5CD6FF95C93}" presName="arrowWedge5" presStyleLbl="fgSibTrans2D1" presStyleIdx="4" presStyleCnt="5"/>
      <dgm:spPr/>
    </dgm:pt>
  </dgm:ptLst>
  <dgm:cxnLst>
    <dgm:cxn modelId="{67FFCB05-D8C4-3642-AAEB-13913607F30B}" type="presOf" srcId="{7D3EFA34-15E7-4EA2-B639-1397103AEB39}" destId="{911BCDAD-0831-AC4B-837F-6F4DE5887763}" srcOrd="0" destOrd="0" presId="urn:microsoft.com/office/officeart/2005/8/layout/cycle8"/>
    <dgm:cxn modelId="{6205793E-2CF2-BA46-A0C6-58908C984EDF}" type="presOf" srcId="{0879E6FA-4FB2-4608-B771-F9A7E8B37EA5}" destId="{895DFFC7-4315-8F4F-A966-E5498DFD939F}" srcOrd="0" destOrd="0" presId="urn:microsoft.com/office/officeart/2005/8/layout/cycle8"/>
    <dgm:cxn modelId="{9E63B854-6F5F-C249-BD1C-67DA438A6426}" type="presOf" srcId="{403F3B5F-829C-4DB6-BB0D-3A520F806BD4}" destId="{132D4BF3-E6CD-7840-9FFE-3A94795AF807}" srcOrd="0" destOrd="0" presId="urn:microsoft.com/office/officeart/2005/8/layout/cycle8"/>
    <dgm:cxn modelId="{35851C7E-05C4-5447-B970-AFFB71363E8C}" type="presOf" srcId="{0E409109-A968-4F7F-91C0-8D4B65B6E91D}" destId="{2D136B82-55CF-8D49-BEC2-4B7507894C0D}" srcOrd="1" destOrd="0" presId="urn:microsoft.com/office/officeart/2005/8/layout/cycle8"/>
    <dgm:cxn modelId="{2929649B-1762-B14F-B08D-87B094C64127}" type="presOf" srcId="{A1729BB7-8B97-495B-8819-4FA00BF90A59}" destId="{F7F8B72B-2E96-0C41-A1A0-E24DF647EA15}" srcOrd="0" destOrd="0" presId="urn:microsoft.com/office/officeart/2005/8/layout/cycle8"/>
    <dgm:cxn modelId="{F3CE029C-0F45-3E4F-AC95-D8A1E0F0223F}" type="presOf" srcId="{931E2D29-EFA9-4B47-B8B1-CC95EDA18A9F}" destId="{79432F18-2CB4-7846-876E-9FF3A600F4C2}" srcOrd="0" destOrd="0" presId="urn:microsoft.com/office/officeart/2005/8/layout/cycle8"/>
    <dgm:cxn modelId="{328DD2A2-8367-40CC-8A19-72ABF4FC8156}" srcId="{7D3EFA34-15E7-4EA2-B639-1397103AEB39}" destId="{A1729BB7-8B97-495B-8819-4FA00BF90A59}" srcOrd="4" destOrd="0" parTransId="{4B0E898F-B1DE-4600-94EE-9E7317206474}" sibTransId="{FEE2EEE2-0920-4FC3-9C51-C5CD6FF95C93}"/>
    <dgm:cxn modelId="{60F066A3-6F30-4939-8EF6-9CB20BAD012B}" srcId="{7D3EFA34-15E7-4EA2-B639-1397103AEB39}" destId="{0E409109-A968-4F7F-91C0-8D4B65B6E91D}" srcOrd="3" destOrd="0" parTransId="{DFCC1CD3-EEE6-4460-AA52-D2E9674D8560}" sibTransId="{613265C7-6264-41AD-ABF7-237B4555288F}"/>
    <dgm:cxn modelId="{CFEBDEAB-F568-4144-B54D-B7BA009E37C7}" type="presOf" srcId="{403F3B5F-829C-4DB6-BB0D-3A520F806BD4}" destId="{B21630C2-A682-B34F-8482-8876B48D7315}" srcOrd="1" destOrd="0" presId="urn:microsoft.com/office/officeart/2005/8/layout/cycle8"/>
    <dgm:cxn modelId="{C01369C8-6A42-4156-9C2D-AE088602968A}" srcId="{7D3EFA34-15E7-4EA2-B639-1397103AEB39}" destId="{403F3B5F-829C-4DB6-BB0D-3A520F806BD4}" srcOrd="2" destOrd="0" parTransId="{3C3D5EC5-5CCF-4A09-B3ED-D4AB9C2A8B94}" sibTransId="{6DAE4062-4F56-459D-BCFB-055D18BCA118}"/>
    <dgm:cxn modelId="{D1982BCC-4EF0-C944-B8E1-3185F277D786}" type="presOf" srcId="{0879E6FA-4FB2-4608-B771-F9A7E8B37EA5}" destId="{5DFC148C-F8C6-074E-BFEA-A32880966A04}" srcOrd="1" destOrd="0" presId="urn:microsoft.com/office/officeart/2005/8/layout/cycle8"/>
    <dgm:cxn modelId="{64963ACF-26B6-43D5-ADD0-C52511F2752E}" srcId="{7D3EFA34-15E7-4EA2-B639-1397103AEB39}" destId="{0879E6FA-4FB2-4608-B771-F9A7E8B37EA5}" srcOrd="0" destOrd="0" parTransId="{CA342BB7-B019-4EDF-96E9-4C3F43824750}" sibTransId="{48FF9DCD-4848-40DB-B8E0-16EA0530A8F9}"/>
    <dgm:cxn modelId="{61899ED5-CA59-3547-B671-3E43C0ED2175}" type="presOf" srcId="{0E409109-A968-4F7F-91C0-8D4B65B6E91D}" destId="{147AD827-7FE7-4D43-AD83-67CADADB9907}" srcOrd="0" destOrd="0" presId="urn:microsoft.com/office/officeart/2005/8/layout/cycle8"/>
    <dgm:cxn modelId="{8467CDDD-70E6-44B8-81A4-9821CC7E379C}" srcId="{7D3EFA34-15E7-4EA2-B639-1397103AEB39}" destId="{931E2D29-EFA9-4B47-B8B1-CC95EDA18A9F}" srcOrd="1" destOrd="0" parTransId="{5BF4E26D-4D8C-4351-AD6A-A973B4BFC86F}" sibTransId="{2EE50871-43D3-4AF0-A36C-F31B6BB51151}"/>
    <dgm:cxn modelId="{D3B2F9F6-D836-3A46-8DF9-7D99FF44A77A}" type="presOf" srcId="{931E2D29-EFA9-4B47-B8B1-CC95EDA18A9F}" destId="{2C4253F5-63C9-1C42-9C70-E3F015D50614}" srcOrd="1" destOrd="0" presId="urn:microsoft.com/office/officeart/2005/8/layout/cycle8"/>
    <dgm:cxn modelId="{60DF2EF8-AC1A-2A4B-A1CA-FCE7A251A1D9}" type="presOf" srcId="{A1729BB7-8B97-495B-8819-4FA00BF90A59}" destId="{6CB7978E-DAA4-B144-B3C9-54ADA5D508BA}" srcOrd="1" destOrd="0" presId="urn:microsoft.com/office/officeart/2005/8/layout/cycle8"/>
    <dgm:cxn modelId="{CC38370F-4A9C-6848-BF9F-205AEE9B0DCD}" type="presParOf" srcId="{911BCDAD-0831-AC4B-837F-6F4DE5887763}" destId="{895DFFC7-4315-8F4F-A966-E5498DFD939F}" srcOrd="0" destOrd="0" presId="urn:microsoft.com/office/officeart/2005/8/layout/cycle8"/>
    <dgm:cxn modelId="{B22BD9D4-14D4-0B4E-9A2A-34F7D021C005}" type="presParOf" srcId="{911BCDAD-0831-AC4B-837F-6F4DE5887763}" destId="{29245F2D-9F68-7C4F-B356-916AF0EE2AD9}" srcOrd="1" destOrd="0" presId="urn:microsoft.com/office/officeart/2005/8/layout/cycle8"/>
    <dgm:cxn modelId="{F027ED1A-DC0C-114A-859D-B2CBDFC4AD11}" type="presParOf" srcId="{911BCDAD-0831-AC4B-837F-6F4DE5887763}" destId="{D556C269-5CC5-2944-B84F-42D4C8319742}" srcOrd="2" destOrd="0" presId="urn:microsoft.com/office/officeart/2005/8/layout/cycle8"/>
    <dgm:cxn modelId="{5DAF15BD-A855-C14F-97C1-748A094D6D7B}" type="presParOf" srcId="{911BCDAD-0831-AC4B-837F-6F4DE5887763}" destId="{5DFC148C-F8C6-074E-BFEA-A32880966A04}" srcOrd="3" destOrd="0" presId="urn:microsoft.com/office/officeart/2005/8/layout/cycle8"/>
    <dgm:cxn modelId="{6024E9D1-BB95-424F-A804-844DCB21CD76}" type="presParOf" srcId="{911BCDAD-0831-AC4B-837F-6F4DE5887763}" destId="{79432F18-2CB4-7846-876E-9FF3A600F4C2}" srcOrd="4" destOrd="0" presId="urn:microsoft.com/office/officeart/2005/8/layout/cycle8"/>
    <dgm:cxn modelId="{AD0DBB9C-3BE1-B34C-8E82-803249392ABF}" type="presParOf" srcId="{911BCDAD-0831-AC4B-837F-6F4DE5887763}" destId="{8B8C7AD1-6765-C74F-86EA-C541FA108B1F}" srcOrd="5" destOrd="0" presId="urn:microsoft.com/office/officeart/2005/8/layout/cycle8"/>
    <dgm:cxn modelId="{D3FFF79D-5E17-E643-94CD-4D49B7411382}" type="presParOf" srcId="{911BCDAD-0831-AC4B-837F-6F4DE5887763}" destId="{31ACF8F0-E99B-0449-AFC4-5CCA1F34F383}" srcOrd="6" destOrd="0" presId="urn:microsoft.com/office/officeart/2005/8/layout/cycle8"/>
    <dgm:cxn modelId="{D1C3CB73-9956-D944-8F44-BA2D52CD465B}" type="presParOf" srcId="{911BCDAD-0831-AC4B-837F-6F4DE5887763}" destId="{2C4253F5-63C9-1C42-9C70-E3F015D50614}" srcOrd="7" destOrd="0" presId="urn:microsoft.com/office/officeart/2005/8/layout/cycle8"/>
    <dgm:cxn modelId="{A39B9CA2-92C3-6641-B780-7D23C4DEFAD0}" type="presParOf" srcId="{911BCDAD-0831-AC4B-837F-6F4DE5887763}" destId="{132D4BF3-E6CD-7840-9FFE-3A94795AF807}" srcOrd="8" destOrd="0" presId="urn:microsoft.com/office/officeart/2005/8/layout/cycle8"/>
    <dgm:cxn modelId="{A43286F3-DF2C-154C-9250-C977D4BACE50}" type="presParOf" srcId="{911BCDAD-0831-AC4B-837F-6F4DE5887763}" destId="{7EBA1AC6-43F3-4845-A4B2-3DE2E1B96C83}" srcOrd="9" destOrd="0" presId="urn:microsoft.com/office/officeart/2005/8/layout/cycle8"/>
    <dgm:cxn modelId="{D32A0D8C-5218-DB44-900B-AA46218704B3}" type="presParOf" srcId="{911BCDAD-0831-AC4B-837F-6F4DE5887763}" destId="{B800669C-66F0-A742-A165-06964A20EEB8}" srcOrd="10" destOrd="0" presId="urn:microsoft.com/office/officeart/2005/8/layout/cycle8"/>
    <dgm:cxn modelId="{7A889428-01C5-D446-BBF5-50E1705F7F63}" type="presParOf" srcId="{911BCDAD-0831-AC4B-837F-6F4DE5887763}" destId="{B21630C2-A682-B34F-8482-8876B48D7315}" srcOrd="11" destOrd="0" presId="urn:microsoft.com/office/officeart/2005/8/layout/cycle8"/>
    <dgm:cxn modelId="{4596168B-319D-874C-8C31-AAF443193A27}" type="presParOf" srcId="{911BCDAD-0831-AC4B-837F-6F4DE5887763}" destId="{147AD827-7FE7-4D43-AD83-67CADADB9907}" srcOrd="12" destOrd="0" presId="urn:microsoft.com/office/officeart/2005/8/layout/cycle8"/>
    <dgm:cxn modelId="{AB677808-DAE1-EA4F-B6C9-7489A8CB0CB6}" type="presParOf" srcId="{911BCDAD-0831-AC4B-837F-6F4DE5887763}" destId="{9DADED1D-6EBF-034A-B9BF-54193F81D003}" srcOrd="13" destOrd="0" presId="urn:microsoft.com/office/officeart/2005/8/layout/cycle8"/>
    <dgm:cxn modelId="{F7486F24-F5E7-164C-BEBF-506C6C0D57A3}" type="presParOf" srcId="{911BCDAD-0831-AC4B-837F-6F4DE5887763}" destId="{DFE88B3F-3424-CF4D-825B-1E2B2558BE4D}" srcOrd="14" destOrd="0" presId="urn:microsoft.com/office/officeart/2005/8/layout/cycle8"/>
    <dgm:cxn modelId="{480F089A-81D6-2647-9684-25FB64207622}" type="presParOf" srcId="{911BCDAD-0831-AC4B-837F-6F4DE5887763}" destId="{2D136B82-55CF-8D49-BEC2-4B7507894C0D}" srcOrd="15" destOrd="0" presId="urn:microsoft.com/office/officeart/2005/8/layout/cycle8"/>
    <dgm:cxn modelId="{391900C7-A242-4D43-9C8E-790F9A6C46AC}" type="presParOf" srcId="{911BCDAD-0831-AC4B-837F-6F4DE5887763}" destId="{F7F8B72B-2E96-0C41-A1A0-E24DF647EA15}" srcOrd="16" destOrd="0" presId="urn:microsoft.com/office/officeart/2005/8/layout/cycle8"/>
    <dgm:cxn modelId="{FA8C109A-5E0A-244D-9C52-8DFBF760917B}" type="presParOf" srcId="{911BCDAD-0831-AC4B-837F-6F4DE5887763}" destId="{38A24561-07C8-064A-8BEA-C6495EF2D8D2}" srcOrd="17" destOrd="0" presId="urn:microsoft.com/office/officeart/2005/8/layout/cycle8"/>
    <dgm:cxn modelId="{B5156E2B-BAE3-214F-BF3A-AD8D9DC7BBF5}" type="presParOf" srcId="{911BCDAD-0831-AC4B-837F-6F4DE5887763}" destId="{9BB23598-DA8A-674F-B8E7-635E7F69CE26}" srcOrd="18" destOrd="0" presId="urn:microsoft.com/office/officeart/2005/8/layout/cycle8"/>
    <dgm:cxn modelId="{69CF68CE-7D38-1348-82E2-D09C747E143D}" type="presParOf" srcId="{911BCDAD-0831-AC4B-837F-6F4DE5887763}" destId="{6CB7978E-DAA4-B144-B3C9-54ADA5D508BA}" srcOrd="19" destOrd="0" presId="urn:microsoft.com/office/officeart/2005/8/layout/cycle8"/>
    <dgm:cxn modelId="{9F926821-8F92-2D45-B867-9EDAB1F0037E}" type="presParOf" srcId="{911BCDAD-0831-AC4B-837F-6F4DE5887763}" destId="{7CA0AECC-F4BA-A446-9559-0E5AD175DF37}" srcOrd="20" destOrd="0" presId="urn:microsoft.com/office/officeart/2005/8/layout/cycle8"/>
    <dgm:cxn modelId="{756CFD38-0AA7-4F45-89C0-7DE785C1184C}" type="presParOf" srcId="{911BCDAD-0831-AC4B-837F-6F4DE5887763}" destId="{F9466FFE-59BA-5B47-8BC3-6BC9D479909A}" srcOrd="21" destOrd="0" presId="urn:microsoft.com/office/officeart/2005/8/layout/cycle8"/>
    <dgm:cxn modelId="{CD378154-27B6-D74B-B154-E576F5A17D50}" type="presParOf" srcId="{911BCDAD-0831-AC4B-837F-6F4DE5887763}" destId="{E6393BA3-BCA8-D446-BCA1-2B213A16D8CC}" srcOrd="22" destOrd="0" presId="urn:microsoft.com/office/officeart/2005/8/layout/cycle8"/>
    <dgm:cxn modelId="{DB8FE99D-F69F-7F40-8364-1313E2A737AD}" type="presParOf" srcId="{911BCDAD-0831-AC4B-837F-6F4DE5887763}" destId="{EF38BA67-1EE7-3349-89CD-CB2FDF6C2789}" srcOrd="23" destOrd="0" presId="urn:microsoft.com/office/officeart/2005/8/layout/cycle8"/>
    <dgm:cxn modelId="{34599FF0-6B74-1D44-A3C5-E0304BC802A4}" type="presParOf" srcId="{911BCDAD-0831-AC4B-837F-6F4DE5887763}" destId="{E80F9B29-2F79-C44E-935B-3D46B7C20D4B}" srcOrd="2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7D3EFA34-15E7-4EA2-B639-1397103AEB39}" type="doc">
      <dgm:prSet loTypeId="urn:microsoft.com/office/officeart/2005/8/layout/cycle8" loCatId="cycle" qsTypeId="urn:microsoft.com/office/officeart/2005/8/quickstyle/simple1" qsCatId="simple" csTypeId="urn:microsoft.com/office/officeart/2005/8/colors/colorful1" csCatId="colorful" phldr="1"/>
      <dgm:spPr/>
      <dgm:t>
        <a:bodyPr/>
        <a:lstStyle/>
        <a:p>
          <a:endParaRPr lang="en-US"/>
        </a:p>
      </dgm:t>
    </dgm:pt>
    <dgm:pt modelId="{0879E6FA-4FB2-4608-B771-F9A7E8B37EA5}">
      <dgm:prSet/>
      <dgm:spPr/>
      <dgm:t>
        <a:bodyPr/>
        <a:lstStyle/>
        <a:p>
          <a:r>
            <a:rPr lang="en-US"/>
            <a:t>Disability and Disability Studies</a:t>
          </a:r>
        </a:p>
      </dgm:t>
    </dgm:pt>
    <dgm:pt modelId="{CA342BB7-B019-4EDF-96E9-4C3F43824750}" type="parTrans" cxnId="{64963ACF-26B6-43D5-ADD0-C52511F2752E}">
      <dgm:prSet/>
      <dgm:spPr/>
      <dgm:t>
        <a:bodyPr/>
        <a:lstStyle/>
        <a:p>
          <a:endParaRPr lang="en-US"/>
        </a:p>
      </dgm:t>
    </dgm:pt>
    <dgm:pt modelId="{48FF9DCD-4848-40DB-B8E0-16EA0530A8F9}" type="sibTrans" cxnId="{64963ACF-26B6-43D5-ADD0-C52511F2752E}">
      <dgm:prSet/>
      <dgm:spPr/>
      <dgm:t>
        <a:bodyPr/>
        <a:lstStyle/>
        <a:p>
          <a:endParaRPr lang="en-US"/>
        </a:p>
      </dgm:t>
    </dgm:pt>
    <dgm:pt modelId="{931E2D29-EFA9-4B47-B8B1-CC95EDA18A9F}">
      <dgm:prSet/>
      <dgm:spPr/>
      <dgm:t>
        <a:bodyPr/>
        <a:lstStyle/>
        <a:p>
          <a:r>
            <a:rPr lang="en-US"/>
            <a:t>Identity and Intersectionality</a:t>
          </a:r>
        </a:p>
      </dgm:t>
    </dgm:pt>
    <dgm:pt modelId="{5BF4E26D-4D8C-4351-AD6A-A973B4BFC86F}" type="parTrans" cxnId="{8467CDDD-70E6-44B8-81A4-9821CC7E379C}">
      <dgm:prSet/>
      <dgm:spPr/>
      <dgm:t>
        <a:bodyPr/>
        <a:lstStyle/>
        <a:p>
          <a:endParaRPr lang="en-US"/>
        </a:p>
      </dgm:t>
    </dgm:pt>
    <dgm:pt modelId="{2EE50871-43D3-4AF0-A36C-F31B6BB51151}" type="sibTrans" cxnId="{8467CDDD-70E6-44B8-81A4-9821CC7E379C}">
      <dgm:prSet/>
      <dgm:spPr/>
      <dgm:t>
        <a:bodyPr/>
        <a:lstStyle/>
        <a:p>
          <a:endParaRPr lang="en-US"/>
        </a:p>
      </dgm:t>
    </dgm:pt>
    <dgm:pt modelId="{403F3B5F-829C-4DB6-BB0D-3A520F806BD4}">
      <dgm:prSet/>
      <dgm:spPr/>
      <dgm:t>
        <a:bodyPr/>
        <a:lstStyle/>
        <a:p>
          <a:r>
            <a:rPr lang="en-US"/>
            <a:t>Compliance and Accessibility</a:t>
          </a:r>
        </a:p>
      </dgm:t>
    </dgm:pt>
    <dgm:pt modelId="{3C3D5EC5-5CCF-4A09-B3ED-D4AB9C2A8B94}" type="parTrans" cxnId="{C01369C8-6A42-4156-9C2D-AE088602968A}">
      <dgm:prSet/>
      <dgm:spPr/>
      <dgm:t>
        <a:bodyPr/>
        <a:lstStyle/>
        <a:p>
          <a:endParaRPr lang="en-US"/>
        </a:p>
      </dgm:t>
    </dgm:pt>
    <dgm:pt modelId="{6DAE4062-4F56-459D-BCFB-055D18BCA118}" type="sibTrans" cxnId="{C01369C8-6A42-4156-9C2D-AE088602968A}">
      <dgm:prSet/>
      <dgm:spPr/>
      <dgm:t>
        <a:bodyPr/>
        <a:lstStyle/>
        <a:p>
          <a:endParaRPr lang="en-US"/>
        </a:p>
      </dgm:t>
    </dgm:pt>
    <dgm:pt modelId="{0E409109-A968-4F7F-91C0-8D4B65B6E91D}">
      <dgm:prSet/>
      <dgm:spPr/>
      <dgm:t>
        <a:bodyPr/>
        <a:lstStyle/>
        <a:p>
          <a:r>
            <a:rPr lang="en-US"/>
            <a:t>Disclosure and Barriers in HE</a:t>
          </a:r>
        </a:p>
      </dgm:t>
    </dgm:pt>
    <dgm:pt modelId="{DFCC1CD3-EEE6-4460-AA52-D2E9674D8560}" type="parTrans" cxnId="{60F066A3-6F30-4939-8EF6-9CB20BAD012B}">
      <dgm:prSet/>
      <dgm:spPr/>
      <dgm:t>
        <a:bodyPr/>
        <a:lstStyle/>
        <a:p>
          <a:endParaRPr lang="en-US"/>
        </a:p>
      </dgm:t>
    </dgm:pt>
    <dgm:pt modelId="{613265C7-6264-41AD-ABF7-237B4555288F}" type="sibTrans" cxnId="{60F066A3-6F30-4939-8EF6-9CB20BAD012B}">
      <dgm:prSet/>
      <dgm:spPr/>
      <dgm:t>
        <a:bodyPr/>
        <a:lstStyle/>
        <a:p>
          <a:endParaRPr lang="en-US"/>
        </a:p>
      </dgm:t>
    </dgm:pt>
    <dgm:pt modelId="{A1729BB7-8B97-495B-8819-4FA00BF90A59}">
      <dgm:prSet custT="1"/>
      <dgm:spPr/>
      <dgm:t>
        <a:bodyPr/>
        <a:lstStyle/>
        <a:p>
          <a:r>
            <a:rPr lang="en-US" sz="2000"/>
            <a:t>Ableism and Disablism</a:t>
          </a:r>
        </a:p>
      </dgm:t>
    </dgm:pt>
    <dgm:pt modelId="{4B0E898F-B1DE-4600-94EE-9E7317206474}" type="parTrans" cxnId="{328DD2A2-8367-40CC-8A19-72ABF4FC8156}">
      <dgm:prSet/>
      <dgm:spPr/>
      <dgm:t>
        <a:bodyPr/>
        <a:lstStyle/>
        <a:p>
          <a:endParaRPr lang="en-US"/>
        </a:p>
      </dgm:t>
    </dgm:pt>
    <dgm:pt modelId="{FEE2EEE2-0920-4FC3-9C51-C5CD6FF95C93}" type="sibTrans" cxnId="{328DD2A2-8367-40CC-8A19-72ABF4FC8156}">
      <dgm:prSet/>
      <dgm:spPr/>
      <dgm:t>
        <a:bodyPr/>
        <a:lstStyle/>
        <a:p>
          <a:endParaRPr lang="en-US"/>
        </a:p>
      </dgm:t>
    </dgm:pt>
    <dgm:pt modelId="{911BCDAD-0831-AC4B-837F-6F4DE5887763}" type="pres">
      <dgm:prSet presAssocID="{7D3EFA34-15E7-4EA2-B639-1397103AEB39}" presName="compositeShape" presStyleCnt="0">
        <dgm:presLayoutVars>
          <dgm:chMax val="7"/>
          <dgm:dir/>
          <dgm:resizeHandles val="exact"/>
        </dgm:presLayoutVars>
      </dgm:prSet>
      <dgm:spPr/>
    </dgm:pt>
    <dgm:pt modelId="{895DFFC7-4315-8F4F-A966-E5498DFD939F}" type="pres">
      <dgm:prSet presAssocID="{7D3EFA34-15E7-4EA2-B639-1397103AEB39}" presName="wedge1" presStyleLbl="node1" presStyleIdx="0" presStyleCnt="5"/>
      <dgm:spPr/>
    </dgm:pt>
    <dgm:pt modelId="{29245F2D-9F68-7C4F-B356-916AF0EE2AD9}" type="pres">
      <dgm:prSet presAssocID="{7D3EFA34-15E7-4EA2-B639-1397103AEB39}" presName="dummy1a" presStyleCnt="0"/>
      <dgm:spPr/>
    </dgm:pt>
    <dgm:pt modelId="{D556C269-5CC5-2944-B84F-42D4C8319742}" type="pres">
      <dgm:prSet presAssocID="{7D3EFA34-15E7-4EA2-B639-1397103AEB39}" presName="dummy1b" presStyleCnt="0"/>
      <dgm:spPr/>
    </dgm:pt>
    <dgm:pt modelId="{5DFC148C-F8C6-074E-BFEA-A32880966A04}" type="pres">
      <dgm:prSet presAssocID="{7D3EFA34-15E7-4EA2-B639-1397103AEB39}" presName="wedge1Tx" presStyleLbl="node1" presStyleIdx="0" presStyleCnt="5">
        <dgm:presLayoutVars>
          <dgm:chMax val="0"/>
          <dgm:chPref val="0"/>
          <dgm:bulletEnabled val="1"/>
        </dgm:presLayoutVars>
      </dgm:prSet>
      <dgm:spPr/>
    </dgm:pt>
    <dgm:pt modelId="{79432F18-2CB4-7846-876E-9FF3A600F4C2}" type="pres">
      <dgm:prSet presAssocID="{7D3EFA34-15E7-4EA2-B639-1397103AEB39}" presName="wedge2" presStyleLbl="node1" presStyleIdx="1" presStyleCnt="5"/>
      <dgm:spPr/>
    </dgm:pt>
    <dgm:pt modelId="{8B8C7AD1-6765-C74F-86EA-C541FA108B1F}" type="pres">
      <dgm:prSet presAssocID="{7D3EFA34-15E7-4EA2-B639-1397103AEB39}" presName="dummy2a" presStyleCnt="0"/>
      <dgm:spPr/>
    </dgm:pt>
    <dgm:pt modelId="{31ACF8F0-E99B-0449-AFC4-5CCA1F34F383}" type="pres">
      <dgm:prSet presAssocID="{7D3EFA34-15E7-4EA2-B639-1397103AEB39}" presName="dummy2b" presStyleCnt="0"/>
      <dgm:spPr/>
    </dgm:pt>
    <dgm:pt modelId="{2C4253F5-63C9-1C42-9C70-E3F015D50614}" type="pres">
      <dgm:prSet presAssocID="{7D3EFA34-15E7-4EA2-B639-1397103AEB39}" presName="wedge2Tx" presStyleLbl="node1" presStyleIdx="1" presStyleCnt="5">
        <dgm:presLayoutVars>
          <dgm:chMax val="0"/>
          <dgm:chPref val="0"/>
          <dgm:bulletEnabled val="1"/>
        </dgm:presLayoutVars>
      </dgm:prSet>
      <dgm:spPr/>
    </dgm:pt>
    <dgm:pt modelId="{132D4BF3-E6CD-7840-9FFE-3A94795AF807}" type="pres">
      <dgm:prSet presAssocID="{7D3EFA34-15E7-4EA2-B639-1397103AEB39}" presName="wedge3" presStyleLbl="node1" presStyleIdx="2" presStyleCnt="5"/>
      <dgm:spPr/>
    </dgm:pt>
    <dgm:pt modelId="{7EBA1AC6-43F3-4845-A4B2-3DE2E1B96C83}" type="pres">
      <dgm:prSet presAssocID="{7D3EFA34-15E7-4EA2-B639-1397103AEB39}" presName="dummy3a" presStyleCnt="0"/>
      <dgm:spPr/>
    </dgm:pt>
    <dgm:pt modelId="{B800669C-66F0-A742-A165-06964A20EEB8}" type="pres">
      <dgm:prSet presAssocID="{7D3EFA34-15E7-4EA2-B639-1397103AEB39}" presName="dummy3b" presStyleCnt="0"/>
      <dgm:spPr/>
    </dgm:pt>
    <dgm:pt modelId="{B21630C2-A682-B34F-8482-8876B48D7315}" type="pres">
      <dgm:prSet presAssocID="{7D3EFA34-15E7-4EA2-B639-1397103AEB39}" presName="wedge3Tx" presStyleLbl="node1" presStyleIdx="2" presStyleCnt="5">
        <dgm:presLayoutVars>
          <dgm:chMax val="0"/>
          <dgm:chPref val="0"/>
          <dgm:bulletEnabled val="1"/>
        </dgm:presLayoutVars>
      </dgm:prSet>
      <dgm:spPr/>
    </dgm:pt>
    <dgm:pt modelId="{147AD827-7FE7-4D43-AD83-67CADADB9907}" type="pres">
      <dgm:prSet presAssocID="{7D3EFA34-15E7-4EA2-B639-1397103AEB39}" presName="wedge4" presStyleLbl="node1" presStyleIdx="3" presStyleCnt="5"/>
      <dgm:spPr/>
    </dgm:pt>
    <dgm:pt modelId="{9DADED1D-6EBF-034A-B9BF-54193F81D003}" type="pres">
      <dgm:prSet presAssocID="{7D3EFA34-15E7-4EA2-B639-1397103AEB39}" presName="dummy4a" presStyleCnt="0"/>
      <dgm:spPr/>
    </dgm:pt>
    <dgm:pt modelId="{DFE88B3F-3424-CF4D-825B-1E2B2558BE4D}" type="pres">
      <dgm:prSet presAssocID="{7D3EFA34-15E7-4EA2-B639-1397103AEB39}" presName="dummy4b" presStyleCnt="0"/>
      <dgm:spPr/>
    </dgm:pt>
    <dgm:pt modelId="{2D136B82-55CF-8D49-BEC2-4B7507894C0D}" type="pres">
      <dgm:prSet presAssocID="{7D3EFA34-15E7-4EA2-B639-1397103AEB39}" presName="wedge4Tx" presStyleLbl="node1" presStyleIdx="3" presStyleCnt="5">
        <dgm:presLayoutVars>
          <dgm:chMax val="0"/>
          <dgm:chPref val="0"/>
          <dgm:bulletEnabled val="1"/>
        </dgm:presLayoutVars>
      </dgm:prSet>
      <dgm:spPr/>
    </dgm:pt>
    <dgm:pt modelId="{F7F8B72B-2E96-0C41-A1A0-E24DF647EA15}" type="pres">
      <dgm:prSet presAssocID="{7D3EFA34-15E7-4EA2-B639-1397103AEB39}" presName="wedge5" presStyleLbl="node1" presStyleIdx="4" presStyleCnt="5" custScaleX="154341" custScaleY="135183"/>
      <dgm:spPr/>
    </dgm:pt>
    <dgm:pt modelId="{38A24561-07C8-064A-8BEA-C6495EF2D8D2}" type="pres">
      <dgm:prSet presAssocID="{7D3EFA34-15E7-4EA2-B639-1397103AEB39}" presName="dummy5a" presStyleCnt="0"/>
      <dgm:spPr/>
    </dgm:pt>
    <dgm:pt modelId="{9BB23598-DA8A-674F-B8E7-635E7F69CE26}" type="pres">
      <dgm:prSet presAssocID="{7D3EFA34-15E7-4EA2-B639-1397103AEB39}" presName="dummy5b" presStyleCnt="0"/>
      <dgm:spPr/>
    </dgm:pt>
    <dgm:pt modelId="{6CB7978E-DAA4-B144-B3C9-54ADA5D508BA}" type="pres">
      <dgm:prSet presAssocID="{7D3EFA34-15E7-4EA2-B639-1397103AEB39}" presName="wedge5Tx" presStyleLbl="node1" presStyleIdx="4" presStyleCnt="5">
        <dgm:presLayoutVars>
          <dgm:chMax val="0"/>
          <dgm:chPref val="0"/>
          <dgm:bulletEnabled val="1"/>
        </dgm:presLayoutVars>
      </dgm:prSet>
      <dgm:spPr/>
    </dgm:pt>
    <dgm:pt modelId="{7CA0AECC-F4BA-A446-9559-0E5AD175DF37}" type="pres">
      <dgm:prSet presAssocID="{48FF9DCD-4848-40DB-B8E0-16EA0530A8F9}" presName="arrowWedge1" presStyleLbl="fgSibTrans2D1" presStyleIdx="0" presStyleCnt="5"/>
      <dgm:spPr/>
    </dgm:pt>
    <dgm:pt modelId="{F9466FFE-59BA-5B47-8BC3-6BC9D479909A}" type="pres">
      <dgm:prSet presAssocID="{2EE50871-43D3-4AF0-A36C-F31B6BB51151}" presName="arrowWedge2" presStyleLbl="fgSibTrans2D1" presStyleIdx="1" presStyleCnt="5"/>
      <dgm:spPr/>
    </dgm:pt>
    <dgm:pt modelId="{E6393BA3-BCA8-D446-BCA1-2B213A16D8CC}" type="pres">
      <dgm:prSet presAssocID="{6DAE4062-4F56-459D-BCFB-055D18BCA118}" presName="arrowWedge3" presStyleLbl="fgSibTrans2D1" presStyleIdx="2" presStyleCnt="5"/>
      <dgm:spPr/>
    </dgm:pt>
    <dgm:pt modelId="{EF38BA67-1EE7-3349-89CD-CB2FDF6C2789}" type="pres">
      <dgm:prSet presAssocID="{613265C7-6264-41AD-ABF7-237B4555288F}" presName="arrowWedge4" presStyleLbl="fgSibTrans2D1" presStyleIdx="3" presStyleCnt="5"/>
      <dgm:spPr/>
    </dgm:pt>
    <dgm:pt modelId="{E80F9B29-2F79-C44E-935B-3D46B7C20D4B}" type="pres">
      <dgm:prSet presAssocID="{FEE2EEE2-0920-4FC3-9C51-C5CD6FF95C93}" presName="arrowWedge5" presStyleLbl="fgSibTrans2D1" presStyleIdx="4" presStyleCnt="5" custAng="1129074" custLinFactNeighborX="-9771" custLinFactNeighborY="-13892"/>
      <dgm:spPr/>
    </dgm:pt>
  </dgm:ptLst>
  <dgm:cxnLst>
    <dgm:cxn modelId="{67FFCB05-D8C4-3642-AAEB-13913607F30B}" type="presOf" srcId="{7D3EFA34-15E7-4EA2-B639-1397103AEB39}" destId="{911BCDAD-0831-AC4B-837F-6F4DE5887763}" srcOrd="0" destOrd="0" presId="urn:microsoft.com/office/officeart/2005/8/layout/cycle8"/>
    <dgm:cxn modelId="{6205793E-2CF2-BA46-A0C6-58908C984EDF}" type="presOf" srcId="{0879E6FA-4FB2-4608-B771-F9A7E8B37EA5}" destId="{895DFFC7-4315-8F4F-A966-E5498DFD939F}" srcOrd="0" destOrd="0" presId="urn:microsoft.com/office/officeart/2005/8/layout/cycle8"/>
    <dgm:cxn modelId="{9E63B854-6F5F-C249-BD1C-67DA438A6426}" type="presOf" srcId="{403F3B5F-829C-4DB6-BB0D-3A520F806BD4}" destId="{132D4BF3-E6CD-7840-9FFE-3A94795AF807}" srcOrd="0" destOrd="0" presId="urn:microsoft.com/office/officeart/2005/8/layout/cycle8"/>
    <dgm:cxn modelId="{35851C7E-05C4-5447-B970-AFFB71363E8C}" type="presOf" srcId="{0E409109-A968-4F7F-91C0-8D4B65B6E91D}" destId="{2D136B82-55CF-8D49-BEC2-4B7507894C0D}" srcOrd="1" destOrd="0" presId="urn:microsoft.com/office/officeart/2005/8/layout/cycle8"/>
    <dgm:cxn modelId="{2929649B-1762-B14F-B08D-87B094C64127}" type="presOf" srcId="{A1729BB7-8B97-495B-8819-4FA00BF90A59}" destId="{F7F8B72B-2E96-0C41-A1A0-E24DF647EA15}" srcOrd="0" destOrd="0" presId="urn:microsoft.com/office/officeart/2005/8/layout/cycle8"/>
    <dgm:cxn modelId="{F3CE029C-0F45-3E4F-AC95-D8A1E0F0223F}" type="presOf" srcId="{931E2D29-EFA9-4B47-B8B1-CC95EDA18A9F}" destId="{79432F18-2CB4-7846-876E-9FF3A600F4C2}" srcOrd="0" destOrd="0" presId="urn:microsoft.com/office/officeart/2005/8/layout/cycle8"/>
    <dgm:cxn modelId="{328DD2A2-8367-40CC-8A19-72ABF4FC8156}" srcId="{7D3EFA34-15E7-4EA2-B639-1397103AEB39}" destId="{A1729BB7-8B97-495B-8819-4FA00BF90A59}" srcOrd="4" destOrd="0" parTransId="{4B0E898F-B1DE-4600-94EE-9E7317206474}" sibTransId="{FEE2EEE2-0920-4FC3-9C51-C5CD6FF95C93}"/>
    <dgm:cxn modelId="{60F066A3-6F30-4939-8EF6-9CB20BAD012B}" srcId="{7D3EFA34-15E7-4EA2-B639-1397103AEB39}" destId="{0E409109-A968-4F7F-91C0-8D4B65B6E91D}" srcOrd="3" destOrd="0" parTransId="{DFCC1CD3-EEE6-4460-AA52-D2E9674D8560}" sibTransId="{613265C7-6264-41AD-ABF7-237B4555288F}"/>
    <dgm:cxn modelId="{CFEBDEAB-F568-4144-B54D-B7BA009E37C7}" type="presOf" srcId="{403F3B5F-829C-4DB6-BB0D-3A520F806BD4}" destId="{B21630C2-A682-B34F-8482-8876B48D7315}" srcOrd="1" destOrd="0" presId="urn:microsoft.com/office/officeart/2005/8/layout/cycle8"/>
    <dgm:cxn modelId="{C01369C8-6A42-4156-9C2D-AE088602968A}" srcId="{7D3EFA34-15E7-4EA2-B639-1397103AEB39}" destId="{403F3B5F-829C-4DB6-BB0D-3A520F806BD4}" srcOrd="2" destOrd="0" parTransId="{3C3D5EC5-5CCF-4A09-B3ED-D4AB9C2A8B94}" sibTransId="{6DAE4062-4F56-459D-BCFB-055D18BCA118}"/>
    <dgm:cxn modelId="{D1982BCC-4EF0-C944-B8E1-3185F277D786}" type="presOf" srcId="{0879E6FA-4FB2-4608-B771-F9A7E8B37EA5}" destId="{5DFC148C-F8C6-074E-BFEA-A32880966A04}" srcOrd="1" destOrd="0" presId="urn:microsoft.com/office/officeart/2005/8/layout/cycle8"/>
    <dgm:cxn modelId="{64963ACF-26B6-43D5-ADD0-C52511F2752E}" srcId="{7D3EFA34-15E7-4EA2-B639-1397103AEB39}" destId="{0879E6FA-4FB2-4608-B771-F9A7E8B37EA5}" srcOrd="0" destOrd="0" parTransId="{CA342BB7-B019-4EDF-96E9-4C3F43824750}" sibTransId="{48FF9DCD-4848-40DB-B8E0-16EA0530A8F9}"/>
    <dgm:cxn modelId="{61899ED5-CA59-3547-B671-3E43C0ED2175}" type="presOf" srcId="{0E409109-A968-4F7F-91C0-8D4B65B6E91D}" destId="{147AD827-7FE7-4D43-AD83-67CADADB9907}" srcOrd="0" destOrd="0" presId="urn:microsoft.com/office/officeart/2005/8/layout/cycle8"/>
    <dgm:cxn modelId="{8467CDDD-70E6-44B8-81A4-9821CC7E379C}" srcId="{7D3EFA34-15E7-4EA2-B639-1397103AEB39}" destId="{931E2D29-EFA9-4B47-B8B1-CC95EDA18A9F}" srcOrd="1" destOrd="0" parTransId="{5BF4E26D-4D8C-4351-AD6A-A973B4BFC86F}" sibTransId="{2EE50871-43D3-4AF0-A36C-F31B6BB51151}"/>
    <dgm:cxn modelId="{D3B2F9F6-D836-3A46-8DF9-7D99FF44A77A}" type="presOf" srcId="{931E2D29-EFA9-4B47-B8B1-CC95EDA18A9F}" destId="{2C4253F5-63C9-1C42-9C70-E3F015D50614}" srcOrd="1" destOrd="0" presId="urn:microsoft.com/office/officeart/2005/8/layout/cycle8"/>
    <dgm:cxn modelId="{60DF2EF8-AC1A-2A4B-A1CA-FCE7A251A1D9}" type="presOf" srcId="{A1729BB7-8B97-495B-8819-4FA00BF90A59}" destId="{6CB7978E-DAA4-B144-B3C9-54ADA5D508BA}" srcOrd="1" destOrd="0" presId="urn:microsoft.com/office/officeart/2005/8/layout/cycle8"/>
    <dgm:cxn modelId="{CC38370F-4A9C-6848-BF9F-205AEE9B0DCD}" type="presParOf" srcId="{911BCDAD-0831-AC4B-837F-6F4DE5887763}" destId="{895DFFC7-4315-8F4F-A966-E5498DFD939F}" srcOrd="0" destOrd="0" presId="urn:microsoft.com/office/officeart/2005/8/layout/cycle8"/>
    <dgm:cxn modelId="{B22BD9D4-14D4-0B4E-9A2A-34F7D021C005}" type="presParOf" srcId="{911BCDAD-0831-AC4B-837F-6F4DE5887763}" destId="{29245F2D-9F68-7C4F-B356-916AF0EE2AD9}" srcOrd="1" destOrd="0" presId="urn:microsoft.com/office/officeart/2005/8/layout/cycle8"/>
    <dgm:cxn modelId="{F027ED1A-DC0C-114A-859D-B2CBDFC4AD11}" type="presParOf" srcId="{911BCDAD-0831-AC4B-837F-6F4DE5887763}" destId="{D556C269-5CC5-2944-B84F-42D4C8319742}" srcOrd="2" destOrd="0" presId="urn:microsoft.com/office/officeart/2005/8/layout/cycle8"/>
    <dgm:cxn modelId="{5DAF15BD-A855-C14F-97C1-748A094D6D7B}" type="presParOf" srcId="{911BCDAD-0831-AC4B-837F-6F4DE5887763}" destId="{5DFC148C-F8C6-074E-BFEA-A32880966A04}" srcOrd="3" destOrd="0" presId="urn:microsoft.com/office/officeart/2005/8/layout/cycle8"/>
    <dgm:cxn modelId="{6024E9D1-BB95-424F-A804-844DCB21CD76}" type="presParOf" srcId="{911BCDAD-0831-AC4B-837F-6F4DE5887763}" destId="{79432F18-2CB4-7846-876E-9FF3A600F4C2}" srcOrd="4" destOrd="0" presId="urn:microsoft.com/office/officeart/2005/8/layout/cycle8"/>
    <dgm:cxn modelId="{AD0DBB9C-3BE1-B34C-8E82-803249392ABF}" type="presParOf" srcId="{911BCDAD-0831-AC4B-837F-6F4DE5887763}" destId="{8B8C7AD1-6765-C74F-86EA-C541FA108B1F}" srcOrd="5" destOrd="0" presId="urn:microsoft.com/office/officeart/2005/8/layout/cycle8"/>
    <dgm:cxn modelId="{D3FFF79D-5E17-E643-94CD-4D49B7411382}" type="presParOf" srcId="{911BCDAD-0831-AC4B-837F-6F4DE5887763}" destId="{31ACF8F0-E99B-0449-AFC4-5CCA1F34F383}" srcOrd="6" destOrd="0" presId="urn:microsoft.com/office/officeart/2005/8/layout/cycle8"/>
    <dgm:cxn modelId="{D1C3CB73-9956-D944-8F44-BA2D52CD465B}" type="presParOf" srcId="{911BCDAD-0831-AC4B-837F-6F4DE5887763}" destId="{2C4253F5-63C9-1C42-9C70-E3F015D50614}" srcOrd="7" destOrd="0" presId="urn:microsoft.com/office/officeart/2005/8/layout/cycle8"/>
    <dgm:cxn modelId="{A39B9CA2-92C3-6641-B780-7D23C4DEFAD0}" type="presParOf" srcId="{911BCDAD-0831-AC4B-837F-6F4DE5887763}" destId="{132D4BF3-E6CD-7840-9FFE-3A94795AF807}" srcOrd="8" destOrd="0" presId="urn:microsoft.com/office/officeart/2005/8/layout/cycle8"/>
    <dgm:cxn modelId="{A43286F3-DF2C-154C-9250-C977D4BACE50}" type="presParOf" srcId="{911BCDAD-0831-AC4B-837F-6F4DE5887763}" destId="{7EBA1AC6-43F3-4845-A4B2-3DE2E1B96C83}" srcOrd="9" destOrd="0" presId="urn:microsoft.com/office/officeart/2005/8/layout/cycle8"/>
    <dgm:cxn modelId="{D32A0D8C-5218-DB44-900B-AA46218704B3}" type="presParOf" srcId="{911BCDAD-0831-AC4B-837F-6F4DE5887763}" destId="{B800669C-66F0-A742-A165-06964A20EEB8}" srcOrd="10" destOrd="0" presId="urn:microsoft.com/office/officeart/2005/8/layout/cycle8"/>
    <dgm:cxn modelId="{7A889428-01C5-D446-BBF5-50E1705F7F63}" type="presParOf" srcId="{911BCDAD-0831-AC4B-837F-6F4DE5887763}" destId="{B21630C2-A682-B34F-8482-8876B48D7315}" srcOrd="11" destOrd="0" presId="urn:microsoft.com/office/officeart/2005/8/layout/cycle8"/>
    <dgm:cxn modelId="{4596168B-319D-874C-8C31-AAF443193A27}" type="presParOf" srcId="{911BCDAD-0831-AC4B-837F-6F4DE5887763}" destId="{147AD827-7FE7-4D43-AD83-67CADADB9907}" srcOrd="12" destOrd="0" presId="urn:microsoft.com/office/officeart/2005/8/layout/cycle8"/>
    <dgm:cxn modelId="{AB677808-DAE1-EA4F-B6C9-7489A8CB0CB6}" type="presParOf" srcId="{911BCDAD-0831-AC4B-837F-6F4DE5887763}" destId="{9DADED1D-6EBF-034A-B9BF-54193F81D003}" srcOrd="13" destOrd="0" presId="urn:microsoft.com/office/officeart/2005/8/layout/cycle8"/>
    <dgm:cxn modelId="{F7486F24-F5E7-164C-BEBF-506C6C0D57A3}" type="presParOf" srcId="{911BCDAD-0831-AC4B-837F-6F4DE5887763}" destId="{DFE88B3F-3424-CF4D-825B-1E2B2558BE4D}" srcOrd="14" destOrd="0" presId="urn:microsoft.com/office/officeart/2005/8/layout/cycle8"/>
    <dgm:cxn modelId="{480F089A-81D6-2647-9684-25FB64207622}" type="presParOf" srcId="{911BCDAD-0831-AC4B-837F-6F4DE5887763}" destId="{2D136B82-55CF-8D49-BEC2-4B7507894C0D}" srcOrd="15" destOrd="0" presId="urn:microsoft.com/office/officeart/2005/8/layout/cycle8"/>
    <dgm:cxn modelId="{391900C7-A242-4D43-9C8E-790F9A6C46AC}" type="presParOf" srcId="{911BCDAD-0831-AC4B-837F-6F4DE5887763}" destId="{F7F8B72B-2E96-0C41-A1A0-E24DF647EA15}" srcOrd="16" destOrd="0" presId="urn:microsoft.com/office/officeart/2005/8/layout/cycle8"/>
    <dgm:cxn modelId="{FA8C109A-5E0A-244D-9C52-8DFBF760917B}" type="presParOf" srcId="{911BCDAD-0831-AC4B-837F-6F4DE5887763}" destId="{38A24561-07C8-064A-8BEA-C6495EF2D8D2}" srcOrd="17" destOrd="0" presId="urn:microsoft.com/office/officeart/2005/8/layout/cycle8"/>
    <dgm:cxn modelId="{B5156E2B-BAE3-214F-BF3A-AD8D9DC7BBF5}" type="presParOf" srcId="{911BCDAD-0831-AC4B-837F-6F4DE5887763}" destId="{9BB23598-DA8A-674F-B8E7-635E7F69CE26}" srcOrd="18" destOrd="0" presId="urn:microsoft.com/office/officeart/2005/8/layout/cycle8"/>
    <dgm:cxn modelId="{69CF68CE-7D38-1348-82E2-D09C747E143D}" type="presParOf" srcId="{911BCDAD-0831-AC4B-837F-6F4DE5887763}" destId="{6CB7978E-DAA4-B144-B3C9-54ADA5D508BA}" srcOrd="19" destOrd="0" presId="urn:microsoft.com/office/officeart/2005/8/layout/cycle8"/>
    <dgm:cxn modelId="{9F926821-8F92-2D45-B867-9EDAB1F0037E}" type="presParOf" srcId="{911BCDAD-0831-AC4B-837F-6F4DE5887763}" destId="{7CA0AECC-F4BA-A446-9559-0E5AD175DF37}" srcOrd="20" destOrd="0" presId="urn:microsoft.com/office/officeart/2005/8/layout/cycle8"/>
    <dgm:cxn modelId="{756CFD38-0AA7-4F45-89C0-7DE785C1184C}" type="presParOf" srcId="{911BCDAD-0831-AC4B-837F-6F4DE5887763}" destId="{F9466FFE-59BA-5B47-8BC3-6BC9D479909A}" srcOrd="21" destOrd="0" presId="urn:microsoft.com/office/officeart/2005/8/layout/cycle8"/>
    <dgm:cxn modelId="{CD378154-27B6-D74B-B154-E576F5A17D50}" type="presParOf" srcId="{911BCDAD-0831-AC4B-837F-6F4DE5887763}" destId="{E6393BA3-BCA8-D446-BCA1-2B213A16D8CC}" srcOrd="22" destOrd="0" presId="urn:microsoft.com/office/officeart/2005/8/layout/cycle8"/>
    <dgm:cxn modelId="{DB8FE99D-F69F-7F40-8364-1313E2A737AD}" type="presParOf" srcId="{911BCDAD-0831-AC4B-837F-6F4DE5887763}" destId="{EF38BA67-1EE7-3349-89CD-CB2FDF6C2789}" srcOrd="23" destOrd="0" presId="urn:microsoft.com/office/officeart/2005/8/layout/cycle8"/>
    <dgm:cxn modelId="{34599FF0-6B74-1D44-A3C5-E0304BC802A4}" type="presParOf" srcId="{911BCDAD-0831-AC4B-837F-6F4DE5887763}" destId="{E80F9B29-2F79-C44E-935B-3D46B7C20D4B}" srcOrd="2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D3EFA34-15E7-4EA2-B639-1397103AEB39}" type="doc">
      <dgm:prSet loTypeId="urn:microsoft.com/office/officeart/2005/8/layout/cycle8" loCatId="cycle" qsTypeId="urn:microsoft.com/office/officeart/2005/8/quickstyle/simple1" qsCatId="simple" csTypeId="urn:microsoft.com/office/officeart/2005/8/colors/colorful1" csCatId="colorful" phldr="1"/>
      <dgm:spPr/>
      <dgm:t>
        <a:bodyPr/>
        <a:lstStyle/>
        <a:p>
          <a:endParaRPr lang="en-US"/>
        </a:p>
      </dgm:t>
    </dgm:pt>
    <dgm:pt modelId="{0879E6FA-4FB2-4608-B771-F9A7E8B37EA5}">
      <dgm:prSet/>
      <dgm:spPr/>
      <dgm:t>
        <a:bodyPr/>
        <a:lstStyle/>
        <a:p>
          <a:r>
            <a:rPr lang="en-US"/>
            <a:t>Disability and Disability Studies</a:t>
          </a:r>
        </a:p>
      </dgm:t>
    </dgm:pt>
    <dgm:pt modelId="{CA342BB7-B019-4EDF-96E9-4C3F43824750}" type="parTrans" cxnId="{64963ACF-26B6-43D5-ADD0-C52511F2752E}">
      <dgm:prSet/>
      <dgm:spPr/>
      <dgm:t>
        <a:bodyPr/>
        <a:lstStyle/>
        <a:p>
          <a:endParaRPr lang="en-US"/>
        </a:p>
      </dgm:t>
    </dgm:pt>
    <dgm:pt modelId="{48FF9DCD-4848-40DB-B8E0-16EA0530A8F9}" type="sibTrans" cxnId="{64963ACF-26B6-43D5-ADD0-C52511F2752E}">
      <dgm:prSet/>
      <dgm:spPr/>
      <dgm:t>
        <a:bodyPr/>
        <a:lstStyle/>
        <a:p>
          <a:endParaRPr lang="en-US"/>
        </a:p>
      </dgm:t>
    </dgm:pt>
    <dgm:pt modelId="{931E2D29-EFA9-4B47-B8B1-CC95EDA18A9F}">
      <dgm:prSet/>
      <dgm:spPr/>
      <dgm:t>
        <a:bodyPr/>
        <a:lstStyle/>
        <a:p>
          <a:r>
            <a:rPr lang="en-US"/>
            <a:t>Identity and Intersectionality</a:t>
          </a:r>
        </a:p>
      </dgm:t>
    </dgm:pt>
    <dgm:pt modelId="{5BF4E26D-4D8C-4351-AD6A-A973B4BFC86F}" type="parTrans" cxnId="{8467CDDD-70E6-44B8-81A4-9821CC7E379C}">
      <dgm:prSet/>
      <dgm:spPr/>
      <dgm:t>
        <a:bodyPr/>
        <a:lstStyle/>
        <a:p>
          <a:endParaRPr lang="en-US"/>
        </a:p>
      </dgm:t>
    </dgm:pt>
    <dgm:pt modelId="{2EE50871-43D3-4AF0-A36C-F31B6BB51151}" type="sibTrans" cxnId="{8467CDDD-70E6-44B8-81A4-9821CC7E379C}">
      <dgm:prSet/>
      <dgm:spPr/>
      <dgm:t>
        <a:bodyPr/>
        <a:lstStyle/>
        <a:p>
          <a:endParaRPr lang="en-US"/>
        </a:p>
      </dgm:t>
    </dgm:pt>
    <dgm:pt modelId="{403F3B5F-829C-4DB6-BB0D-3A520F806BD4}">
      <dgm:prSet/>
      <dgm:spPr/>
      <dgm:t>
        <a:bodyPr/>
        <a:lstStyle/>
        <a:p>
          <a:r>
            <a:rPr lang="en-US"/>
            <a:t>Compliance and Accessibility</a:t>
          </a:r>
        </a:p>
      </dgm:t>
    </dgm:pt>
    <dgm:pt modelId="{3C3D5EC5-5CCF-4A09-B3ED-D4AB9C2A8B94}" type="parTrans" cxnId="{C01369C8-6A42-4156-9C2D-AE088602968A}">
      <dgm:prSet/>
      <dgm:spPr/>
      <dgm:t>
        <a:bodyPr/>
        <a:lstStyle/>
        <a:p>
          <a:endParaRPr lang="en-US"/>
        </a:p>
      </dgm:t>
    </dgm:pt>
    <dgm:pt modelId="{6DAE4062-4F56-459D-BCFB-055D18BCA118}" type="sibTrans" cxnId="{C01369C8-6A42-4156-9C2D-AE088602968A}">
      <dgm:prSet/>
      <dgm:spPr/>
      <dgm:t>
        <a:bodyPr/>
        <a:lstStyle/>
        <a:p>
          <a:endParaRPr lang="en-US"/>
        </a:p>
      </dgm:t>
    </dgm:pt>
    <dgm:pt modelId="{0E409109-A968-4F7F-91C0-8D4B65B6E91D}">
      <dgm:prSet/>
      <dgm:spPr/>
      <dgm:t>
        <a:bodyPr/>
        <a:lstStyle/>
        <a:p>
          <a:r>
            <a:rPr lang="en-US"/>
            <a:t>Disclosure and Barriers in HE</a:t>
          </a:r>
        </a:p>
      </dgm:t>
    </dgm:pt>
    <dgm:pt modelId="{DFCC1CD3-EEE6-4460-AA52-D2E9674D8560}" type="parTrans" cxnId="{60F066A3-6F30-4939-8EF6-9CB20BAD012B}">
      <dgm:prSet/>
      <dgm:spPr/>
      <dgm:t>
        <a:bodyPr/>
        <a:lstStyle/>
        <a:p>
          <a:endParaRPr lang="en-US"/>
        </a:p>
      </dgm:t>
    </dgm:pt>
    <dgm:pt modelId="{613265C7-6264-41AD-ABF7-237B4555288F}" type="sibTrans" cxnId="{60F066A3-6F30-4939-8EF6-9CB20BAD012B}">
      <dgm:prSet/>
      <dgm:spPr/>
      <dgm:t>
        <a:bodyPr/>
        <a:lstStyle/>
        <a:p>
          <a:endParaRPr lang="en-US"/>
        </a:p>
      </dgm:t>
    </dgm:pt>
    <dgm:pt modelId="{A1729BB7-8B97-495B-8819-4FA00BF90A59}">
      <dgm:prSet custT="1"/>
      <dgm:spPr/>
      <dgm:t>
        <a:bodyPr/>
        <a:lstStyle/>
        <a:p>
          <a:r>
            <a:rPr lang="en-US" sz="2000"/>
            <a:t>Ableism and Disablism</a:t>
          </a:r>
        </a:p>
      </dgm:t>
    </dgm:pt>
    <dgm:pt modelId="{4B0E898F-B1DE-4600-94EE-9E7317206474}" type="parTrans" cxnId="{328DD2A2-8367-40CC-8A19-72ABF4FC8156}">
      <dgm:prSet/>
      <dgm:spPr/>
      <dgm:t>
        <a:bodyPr/>
        <a:lstStyle/>
        <a:p>
          <a:endParaRPr lang="en-US"/>
        </a:p>
      </dgm:t>
    </dgm:pt>
    <dgm:pt modelId="{FEE2EEE2-0920-4FC3-9C51-C5CD6FF95C93}" type="sibTrans" cxnId="{328DD2A2-8367-40CC-8A19-72ABF4FC8156}">
      <dgm:prSet/>
      <dgm:spPr/>
      <dgm:t>
        <a:bodyPr/>
        <a:lstStyle/>
        <a:p>
          <a:endParaRPr lang="en-US"/>
        </a:p>
      </dgm:t>
    </dgm:pt>
    <dgm:pt modelId="{911BCDAD-0831-AC4B-837F-6F4DE5887763}" type="pres">
      <dgm:prSet presAssocID="{7D3EFA34-15E7-4EA2-B639-1397103AEB39}" presName="compositeShape" presStyleCnt="0">
        <dgm:presLayoutVars>
          <dgm:chMax val="7"/>
          <dgm:dir/>
          <dgm:resizeHandles val="exact"/>
        </dgm:presLayoutVars>
      </dgm:prSet>
      <dgm:spPr/>
    </dgm:pt>
    <dgm:pt modelId="{895DFFC7-4315-8F4F-A966-E5498DFD939F}" type="pres">
      <dgm:prSet presAssocID="{7D3EFA34-15E7-4EA2-B639-1397103AEB39}" presName="wedge1" presStyleLbl="node1" presStyleIdx="0" presStyleCnt="5"/>
      <dgm:spPr/>
    </dgm:pt>
    <dgm:pt modelId="{29245F2D-9F68-7C4F-B356-916AF0EE2AD9}" type="pres">
      <dgm:prSet presAssocID="{7D3EFA34-15E7-4EA2-B639-1397103AEB39}" presName="dummy1a" presStyleCnt="0"/>
      <dgm:spPr/>
    </dgm:pt>
    <dgm:pt modelId="{D556C269-5CC5-2944-B84F-42D4C8319742}" type="pres">
      <dgm:prSet presAssocID="{7D3EFA34-15E7-4EA2-B639-1397103AEB39}" presName="dummy1b" presStyleCnt="0"/>
      <dgm:spPr/>
    </dgm:pt>
    <dgm:pt modelId="{5DFC148C-F8C6-074E-BFEA-A32880966A04}" type="pres">
      <dgm:prSet presAssocID="{7D3EFA34-15E7-4EA2-B639-1397103AEB39}" presName="wedge1Tx" presStyleLbl="node1" presStyleIdx="0" presStyleCnt="5">
        <dgm:presLayoutVars>
          <dgm:chMax val="0"/>
          <dgm:chPref val="0"/>
          <dgm:bulletEnabled val="1"/>
        </dgm:presLayoutVars>
      </dgm:prSet>
      <dgm:spPr/>
    </dgm:pt>
    <dgm:pt modelId="{79432F18-2CB4-7846-876E-9FF3A600F4C2}" type="pres">
      <dgm:prSet presAssocID="{7D3EFA34-15E7-4EA2-B639-1397103AEB39}" presName="wedge2" presStyleLbl="node1" presStyleIdx="1" presStyleCnt="5"/>
      <dgm:spPr/>
    </dgm:pt>
    <dgm:pt modelId="{8B8C7AD1-6765-C74F-86EA-C541FA108B1F}" type="pres">
      <dgm:prSet presAssocID="{7D3EFA34-15E7-4EA2-B639-1397103AEB39}" presName="dummy2a" presStyleCnt="0"/>
      <dgm:spPr/>
    </dgm:pt>
    <dgm:pt modelId="{31ACF8F0-E99B-0449-AFC4-5CCA1F34F383}" type="pres">
      <dgm:prSet presAssocID="{7D3EFA34-15E7-4EA2-B639-1397103AEB39}" presName="dummy2b" presStyleCnt="0"/>
      <dgm:spPr/>
    </dgm:pt>
    <dgm:pt modelId="{2C4253F5-63C9-1C42-9C70-E3F015D50614}" type="pres">
      <dgm:prSet presAssocID="{7D3EFA34-15E7-4EA2-B639-1397103AEB39}" presName="wedge2Tx" presStyleLbl="node1" presStyleIdx="1" presStyleCnt="5">
        <dgm:presLayoutVars>
          <dgm:chMax val="0"/>
          <dgm:chPref val="0"/>
          <dgm:bulletEnabled val="1"/>
        </dgm:presLayoutVars>
      </dgm:prSet>
      <dgm:spPr/>
    </dgm:pt>
    <dgm:pt modelId="{132D4BF3-E6CD-7840-9FFE-3A94795AF807}" type="pres">
      <dgm:prSet presAssocID="{7D3EFA34-15E7-4EA2-B639-1397103AEB39}" presName="wedge3" presStyleLbl="node1" presStyleIdx="2" presStyleCnt="5"/>
      <dgm:spPr/>
    </dgm:pt>
    <dgm:pt modelId="{7EBA1AC6-43F3-4845-A4B2-3DE2E1B96C83}" type="pres">
      <dgm:prSet presAssocID="{7D3EFA34-15E7-4EA2-B639-1397103AEB39}" presName="dummy3a" presStyleCnt="0"/>
      <dgm:spPr/>
    </dgm:pt>
    <dgm:pt modelId="{B800669C-66F0-A742-A165-06964A20EEB8}" type="pres">
      <dgm:prSet presAssocID="{7D3EFA34-15E7-4EA2-B639-1397103AEB39}" presName="dummy3b" presStyleCnt="0"/>
      <dgm:spPr/>
    </dgm:pt>
    <dgm:pt modelId="{B21630C2-A682-B34F-8482-8876B48D7315}" type="pres">
      <dgm:prSet presAssocID="{7D3EFA34-15E7-4EA2-B639-1397103AEB39}" presName="wedge3Tx" presStyleLbl="node1" presStyleIdx="2" presStyleCnt="5">
        <dgm:presLayoutVars>
          <dgm:chMax val="0"/>
          <dgm:chPref val="0"/>
          <dgm:bulletEnabled val="1"/>
        </dgm:presLayoutVars>
      </dgm:prSet>
      <dgm:spPr/>
    </dgm:pt>
    <dgm:pt modelId="{147AD827-7FE7-4D43-AD83-67CADADB9907}" type="pres">
      <dgm:prSet presAssocID="{7D3EFA34-15E7-4EA2-B639-1397103AEB39}" presName="wedge4" presStyleLbl="node1" presStyleIdx="3" presStyleCnt="5"/>
      <dgm:spPr/>
    </dgm:pt>
    <dgm:pt modelId="{9DADED1D-6EBF-034A-B9BF-54193F81D003}" type="pres">
      <dgm:prSet presAssocID="{7D3EFA34-15E7-4EA2-B639-1397103AEB39}" presName="dummy4a" presStyleCnt="0"/>
      <dgm:spPr/>
    </dgm:pt>
    <dgm:pt modelId="{DFE88B3F-3424-CF4D-825B-1E2B2558BE4D}" type="pres">
      <dgm:prSet presAssocID="{7D3EFA34-15E7-4EA2-B639-1397103AEB39}" presName="dummy4b" presStyleCnt="0"/>
      <dgm:spPr/>
    </dgm:pt>
    <dgm:pt modelId="{2D136B82-55CF-8D49-BEC2-4B7507894C0D}" type="pres">
      <dgm:prSet presAssocID="{7D3EFA34-15E7-4EA2-B639-1397103AEB39}" presName="wedge4Tx" presStyleLbl="node1" presStyleIdx="3" presStyleCnt="5">
        <dgm:presLayoutVars>
          <dgm:chMax val="0"/>
          <dgm:chPref val="0"/>
          <dgm:bulletEnabled val="1"/>
        </dgm:presLayoutVars>
      </dgm:prSet>
      <dgm:spPr/>
    </dgm:pt>
    <dgm:pt modelId="{F7F8B72B-2E96-0C41-A1A0-E24DF647EA15}" type="pres">
      <dgm:prSet presAssocID="{7D3EFA34-15E7-4EA2-B639-1397103AEB39}" presName="wedge5" presStyleLbl="node1" presStyleIdx="4" presStyleCnt="5" custScaleX="154341" custScaleY="135183"/>
      <dgm:spPr/>
    </dgm:pt>
    <dgm:pt modelId="{38A24561-07C8-064A-8BEA-C6495EF2D8D2}" type="pres">
      <dgm:prSet presAssocID="{7D3EFA34-15E7-4EA2-B639-1397103AEB39}" presName="dummy5a" presStyleCnt="0"/>
      <dgm:spPr/>
    </dgm:pt>
    <dgm:pt modelId="{9BB23598-DA8A-674F-B8E7-635E7F69CE26}" type="pres">
      <dgm:prSet presAssocID="{7D3EFA34-15E7-4EA2-B639-1397103AEB39}" presName="dummy5b" presStyleCnt="0"/>
      <dgm:spPr/>
    </dgm:pt>
    <dgm:pt modelId="{6CB7978E-DAA4-B144-B3C9-54ADA5D508BA}" type="pres">
      <dgm:prSet presAssocID="{7D3EFA34-15E7-4EA2-B639-1397103AEB39}" presName="wedge5Tx" presStyleLbl="node1" presStyleIdx="4" presStyleCnt="5">
        <dgm:presLayoutVars>
          <dgm:chMax val="0"/>
          <dgm:chPref val="0"/>
          <dgm:bulletEnabled val="1"/>
        </dgm:presLayoutVars>
      </dgm:prSet>
      <dgm:spPr/>
    </dgm:pt>
    <dgm:pt modelId="{7CA0AECC-F4BA-A446-9559-0E5AD175DF37}" type="pres">
      <dgm:prSet presAssocID="{48FF9DCD-4848-40DB-B8E0-16EA0530A8F9}" presName="arrowWedge1" presStyleLbl="fgSibTrans2D1" presStyleIdx="0" presStyleCnt="5"/>
      <dgm:spPr/>
    </dgm:pt>
    <dgm:pt modelId="{F9466FFE-59BA-5B47-8BC3-6BC9D479909A}" type="pres">
      <dgm:prSet presAssocID="{2EE50871-43D3-4AF0-A36C-F31B6BB51151}" presName="arrowWedge2" presStyleLbl="fgSibTrans2D1" presStyleIdx="1" presStyleCnt="5"/>
      <dgm:spPr/>
    </dgm:pt>
    <dgm:pt modelId="{E6393BA3-BCA8-D446-BCA1-2B213A16D8CC}" type="pres">
      <dgm:prSet presAssocID="{6DAE4062-4F56-459D-BCFB-055D18BCA118}" presName="arrowWedge3" presStyleLbl="fgSibTrans2D1" presStyleIdx="2" presStyleCnt="5"/>
      <dgm:spPr/>
    </dgm:pt>
    <dgm:pt modelId="{EF38BA67-1EE7-3349-89CD-CB2FDF6C2789}" type="pres">
      <dgm:prSet presAssocID="{613265C7-6264-41AD-ABF7-237B4555288F}" presName="arrowWedge4" presStyleLbl="fgSibTrans2D1" presStyleIdx="3" presStyleCnt="5"/>
      <dgm:spPr/>
    </dgm:pt>
    <dgm:pt modelId="{E80F9B29-2F79-C44E-935B-3D46B7C20D4B}" type="pres">
      <dgm:prSet presAssocID="{FEE2EEE2-0920-4FC3-9C51-C5CD6FF95C93}" presName="arrowWedge5" presStyleLbl="fgSibTrans2D1" presStyleIdx="4" presStyleCnt="5" custAng="1129074" custLinFactNeighborX="-9771" custLinFactNeighborY="-13892"/>
      <dgm:spPr/>
    </dgm:pt>
  </dgm:ptLst>
  <dgm:cxnLst>
    <dgm:cxn modelId="{67FFCB05-D8C4-3642-AAEB-13913607F30B}" type="presOf" srcId="{7D3EFA34-15E7-4EA2-B639-1397103AEB39}" destId="{911BCDAD-0831-AC4B-837F-6F4DE5887763}" srcOrd="0" destOrd="0" presId="urn:microsoft.com/office/officeart/2005/8/layout/cycle8"/>
    <dgm:cxn modelId="{6205793E-2CF2-BA46-A0C6-58908C984EDF}" type="presOf" srcId="{0879E6FA-4FB2-4608-B771-F9A7E8B37EA5}" destId="{895DFFC7-4315-8F4F-A966-E5498DFD939F}" srcOrd="0" destOrd="0" presId="urn:microsoft.com/office/officeart/2005/8/layout/cycle8"/>
    <dgm:cxn modelId="{9E63B854-6F5F-C249-BD1C-67DA438A6426}" type="presOf" srcId="{403F3B5F-829C-4DB6-BB0D-3A520F806BD4}" destId="{132D4BF3-E6CD-7840-9FFE-3A94795AF807}" srcOrd="0" destOrd="0" presId="urn:microsoft.com/office/officeart/2005/8/layout/cycle8"/>
    <dgm:cxn modelId="{35851C7E-05C4-5447-B970-AFFB71363E8C}" type="presOf" srcId="{0E409109-A968-4F7F-91C0-8D4B65B6E91D}" destId="{2D136B82-55CF-8D49-BEC2-4B7507894C0D}" srcOrd="1" destOrd="0" presId="urn:microsoft.com/office/officeart/2005/8/layout/cycle8"/>
    <dgm:cxn modelId="{2929649B-1762-B14F-B08D-87B094C64127}" type="presOf" srcId="{A1729BB7-8B97-495B-8819-4FA00BF90A59}" destId="{F7F8B72B-2E96-0C41-A1A0-E24DF647EA15}" srcOrd="0" destOrd="0" presId="urn:microsoft.com/office/officeart/2005/8/layout/cycle8"/>
    <dgm:cxn modelId="{F3CE029C-0F45-3E4F-AC95-D8A1E0F0223F}" type="presOf" srcId="{931E2D29-EFA9-4B47-B8B1-CC95EDA18A9F}" destId="{79432F18-2CB4-7846-876E-9FF3A600F4C2}" srcOrd="0" destOrd="0" presId="urn:microsoft.com/office/officeart/2005/8/layout/cycle8"/>
    <dgm:cxn modelId="{328DD2A2-8367-40CC-8A19-72ABF4FC8156}" srcId="{7D3EFA34-15E7-4EA2-B639-1397103AEB39}" destId="{A1729BB7-8B97-495B-8819-4FA00BF90A59}" srcOrd="4" destOrd="0" parTransId="{4B0E898F-B1DE-4600-94EE-9E7317206474}" sibTransId="{FEE2EEE2-0920-4FC3-9C51-C5CD6FF95C93}"/>
    <dgm:cxn modelId="{60F066A3-6F30-4939-8EF6-9CB20BAD012B}" srcId="{7D3EFA34-15E7-4EA2-B639-1397103AEB39}" destId="{0E409109-A968-4F7F-91C0-8D4B65B6E91D}" srcOrd="3" destOrd="0" parTransId="{DFCC1CD3-EEE6-4460-AA52-D2E9674D8560}" sibTransId="{613265C7-6264-41AD-ABF7-237B4555288F}"/>
    <dgm:cxn modelId="{CFEBDEAB-F568-4144-B54D-B7BA009E37C7}" type="presOf" srcId="{403F3B5F-829C-4DB6-BB0D-3A520F806BD4}" destId="{B21630C2-A682-B34F-8482-8876B48D7315}" srcOrd="1" destOrd="0" presId="urn:microsoft.com/office/officeart/2005/8/layout/cycle8"/>
    <dgm:cxn modelId="{C01369C8-6A42-4156-9C2D-AE088602968A}" srcId="{7D3EFA34-15E7-4EA2-B639-1397103AEB39}" destId="{403F3B5F-829C-4DB6-BB0D-3A520F806BD4}" srcOrd="2" destOrd="0" parTransId="{3C3D5EC5-5CCF-4A09-B3ED-D4AB9C2A8B94}" sibTransId="{6DAE4062-4F56-459D-BCFB-055D18BCA118}"/>
    <dgm:cxn modelId="{D1982BCC-4EF0-C944-B8E1-3185F277D786}" type="presOf" srcId="{0879E6FA-4FB2-4608-B771-F9A7E8B37EA5}" destId="{5DFC148C-F8C6-074E-BFEA-A32880966A04}" srcOrd="1" destOrd="0" presId="urn:microsoft.com/office/officeart/2005/8/layout/cycle8"/>
    <dgm:cxn modelId="{64963ACF-26B6-43D5-ADD0-C52511F2752E}" srcId="{7D3EFA34-15E7-4EA2-B639-1397103AEB39}" destId="{0879E6FA-4FB2-4608-B771-F9A7E8B37EA5}" srcOrd="0" destOrd="0" parTransId="{CA342BB7-B019-4EDF-96E9-4C3F43824750}" sibTransId="{48FF9DCD-4848-40DB-B8E0-16EA0530A8F9}"/>
    <dgm:cxn modelId="{61899ED5-CA59-3547-B671-3E43C0ED2175}" type="presOf" srcId="{0E409109-A968-4F7F-91C0-8D4B65B6E91D}" destId="{147AD827-7FE7-4D43-AD83-67CADADB9907}" srcOrd="0" destOrd="0" presId="urn:microsoft.com/office/officeart/2005/8/layout/cycle8"/>
    <dgm:cxn modelId="{8467CDDD-70E6-44B8-81A4-9821CC7E379C}" srcId="{7D3EFA34-15E7-4EA2-B639-1397103AEB39}" destId="{931E2D29-EFA9-4B47-B8B1-CC95EDA18A9F}" srcOrd="1" destOrd="0" parTransId="{5BF4E26D-4D8C-4351-AD6A-A973B4BFC86F}" sibTransId="{2EE50871-43D3-4AF0-A36C-F31B6BB51151}"/>
    <dgm:cxn modelId="{D3B2F9F6-D836-3A46-8DF9-7D99FF44A77A}" type="presOf" srcId="{931E2D29-EFA9-4B47-B8B1-CC95EDA18A9F}" destId="{2C4253F5-63C9-1C42-9C70-E3F015D50614}" srcOrd="1" destOrd="0" presId="urn:microsoft.com/office/officeart/2005/8/layout/cycle8"/>
    <dgm:cxn modelId="{60DF2EF8-AC1A-2A4B-A1CA-FCE7A251A1D9}" type="presOf" srcId="{A1729BB7-8B97-495B-8819-4FA00BF90A59}" destId="{6CB7978E-DAA4-B144-B3C9-54ADA5D508BA}" srcOrd="1" destOrd="0" presId="urn:microsoft.com/office/officeart/2005/8/layout/cycle8"/>
    <dgm:cxn modelId="{CC38370F-4A9C-6848-BF9F-205AEE9B0DCD}" type="presParOf" srcId="{911BCDAD-0831-AC4B-837F-6F4DE5887763}" destId="{895DFFC7-4315-8F4F-A966-E5498DFD939F}" srcOrd="0" destOrd="0" presId="urn:microsoft.com/office/officeart/2005/8/layout/cycle8"/>
    <dgm:cxn modelId="{B22BD9D4-14D4-0B4E-9A2A-34F7D021C005}" type="presParOf" srcId="{911BCDAD-0831-AC4B-837F-6F4DE5887763}" destId="{29245F2D-9F68-7C4F-B356-916AF0EE2AD9}" srcOrd="1" destOrd="0" presId="urn:microsoft.com/office/officeart/2005/8/layout/cycle8"/>
    <dgm:cxn modelId="{F027ED1A-DC0C-114A-859D-B2CBDFC4AD11}" type="presParOf" srcId="{911BCDAD-0831-AC4B-837F-6F4DE5887763}" destId="{D556C269-5CC5-2944-B84F-42D4C8319742}" srcOrd="2" destOrd="0" presId="urn:microsoft.com/office/officeart/2005/8/layout/cycle8"/>
    <dgm:cxn modelId="{5DAF15BD-A855-C14F-97C1-748A094D6D7B}" type="presParOf" srcId="{911BCDAD-0831-AC4B-837F-6F4DE5887763}" destId="{5DFC148C-F8C6-074E-BFEA-A32880966A04}" srcOrd="3" destOrd="0" presId="urn:microsoft.com/office/officeart/2005/8/layout/cycle8"/>
    <dgm:cxn modelId="{6024E9D1-BB95-424F-A804-844DCB21CD76}" type="presParOf" srcId="{911BCDAD-0831-AC4B-837F-6F4DE5887763}" destId="{79432F18-2CB4-7846-876E-9FF3A600F4C2}" srcOrd="4" destOrd="0" presId="urn:microsoft.com/office/officeart/2005/8/layout/cycle8"/>
    <dgm:cxn modelId="{AD0DBB9C-3BE1-B34C-8E82-803249392ABF}" type="presParOf" srcId="{911BCDAD-0831-AC4B-837F-6F4DE5887763}" destId="{8B8C7AD1-6765-C74F-86EA-C541FA108B1F}" srcOrd="5" destOrd="0" presId="urn:microsoft.com/office/officeart/2005/8/layout/cycle8"/>
    <dgm:cxn modelId="{D3FFF79D-5E17-E643-94CD-4D49B7411382}" type="presParOf" srcId="{911BCDAD-0831-AC4B-837F-6F4DE5887763}" destId="{31ACF8F0-E99B-0449-AFC4-5CCA1F34F383}" srcOrd="6" destOrd="0" presId="urn:microsoft.com/office/officeart/2005/8/layout/cycle8"/>
    <dgm:cxn modelId="{D1C3CB73-9956-D944-8F44-BA2D52CD465B}" type="presParOf" srcId="{911BCDAD-0831-AC4B-837F-6F4DE5887763}" destId="{2C4253F5-63C9-1C42-9C70-E3F015D50614}" srcOrd="7" destOrd="0" presId="urn:microsoft.com/office/officeart/2005/8/layout/cycle8"/>
    <dgm:cxn modelId="{A39B9CA2-92C3-6641-B780-7D23C4DEFAD0}" type="presParOf" srcId="{911BCDAD-0831-AC4B-837F-6F4DE5887763}" destId="{132D4BF3-E6CD-7840-9FFE-3A94795AF807}" srcOrd="8" destOrd="0" presId="urn:microsoft.com/office/officeart/2005/8/layout/cycle8"/>
    <dgm:cxn modelId="{A43286F3-DF2C-154C-9250-C977D4BACE50}" type="presParOf" srcId="{911BCDAD-0831-AC4B-837F-6F4DE5887763}" destId="{7EBA1AC6-43F3-4845-A4B2-3DE2E1B96C83}" srcOrd="9" destOrd="0" presId="urn:microsoft.com/office/officeart/2005/8/layout/cycle8"/>
    <dgm:cxn modelId="{D32A0D8C-5218-DB44-900B-AA46218704B3}" type="presParOf" srcId="{911BCDAD-0831-AC4B-837F-6F4DE5887763}" destId="{B800669C-66F0-A742-A165-06964A20EEB8}" srcOrd="10" destOrd="0" presId="urn:microsoft.com/office/officeart/2005/8/layout/cycle8"/>
    <dgm:cxn modelId="{7A889428-01C5-D446-BBF5-50E1705F7F63}" type="presParOf" srcId="{911BCDAD-0831-AC4B-837F-6F4DE5887763}" destId="{B21630C2-A682-B34F-8482-8876B48D7315}" srcOrd="11" destOrd="0" presId="urn:microsoft.com/office/officeart/2005/8/layout/cycle8"/>
    <dgm:cxn modelId="{4596168B-319D-874C-8C31-AAF443193A27}" type="presParOf" srcId="{911BCDAD-0831-AC4B-837F-6F4DE5887763}" destId="{147AD827-7FE7-4D43-AD83-67CADADB9907}" srcOrd="12" destOrd="0" presId="urn:microsoft.com/office/officeart/2005/8/layout/cycle8"/>
    <dgm:cxn modelId="{AB677808-DAE1-EA4F-B6C9-7489A8CB0CB6}" type="presParOf" srcId="{911BCDAD-0831-AC4B-837F-6F4DE5887763}" destId="{9DADED1D-6EBF-034A-B9BF-54193F81D003}" srcOrd="13" destOrd="0" presId="urn:microsoft.com/office/officeart/2005/8/layout/cycle8"/>
    <dgm:cxn modelId="{F7486F24-F5E7-164C-BEBF-506C6C0D57A3}" type="presParOf" srcId="{911BCDAD-0831-AC4B-837F-6F4DE5887763}" destId="{DFE88B3F-3424-CF4D-825B-1E2B2558BE4D}" srcOrd="14" destOrd="0" presId="urn:microsoft.com/office/officeart/2005/8/layout/cycle8"/>
    <dgm:cxn modelId="{480F089A-81D6-2647-9684-25FB64207622}" type="presParOf" srcId="{911BCDAD-0831-AC4B-837F-6F4DE5887763}" destId="{2D136B82-55CF-8D49-BEC2-4B7507894C0D}" srcOrd="15" destOrd="0" presId="urn:microsoft.com/office/officeart/2005/8/layout/cycle8"/>
    <dgm:cxn modelId="{391900C7-A242-4D43-9C8E-790F9A6C46AC}" type="presParOf" srcId="{911BCDAD-0831-AC4B-837F-6F4DE5887763}" destId="{F7F8B72B-2E96-0C41-A1A0-E24DF647EA15}" srcOrd="16" destOrd="0" presId="urn:microsoft.com/office/officeart/2005/8/layout/cycle8"/>
    <dgm:cxn modelId="{FA8C109A-5E0A-244D-9C52-8DFBF760917B}" type="presParOf" srcId="{911BCDAD-0831-AC4B-837F-6F4DE5887763}" destId="{38A24561-07C8-064A-8BEA-C6495EF2D8D2}" srcOrd="17" destOrd="0" presId="urn:microsoft.com/office/officeart/2005/8/layout/cycle8"/>
    <dgm:cxn modelId="{B5156E2B-BAE3-214F-BF3A-AD8D9DC7BBF5}" type="presParOf" srcId="{911BCDAD-0831-AC4B-837F-6F4DE5887763}" destId="{9BB23598-DA8A-674F-B8E7-635E7F69CE26}" srcOrd="18" destOrd="0" presId="urn:microsoft.com/office/officeart/2005/8/layout/cycle8"/>
    <dgm:cxn modelId="{69CF68CE-7D38-1348-82E2-D09C747E143D}" type="presParOf" srcId="{911BCDAD-0831-AC4B-837F-6F4DE5887763}" destId="{6CB7978E-DAA4-B144-B3C9-54ADA5D508BA}" srcOrd="19" destOrd="0" presId="urn:microsoft.com/office/officeart/2005/8/layout/cycle8"/>
    <dgm:cxn modelId="{9F926821-8F92-2D45-B867-9EDAB1F0037E}" type="presParOf" srcId="{911BCDAD-0831-AC4B-837F-6F4DE5887763}" destId="{7CA0AECC-F4BA-A446-9559-0E5AD175DF37}" srcOrd="20" destOrd="0" presId="urn:microsoft.com/office/officeart/2005/8/layout/cycle8"/>
    <dgm:cxn modelId="{756CFD38-0AA7-4F45-89C0-7DE785C1184C}" type="presParOf" srcId="{911BCDAD-0831-AC4B-837F-6F4DE5887763}" destId="{F9466FFE-59BA-5B47-8BC3-6BC9D479909A}" srcOrd="21" destOrd="0" presId="urn:microsoft.com/office/officeart/2005/8/layout/cycle8"/>
    <dgm:cxn modelId="{CD378154-27B6-D74B-B154-E576F5A17D50}" type="presParOf" srcId="{911BCDAD-0831-AC4B-837F-6F4DE5887763}" destId="{E6393BA3-BCA8-D446-BCA1-2B213A16D8CC}" srcOrd="22" destOrd="0" presId="urn:microsoft.com/office/officeart/2005/8/layout/cycle8"/>
    <dgm:cxn modelId="{DB8FE99D-F69F-7F40-8364-1313E2A737AD}" type="presParOf" srcId="{911BCDAD-0831-AC4B-837F-6F4DE5887763}" destId="{EF38BA67-1EE7-3349-89CD-CB2FDF6C2789}" srcOrd="23" destOrd="0" presId="urn:microsoft.com/office/officeart/2005/8/layout/cycle8"/>
    <dgm:cxn modelId="{34599FF0-6B74-1D44-A3C5-E0304BC802A4}" type="presParOf" srcId="{911BCDAD-0831-AC4B-837F-6F4DE5887763}" destId="{E80F9B29-2F79-C44E-935B-3D46B7C20D4B}" srcOrd="24" destOrd="0" presId="urn:microsoft.com/office/officeart/2005/8/layout/cycle8"/>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7D3EFA34-15E7-4EA2-B639-1397103AEB39}" type="doc">
      <dgm:prSet loTypeId="urn:microsoft.com/office/officeart/2005/8/layout/cycle8" loCatId="cycle" qsTypeId="urn:microsoft.com/office/officeart/2005/8/quickstyle/simple1" qsCatId="simple" csTypeId="urn:microsoft.com/office/officeart/2005/8/colors/colorful1" csCatId="colorful" phldr="1"/>
      <dgm:spPr/>
      <dgm:t>
        <a:bodyPr/>
        <a:lstStyle/>
        <a:p>
          <a:endParaRPr lang="en-US"/>
        </a:p>
      </dgm:t>
    </dgm:pt>
    <dgm:pt modelId="{0879E6FA-4FB2-4608-B771-F9A7E8B37EA5}">
      <dgm:prSet/>
      <dgm:spPr/>
      <dgm:t>
        <a:bodyPr/>
        <a:lstStyle/>
        <a:p>
          <a:r>
            <a:rPr lang="en-US"/>
            <a:t>Disability and Disability Studies</a:t>
          </a:r>
        </a:p>
      </dgm:t>
    </dgm:pt>
    <dgm:pt modelId="{CA342BB7-B019-4EDF-96E9-4C3F43824750}" type="parTrans" cxnId="{64963ACF-26B6-43D5-ADD0-C52511F2752E}">
      <dgm:prSet/>
      <dgm:spPr/>
      <dgm:t>
        <a:bodyPr/>
        <a:lstStyle/>
        <a:p>
          <a:endParaRPr lang="en-US"/>
        </a:p>
      </dgm:t>
    </dgm:pt>
    <dgm:pt modelId="{48FF9DCD-4848-40DB-B8E0-16EA0530A8F9}" type="sibTrans" cxnId="{64963ACF-26B6-43D5-ADD0-C52511F2752E}">
      <dgm:prSet/>
      <dgm:spPr/>
      <dgm:t>
        <a:bodyPr/>
        <a:lstStyle/>
        <a:p>
          <a:endParaRPr lang="en-US"/>
        </a:p>
      </dgm:t>
    </dgm:pt>
    <dgm:pt modelId="{931E2D29-EFA9-4B47-B8B1-CC95EDA18A9F}">
      <dgm:prSet/>
      <dgm:spPr/>
      <dgm:t>
        <a:bodyPr/>
        <a:lstStyle/>
        <a:p>
          <a:r>
            <a:rPr lang="en-US"/>
            <a:t>Identity and Intersectionality</a:t>
          </a:r>
        </a:p>
      </dgm:t>
    </dgm:pt>
    <dgm:pt modelId="{5BF4E26D-4D8C-4351-AD6A-A973B4BFC86F}" type="parTrans" cxnId="{8467CDDD-70E6-44B8-81A4-9821CC7E379C}">
      <dgm:prSet/>
      <dgm:spPr/>
      <dgm:t>
        <a:bodyPr/>
        <a:lstStyle/>
        <a:p>
          <a:endParaRPr lang="en-US"/>
        </a:p>
      </dgm:t>
    </dgm:pt>
    <dgm:pt modelId="{2EE50871-43D3-4AF0-A36C-F31B6BB51151}" type="sibTrans" cxnId="{8467CDDD-70E6-44B8-81A4-9821CC7E379C}">
      <dgm:prSet/>
      <dgm:spPr/>
      <dgm:t>
        <a:bodyPr/>
        <a:lstStyle/>
        <a:p>
          <a:endParaRPr lang="en-US"/>
        </a:p>
      </dgm:t>
    </dgm:pt>
    <dgm:pt modelId="{403F3B5F-829C-4DB6-BB0D-3A520F806BD4}">
      <dgm:prSet/>
      <dgm:spPr/>
      <dgm:t>
        <a:bodyPr/>
        <a:lstStyle/>
        <a:p>
          <a:r>
            <a:rPr lang="en-US"/>
            <a:t>Compliance and Accessibility</a:t>
          </a:r>
        </a:p>
      </dgm:t>
    </dgm:pt>
    <dgm:pt modelId="{3C3D5EC5-5CCF-4A09-B3ED-D4AB9C2A8B94}" type="parTrans" cxnId="{C01369C8-6A42-4156-9C2D-AE088602968A}">
      <dgm:prSet/>
      <dgm:spPr/>
      <dgm:t>
        <a:bodyPr/>
        <a:lstStyle/>
        <a:p>
          <a:endParaRPr lang="en-US"/>
        </a:p>
      </dgm:t>
    </dgm:pt>
    <dgm:pt modelId="{6DAE4062-4F56-459D-BCFB-055D18BCA118}" type="sibTrans" cxnId="{C01369C8-6A42-4156-9C2D-AE088602968A}">
      <dgm:prSet/>
      <dgm:spPr/>
      <dgm:t>
        <a:bodyPr/>
        <a:lstStyle/>
        <a:p>
          <a:endParaRPr lang="en-US"/>
        </a:p>
      </dgm:t>
    </dgm:pt>
    <dgm:pt modelId="{0E409109-A968-4F7F-91C0-8D4B65B6E91D}">
      <dgm:prSet/>
      <dgm:spPr/>
      <dgm:t>
        <a:bodyPr/>
        <a:lstStyle/>
        <a:p>
          <a:r>
            <a:rPr lang="en-US"/>
            <a:t>Disclosure and Barriers in HE</a:t>
          </a:r>
        </a:p>
      </dgm:t>
    </dgm:pt>
    <dgm:pt modelId="{DFCC1CD3-EEE6-4460-AA52-D2E9674D8560}" type="parTrans" cxnId="{60F066A3-6F30-4939-8EF6-9CB20BAD012B}">
      <dgm:prSet/>
      <dgm:spPr/>
      <dgm:t>
        <a:bodyPr/>
        <a:lstStyle/>
        <a:p>
          <a:endParaRPr lang="en-US"/>
        </a:p>
      </dgm:t>
    </dgm:pt>
    <dgm:pt modelId="{613265C7-6264-41AD-ABF7-237B4555288F}" type="sibTrans" cxnId="{60F066A3-6F30-4939-8EF6-9CB20BAD012B}">
      <dgm:prSet/>
      <dgm:spPr/>
      <dgm:t>
        <a:bodyPr/>
        <a:lstStyle/>
        <a:p>
          <a:endParaRPr lang="en-US"/>
        </a:p>
      </dgm:t>
    </dgm:pt>
    <dgm:pt modelId="{A1729BB7-8B97-495B-8819-4FA00BF90A59}">
      <dgm:prSet custT="1"/>
      <dgm:spPr/>
      <dgm:t>
        <a:bodyPr/>
        <a:lstStyle/>
        <a:p>
          <a:r>
            <a:rPr lang="en-US" sz="2000"/>
            <a:t>Ableism and Disablism</a:t>
          </a:r>
        </a:p>
      </dgm:t>
    </dgm:pt>
    <dgm:pt modelId="{4B0E898F-B1DE-4600-94EE-9E7317206474}" type="parTrans" cxnId="{328DD2A2-8367-40CC-8A19-72ABF4FC8156}">
      <dgm:prSet/>
      <dgm:spPr/>
      <dgm:t>
        <a:bodyPr/>
        <a:lstStyle/>
        <a:p>
          <a:endParaRPr lang="en-US"/>
        </a:p>
      </dgm:t>
    </dgm:pt>
    <dgm:pt modelId="{FEE2EEE2-0920-4FC3-9C51-C5CD6FF95C93}" type="sibTrans" cxnId="{328DD2A2-8367-40CC-8A19-72ABF4FC8156}">
      <dgm:prSet/>
      <dgm:spPr/>
      <dgm:t>
        <a:bodyPr/>
        <a:lstStyle/>
        <a:p>
          <a:endParaRPr lang="en-US"/>
        </a:p>
      </dgm:t>
    </dgm:pt>
    <dgm:pt modelId="{911BCDAD-0831-AC4B-837F-6F4DE5887763}" type="pres">
      <dgm:prSet presAssocID="{7D3EFA34-15E7-4EA2-B639-1397103AEB39}" presName="compositeShape" presStyleCnt="0">
        <dgm:presLayoutVars>
          <dgm:chMax val="7"/>
          <dgm:dir/>
          <dgm:resizeHandles val="exact"/>
        </dgm:presLayoutVars>
      </dgm:prSet>
      <dgm:spPr/>
    </dgm:pt>
    <dgm:pt modelId="{895DFFC7-4315-8F4F-A966-E5498DFD939F}" type="pres">
      <dgm:prSet presAssocID="{7D3EFA34-15E7-4EA2-B639-1397103AEB39}" presName="wedge1" presStyleLbl="node1" presStyleIdx="0" presStyleCnt="5"/>
      <dgm:spPr/>
    </dgm:pt>
    <dgm:pt modelId="{29245F2D-9F68-7C4F-B356-916AF0EE2AD9}" type="pres">
      <dgm:prSet presAssocID="{7D3EFA34-15E7-4EA2-B639-1397103AEB39}" presName="dummy1a" presStyleCnt="0"/>
      <dgm:spPr/>
    </dgm:pt>
    <dgm:pt modelId="{D556C269-5CC5-2944-B84F-42D4C8319742}" type="pres">
      <dgm:prSet presAssocID="{7D3EFA34-15E7-4EA2-B639-1397103AEB39}" presName="dummy1b" presStyleCnt="0"/>
      <dgm:spPr/>
    </dgm:pt>
    <dgm:pt modelId="{5DFC148C-F8C6-074E-BFEA-A32880966A04}" type="pres">
      <dgm:prSet presAssocID="{7D3EFA34-15E7-4EA2-B639-1397103AEB39}" presName="wedge1Tx" presStyleLbl="node1" presStyleIdx="0" presStyleCnt="5">
        <dgm:presLayoutVars>
          <dgm:chMax val="0"/>
          <dgm:chPref val="0"/>
          <dgm:bulletEnabled val="1"/>
        </dgm:presLayoutVars>
      </dgm:prSet>
      <dgm:spPr/>
    </dgm:pt>
    <dgm:pt modelId="{79432F18-2CB4-7846-876E-9FF3A600F4C2}" type="pres">
      <dgm:prSet presAssocID="{7D3EFA34-15E7-4EA2-B639-1397103AEB39}" presName="wedge2" presStyleLbl="node1" presStyleIdx="1" presStyleCnt="5"/>
      <dgm:spPr/>
    </dgm:pt>
    <dgm:pt modelId="{8B8C7AD1-6765-C74F-86EA-C541FA108B1F}" type="pres">
      <dgm:prSet presAssocID="{7D3EFA34-15E7-4EA2-B639-1397103AEB39}" presName="dummy2a" presStyleCnt="0"/>
      <dgm:spPr/>
    </dgm:pt>
    <dgm:pt modelId="{31ACF8F0-E99B-0449-AFC4-5CCA1F34F383}" type="pres">
      <dgm:prSet presAssocID="{7D3EFA34-15E7-4EA2-B639-1397103AEB39}" presName="dummy2b" presStyleCnt="0"/>
      <dgm:spPr/>
    </dgm:pt>
    <dgm:pt modelId="{2C4253F5-63C9-1C42-9C70-E3F015D50614}" type="pres">
      <dgm:prSet presAssocID="{7D3EFA34-15E7-4EA2-B639-1397103AEB39}" presName="wedge2Tx" presStyleLbl="node1" presStyleIdx="1" presStyleCnt="5">
        <dgm:presLayoutVars>
          <dgm:chMax val="0"/>
          <dgm:chPref val="0"/>
          <dgm:bulletEnabled val="1"/>
        </dgm:presLayoutVars>
      </dgm:prSet>
      <dgm:spPr/>
    </dgm:pt>
    <dgm:pt modelId="{132D4BF3-E6CD-7840-9FFE-3A94795AF807}" type="pres">
      <dgm:prSet presAssocID="{7D3EFA34-15E7-4EA2-B639-1397103AEB39}" presName="wedge3" presStyleLbl="node1" presStyleIdx="2" presStyleCnt="5"/>
      <dgm:spPr/>
    </dgm:pt>
    <dgm:pt modelId="{7EBA1AC6-43F3-4845-A4B2-3DE2E1B96C83}" type="pres">
      <dgm:prSet presAssocID="{7D3EFA34-15E7-4EA2-B639-1397103AEB39}" presName="dummy3a" presStyleCnt="0"/>
      <dgm:spPr/>
    </dgm:pt>
    <dgm:pt modelId="{B800669C-66F0-A742-A165-06964A20EEB8}" type="pres">
      <dgm:prSet presAssocID="{7D3EFA34-15E7-4EA2-B639-1397103AEB39}" presName="dummy3b" presStyleCnt="0"/>
      <dgm:spPr/>
    </dgm:pt>
    <dgm:pt modelId="{B21630C2-A682-B34F-8482-8876B48D7315}" type="pres">
      <dgm:prSet presAssocID="{7D3EFA34-15E7-4EA2-B639-1397103AEB39}" presName="wedge3Tx" presStyleLbl="node1" presStyleIdx="2" presStyleCnt="5">
        <dgm:presLayoutVars>
          <dgm:chMax val="0"/>
          <dgm:chPref val="0"/>
          <dgm:bulletEnabled val="1"/>
        </dgm:presLayoutVars>
      </dgm:prSet>
      <dgm:spPr/>
    </dgm:pt>
    <dgm:pt modelId="{147AD827-7FE7-4D43-AD83-67CADADB9907}" type="pres">
      <dgm:prSet presAssocID="{7D3EFA34-15E7-4EA2-B639-1397103AEB39}" presName="wedge4" presStyleLbl="node1" presStyleIdx="3" presStyleCnt="5"/>
      <dgm:spPr/>
    </dgm:pt>
    <dgm:pt modelId="{9DADED1D-6EBF-034A-B9BF-54193F81D003}" type="pres">
      <dgm:prSet presAssocID="{7D3EFA34-15E7-4EA2-B639-1397103AEB39}" presName="dummy4a" presStyleCnt="0"/>
      <dgm:spPr/>
    </dgm:pt>
    <dgm:pt modelId="{DFE88B3F-3424-CF4D-825B-1E2B2558BE4D}" type="pres">
      <dgm:prSet presAssocID="{7D3EFA34-15E7-4EA2-B639-1397103AEB39}" presName="dummy4b" presStyleCnt="0"/>
      <dgm:spPr/>
    </dgm:pt>
    <dgm:pt modelId="{2D136B82-55CF-8D49-BEC2-4B7507894C0D}" type="pres">
      <dgm:prSet presAssocID="{7D3EFA34-15E7-4EA2-B639-1397103AEB39}" presName="wedge4Tx" presStyleLbl="node1" presStyleIdx="3" presStyleCnt="5">
        <dgm:presLayoutVars>
          <dgm:chMax val="0"/>
          <dgm:chPref val="0"/>
          <dgm:bulletEnabled val="1"/>
        </dgm:presLayoutVars>
      </dgm:prSet>
      <dgm:spPr/>
    </dgm:pt>
    <dgm:pt modelId="{F7F8B72B-2E96-0C41-A1A0-E24DF647EA15}" type="pres">
      <dgm:prSet presAssocID="{7D3EFA34-15E7-4EA2-B639-1397103AEB39}" presName="wedge5" presStyleLbl="node1" presStyleIdx="4" presStyleCnt="5" custScaleX="154341" custScaleY="135183"/>
      <dgm:spPr/>
    </dgm:pt>
    <dgm:pt modelId="{38A24561-07C8-064A-8BEA-C6495EF2D8D2}" type="pres">
      <dgm:prSet presAssocID="{7D3EFA34-15E7-4EA2-B639-1397103AEB39}" presName="dummy5a" presStyleCnt="0"/>
      <dgm:spPr/>
    </dgm:pt>
    <dgm:pt modelId="{9BB23598-DA8A-674F-B8E7-635E7F69CE26}" type="pres">
      <dgm:prSet presAssocID="{7D3EFA34-15E7-4EA2-B639-1397103AEB39}" presName="dummy5b" presStyleCnt="0"/>
      <dgm:spPr/>
    </dgm:pt>
    <dgm:pt modelId="{6CB7978E-DAA4-B144-B3C9-54ADA5D508BA}" type="pres">
      <dgm:prSet presAssocID="{7D3EFA34-15E7-4EA2-B639-1397103AEB39}" presName="wedge5Tx" presStyleLbl="node1" presStyleIdx="4" presStyleCnt="5">
        <dgm:presLayoutVars>
          <dgm:chMax val="0"/>
          <dgm:chPref val="0"/>
          <dgm:bulletEnabled val="1"/>
        </dgm:presLayoutVars>
      </dgm:prSet>
      <dgm:spPr/>
    </dgm:pt>
    <dgm:pt modelId="{7CA0AECC-F4BA-A446-9559-0E5AD175DF37}" type="pres">
      <dgm:prSet presAssocID="{48FF9DCD-4848-40DB-B8E0-16EA0530A8F9}" presName="arrowWedge1" presStyleLbl="fgSibTrans2D1" presStyleIdx="0" presStyleCnt="5"/>
      <dgm:spPr/>
    </dgm:pt>
    <dgm:pt modelId="{F9466FFE-59BA-5B47-8BC3-6BC9D479909A}" type="pres">
      <dgm:prSet presAssocID="{2EE50871-43D3-4AF0-A36C-F31B6BB51151}" presName="arrowWedge2" presStyleLbl="fgSibTrans2D1" presStyleIdx="1" presStyleCnt="5"/>
      <dgm:spPr/>
    </dgm:pt>
    <dgm:pt modelId="{E6393BA3-BCA8-D446-BCA1-2B213A16D8CC}" type="pres">
      <dgm:prSet presAssocID="{6DAE4062-4F56-459D-BCFB-055D18BCA118}" presName="arrowWedge3" presStyleLbl="fgSibTrans2D1" presStyleIdx="2" presStyleCnt="5"/>
      <dgm:spPr/>
    </dgm:pt>
    <dgm:pt modelId="{EF38BA67-1EE7-3349-89CD-CB2FDF6C2789}" type="pres">
      <dgm:prSet presAssocID="{613265C7-6264-41AD-ABF7-237B4555288F}" presName="arrowWedge4" presStyleLbl="fgSibTrans2D1" presStyleIdx="3" presStyleCnt="5"/>
      <dgm:spPr/>
    </dgm:pt>
    <dgm:pt modelId="{E80F9B29-2F79-C44E-935B-3D46B7C20D4B}" type="pres">
      <dgm:prSet presAssocID="{FEE2EEE2-0920-4FC3-9C51-C5CD6FF95C93}" presName="arrowWedge5" presStyleLbl="fgSibTrans2D1" presStyleIdx="4" presStyleCnt="5" custAng="1129074" custLinFactNeighborX="-9771" custLinFactNeighborY="-13892"/>
      <dgm:spPr/>
    </dgm:pt>
  </dgm:ptLst>
  <dgm:cxnLst>
    <dgm:cxn modelId="{67FFCB05-D8C4-3642-AAEB-13913607F30B}" type="presOf" srcId="{7D3EFA34-15E7-4EA2-B639-1397103AEB39}" destId="{911BCDAD-0831-AC4B-837F-6F4DE5887763}" srcOrd="0" destOrd="0" presId="urn:microsoft.com/office/officeart/2005/8/layout/cycle8"/>
    <dgm:cxn modelId="{6205793E-2CF2-BA46-A0C6-58908C984EDF}" type="presOf" srcId="{0879E6FA-4FB2-4608-B771-F9A7E8B37EA5}" destId="{895DFFC7-4315-8F4F-A966-E5498DFD939F}" srcOrd="0" destOrd="0" presId="urn:microsoft.com/office/officeart/2005/8/layout/cycle8"/>
    <dgm:cxn modelId="{9E63B854-6F5F-C249-BD1C-67DA438A6426}" type="presOf" srcId="{403F3B5F-829C-4DB6-BB0D-3A520F806BD4}" destId="{132D4BF3-E6CD-7840-9FFE-3A94795AF807}" srcOrd="0" destOrd="0" presId="urn:microsoft.com/office/officeart/2005/8/layout/cycle8"/>
    <dgm:cxn modelId="{35851C7E-05C4-5447-B970-AFFB71363E8C}" type="presOf" srcId="{0E409109-A968-4F7F-91C0-8D4B65B6E91D}" destId="{2D136B82-55CF-8D49-BEC2-4B7507894C0D}" srcOrd="1" destOrd="0" presId="urn:microsoft.com/office/officeart/2005/8/layout/cycle8"/>
    <dgm:cxn modelId="{2929649B-1762-B14F-B08D-87B094C64127}" type="presOf" srcId="{A1729BB7-8B97-495B-8819-4FA00BF90A59}" destId="{F7F8B72B-2E96-0C41-A1A0-E24DF647EA15}" srcOrd="0" destOrd="0" presId="urn:microsoft.com/office/officeart/2005/8/layout/cycle8"/>
    <dgm:cxn modelId="{F3CE029C-0F45-3E4F-AC95-D8A1E0F0223F}" type="presOf" srcId="{931E2D29-EFA9-4B47-B8B1-CC95EDA18A9F}" destId="{79432F18-2CB4-7846-876E-9FF3A600F4C2}" srcOrd="0" destOrd="0" presId="urn:microsoft.com/office/officeart/2005/8/layout/cycle8"/>
    <dgm:cxn modelId="{328DD2A2-8367-40CC-8A19-72ABF4FC8156}" srcId="{7D3EFA34-15E7-4EA2-B639-1397103AEB39}" destId="{A1729BB7-8B97-495B-8819-4FA00BF90A59}" srcOrd="4" destOrd="0" parTransId="{4B0E898F-B1DE-4600-94EE-9E7317206474}" sibTransId="{FEE2EEE2-0920-4FC3-9C51-C5CD6FF95C93}"/>
    <dgm:cxn modelId="{60F066A3-6F30-4939-8EF6-9CB20BAD012B}" srcId="{7D3EFA34-15E7-4EA2-B639-1397103AEB39}" destId="{0E409109-A968-4F7F-91C0-8D4B65B6E91D}" srcOrd="3" destOrd="0" parTransId="{DFCC1CD3-EEE6-4460-AA52-D2E9674D8560}" sibTransId="{613265C7-6264-41AD-ABF7-237B4555288F}"/>
    <dgm:cxn modelId="{CFEBDEAB-F568-4144-B54D-B7BA009E37C7}" type="presOf" srcId="{403F3B5F-829C-4DB6-BB0D-3A520F806BD4}" destId="{B21630C2-A682-B34F-8482-8876B48D7315}" srcOrd="1" destOrd="0" presId="urn:microsoft.com/office/officeart/2005/8/layout/cycle8"/>
    <dgm:cxn modelId="{C01369C8-6A42-4156-9C2D-AE088602968A}" srcId="{7D3EFA34-15E7-4EA2-B639-1397103AEB39}" destId="{403F3B5F-829C-4DB6-BB0D-3A520F806BD4}" srcOrd="2" destOrd="0" parTransId="{3C3D5EC5-5CCF-4A09-B3ED-D4AB9C2A8B94}" sibTransId="{6DAE4062-4F56-459D-BCFB-055D18BCA118}"/>
    <dgm:cxn modelId="{D1982BCC-4EF0-C944-B8E1-3185F277D786}" type="presOf" srcId="{0879E6FA-4FB2-4608-B771-F9A7E8B37EA5}" destId="{5DFC148C-F8C6-074E-BFEA-A32880966A04}" srcOrd="1" destOrd="0" presId="urn:microsoft.com/office/officeart/2005/8/layout/cycle8"/>
    <dgm:cxn modelId="{64963ACF-26B6-43D5-ADD0-C52511F2752E}" srcId="{7D3EFA34-15E7-4EA2-B639-1397103AEB39}" destId="{0879E6FA-4FB2-4608-B771-F9A7E8B37EA5}" srcOrd="0" destOrd="0" parTransId="{CA342BB7-B019-4EDF-96E9-4C3F43824750}" sibTransId="{48FF9DCD-4848-40DB-B8E0-16EA0530A8F9}"/>
    <dgm:cxn modelId="{61899ED5-CA59-3547-B671-3E43C0ED2175}" type="presOf" srcId="{0E409109-A968-4F7F-91C0-8D4B65B6E91D}" destId="{147AD827-7FE7-4D43-AD83-67CADADB9907}" srcOrd="0" destOrd="0" presId="urn:microsoft.com/office/officeart/2005/8/layout/cycle8"/>
    <dgm:cxn modelId="{8467CDDD-70E6-44B8-81A4-9821CC7E379C}" srcId="{7D3EFA34-15E7-4EA2-B639-1397103AEB39}" destId="{931E2D29-EFA9-4B47-B8B1-CC95EDA18A9F}" srcOrd="1" destOrd="0" parTransId="{5BF4E26D-4D8C-4351-AD6A-A973B4BFC86F}" sibTransId="{2EE50871-43D3-4AF0-A36C-F31B6BB51151}"/>
    <dgm:cxn modelId="{D3B2F9F6-D836-3A46-8DF9-7D99FF44A77A}" type="presOf" srcId="{931E2D29-EFA9-4B47-B8B1-CC95EDA18A9F}" destId="{2C4253F5-63C9-1C42-9C70-E3F015D50614}" srcOrd="1" destOrd="0" presId="urn:microsoft.com/office/officeart/2005/8/layout/cycle8"/>
    <dgm:cxn modelId="{60DF2EF8-AC1A-2A4B-A1CA-FCE7A251A1D9}" type="presOf" srcId="{A1729BB7-8B97-495B-8819-4FA00BF90A59}" destId="{6CB7978E-DAA4-B144-B3C9-54ADA5D508BA}" srcOrd="1" destOrd="0" presId="urn:microsoft.com/office/officeart/2005/8/layout/cycle8"/>
    <dgm:cxn modelId="{CC38370F-4A9C-6848-BF9F-205AEE9B0DCD}" type="presParOf" srcId="{911BCDAD-0831-AC4B-837F-6F4DE5887763}" destId="{895DFFC7-4315-8F4F-A966-E5498DFD939F}" srcOrd="0" destOrd="0" presId="urn:microsoft.com/office/officeart/2005/8/layout/cycle8"/>
    <dgm:cxn modelId="{B22BD9D4-14D4-0B4E-9A2A-34F7D021C005}" type="presParOf" srcId="{911BCDAD-0831-AC4B-837F-6F4DE5887763}" destId="{29245F2D-9F68-7C4F-B356-916AF0EE2AD9}" srcOrd="1" destOrd="0" presId="urn:microsoft.com/office/officeart/2005/8/layout/cycle8"/>
    <dgm:cxn modelId="{F027ED1A-DC0C-114A-859D-B2CBDFC4AD11}" type="presParOf" srcId="{911BCDAD-0831-AC4B-837F-6F4DE5887763}" destId="{D556C269-5CC5-2944-B84F-42D4C8319742}" srcOrd="2" destOrd="0" presId="urn:microsoft.com/office/officeart/2005/8/layout/cycle8"/>
    <dgm:cxn modelId="{5DAF15BD-A855-C14F-97C1-748A094D6D7B}" type="presParOf" srcId="{911BCDAD-0831-AC4B-837F-6F4DE5887763}" destId="{5DFC148C-F8C6-074E-BFEA-A32880966A04}" srcOrd="3" destOrd="0" presId="urn:microsoft.com/office/officeart/2005/8/layout/cycle8"/>
    <dgm:cxn modelId="{6024E9D1-BB95-424F-A804-844DCB21CD76}" type="presParOf" srcId="{911BCDAD-0831-AC4B-837F-6F4DE5887763}" destId="{79432F18-2CB4-7846-876E-9FF3A600F4C2}" srcOrd="4" destOrd="0" presId="urn:microsoft.com/office/officeart/2005/8/layout/cycle8"/>
    <dgm:cxn modelId="{AD0DBB9C-3BE1-B34C-8E82-803249392ABF}" type="presParOf" srcId="{911BCDAD-0831-AC4B-837F-6F4DE5887763}" destId="{8B8C7AD1-6765-C74F-86EA-C541FA108B1F}" srcOrd="5" destOrd="0" presId="urn:microsoft.com/office/officeart/2005/8/layout/cycle8"/>
    <dgm:cxn modelId="{D3FFF79D-5E17-E643-94CD-4D49B7411382}" type="presParOf" srcId="{911BCDAD-0831-AC4B-837F-6F4DE5887763}" destId="{31ACF8F0-E99B-0449-AFC4-5CCA1F34F383}" srcOrd="6" destOrd="0" presId="urn:microsoft.com/office/officeart/2005/8/layout/cycle8"/>
    <dgm:cxn modelId="{D1C3CB73-9956-D944-8F44-BA2D52CD465B}" type="presParOf" srcId="{911BCDAD-0831-AC4B-837F-6F4DE5887763}" destId="{2C4253F5-63C9-1C42-9C70-E3F015D50614}" srcOrd="7" destOrd="0" presId="urn:microsoft.com/office/officeart/2005/8/layout/cycle8"/>
    <dgm:cxn modelId="{A39B9CA2-92C3-6641-B780-7D23C4DEFAD0}" type="presParOf" srcId="{911BCDAD-0831-AC4B-837F-6F4DE5887763}" destId="{132D4BF3-E6CD-7840-9FFE-3A94795AF807}" srcOrd="8" destOrd="0" presId="urn:microsoft.com/office/officeart/2005/8/layout/cycle8"/>
    <dgm:cxn modelId="{A43286F3-DF2C-154C-9250-C977D4BACE50}" type="presParOf" srcId="{911BCDAD-0831-AC4B-837F-6F4DE5887763}" destId="{7EBA1AC6-43F3-4845-A4B2-3DE2E1B96C83}" srcOrd="9" destOrd="0" presId="urn:microsoft.com/office/officeart/2005/8/layout/cycle8"/>
    <dgm:cxn modelId="{D32A0D8C-5218-DB44-900B-AA46218704B3}" type="presParOf" srcId="{911BCDAD-0831-AC4B-837F-6F4DE5887763}" destId="{B800669C-66F0-A742-A165-06964A20EEB8}" srcOrd="10" destOrd="0" presId="urn:microsoft.com/office/officeart/2005/8/layout/cycle8"/>
    <dgm:cxn modelId="{7A889428-01C5-D446-BBF5-50E1705F7F63}" type="presParOf" srcId="{911BCDAD-0831-AC4B-837F-6F4DE5887763}" destId="{B21630C2-A682-B34F-8482-8876B48D7315}" srcOrd="11" destOrd="0" presId="urn:microsoft.com/office/officeart/2005/8/layout/cycle8"/>
    <dgm:cxn modelId="{4596168B-319D-874C-8C31-AAF443193A27}" type="presParOf" srcId="{911BCDAD-0831-AC4B-837F-6F4DE5887763}" destId="{147AD827-7FE7-4D43-AD83-67CADADB9907}" srcOrd="12" destOrd="0" presId="urn:microsoft.com/office/officeart/2005/8/layout/cycle8"/>
    <dgm:cxn modelId="{AB677808-DAE1-EA4F-B6C9-7489A8CB0CB6}" type="presParOf" srcId="{911BCDAD-0831-AC4B-837F-6F4DE5887763}" destId="{9DADED1D-6EBF-034A-B9BF-54193F81D003}" srcOrd="13" destOrd="0" presId="urn:microsoft.com/office/officeart/2005/8/layout/cycle8"/>
    <dgm:cxn modelId="{F7486F24-F5E7-164C-BEBF-506C6C0D57A3}" type="presParOf" srcId="{911BCDAD-0831-AC4B-837F-6F4DE5887763}" destId="{DFE88B3F-3424-CF4D-825B-1E2B2558BE4D}" srcOrd="14" destOrd="0" presId="urn:microsoft.com/office/officeart/2005/8/layout/cycle8"/>
    <dgm:cxn modelId="{480F089A-81D6-2647-9684-25FB64207622}" type="presParOf" srcId="{911BCDAD-0831-AC4B-837F-6F4DE5887763}" destId="{2D136B82-55CF-8D49-BEC2-4B7507894C0D}" srcOrd="15" destOrd="0" presId="urn:microsoft.com/office/officeart/2005/8/layout/cycle8"/>
    <dgm:cxn modelId="{391900C7-A242-4D43-9C8E-790F9A6C46AC}" type="presParOf" srcId="{911BCDAD-0831-AC4B-837F-6F4DE5887763}" destId="{F7F8B72B-2E96-0C41-A1A0-E24DF647EA15}" srcOrd="16" destOrd="0" presId="urn:microsoft.com/office/officeart/2005/8/layout/cycle8"/>
    <dgm:cxn modelId="{FA8C109A-5E0A-244D-9C52-8DFBF760917B}" type="presParOf" srcId="{911BCDAD-0831-AC4B-837F-6F4DE5887763}" destId="{38A24561-07C8-064A-8BEA-C6495EF2D8D2}" srcOrd="17" destOrd="0" presId="urn:microsoft.com/office/officeart/2005/8/layout/cycle8"/>
    <dgm:cxn modelId="{B5156E2B-BAE3-214F-BF3A-AD8D9DC7BBF5}" type="presParOf" srcId="{911BCDAD-0831-AC4B-837F-6F4DE5887763}" destId="{9BB23598-DA8A-674F-B8E7-635E7F69CE26}" srcOrd="18" destOrd="0" presId="urn:microsoft.com/office/officeart/2005/8/layout/cycle8"/>
    <dgm:cxn modelId="{69CF68CE-7D38-1348-82E2-D09C747E143D}" type="presParOf" srcId="{911BCDAD-0831-AC4B-837F-6F4DE5887763}" destId="{6CB7978E-DAA4-B144-B3C9-54ADA5D508BA}" srcOrd="19" destOrd="0" presId="urn:microsoft.com/office/officeart/2005/8/layout/cycle8"/>
    <dgm:cxn modelId="{9F926821-8F92-2D45-B867-9EDAB1F0037E}" type="presParOf" srcId="{911BCDAD-0831-AC4B-837F-6F4DE5887763}" destId="{7CA0AECC-F4BA-A446-9559-0E5AD175DF37}" srcOrd="20" destOrd="0" presId="urn:microsoft.com/office/officeart/2005/8/layout/cycle8"/>
    <dgm:cxn modelId="{756CFD38-0AA7-4F45-89C0-7DE785C1184C}" type="presParOf" srcId="{911BCDAD-0831-AC4B-837F-6F4DE5887763}" destId="{F9466FFE-59BA-5B47-8BC3-6BC9D479909A}" srcOrd="21" destOrd="0" presId="urn:microsoft.com/office/officeart/2005/8/layout/cycle8"/>
    <dgm:cxn modelId="{CD378154-27B6-D74B-B154-E576F5A17D50}" type="presParOf" srcId="{911BCDAD-0831-AC4B-837F-6F4DE5887763}" destId="{E6393BA3-BCA8-D446-BCA1-2B213A16D8CC}" srcOrd="22" destOrd="0" presId="urn:microsoft.com/office/officeart/2005/8/layout/cycle8"/>
    <dgm:cxn modelId="{DB8FE99D-F69F-7F40-8364-1313E2A737AD}" type="presParOf" srcId="{911BCDAD-0831-AC4B-837F-6F4DE5887763}" destId="{EF38BA67-1EE7-3349-89CD-CB2FDF6C2789}" srcOrd="23" destOrd="0" presId="urn:microsoft.com/office/officeart/2005/8/layout/cycle8"/>
    <dgm:cxn modelId="{34599FF0-6B74-1D44-A3C5-E0304BC802A4}" type="presParOf" srcId="{911BCDAD-0831-AC4B-837F-6F4DE5887763}" destId="{E80F9B29-2F79-C44E-935B-3D46B7C20D4B}" srcOrd="2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50A5456F-8105-408E-ABC8-0206E72EA66B}"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DC69BFA8-3616-4824-818A-5EB45DEDA254}">
      <dgm:prSet/>
      <dgm:spPr/>
      <dgm:t>
        <a:bodyPr/>
        <a:lstStyle/>
        <a:p>
          <a:r>
            <a:rPr lang="en-US"/>
            <a:t>“I fear the process might not be worth the damage to my mental health…”</a:t>
          </a:r>
        </a:p>
      </dgm:t>
    </dgm:pt>
    <dgm:pt modelId="{6F84DB5C-8B03-4932-BC18-7D3774419A91}" type="parTrans" cxnId="{ED08ADE4-0551-40B5-B69A-13FFD68148E1}">
      <dgm:prSet/>
      <dgm:spPr/>
      <dgm:t>
        <a:bodyPr/>
        <a:lstStyle/>
        <a:p>
          <a:endParaRPr lang="en-US"/>
        </a:p>
      </dgm:t>
    </dgm:pt>
    <dgm:pt modelId="{0FBEA5B3-74EA-4B49-8E91-6780DFECC932}" type="sibTrans" cxnId="{ED08ADE4-0551-40B5-B69A-13FFD68148E1}">
      <dgm:prSet/>
      <dgm:spPr/>
      <dgm:t>
        <a:bodyPr/>
        <a:lstStyle/>
        <a:p>
          <a:endParaRPr lang="en-US"/>
        </a:p>
      </dgm:t>
    </dgm:pt>
    <dgm:pt modelId="{704402AC-53BB-46B2-8446-C36EFCA253D7}">
      <dgm:prSet/>
      <dgm:spPr/>
      <dgm:t>
        <a:bodyPr/>
        <a:lstStyle/>
        <a:p>
          <a:r>
            <a:rPr lang="en-US"/>
            <a:t>“There have been times (even this week) where I have considered quitting my job due to harassment …”</a:t>
          </a:r>
        </a:p>
      </dgm:t>
    </dgm:pt>
    <dgm:pt modelId="{C11F38F0-DBE7-4654-A883-F16EB69F13F4}" type="parTrans" cxnId="{DA92587A-26A6-44F7-80D0-8543A2BE997E}">
      <dgm:prSet/>
      <dgm:spPr/>
      <dgm:t>
        <a:bodyPr/>
        <a:lstStyle/>
        <a:p>
          <a:endParaRPr lang="en-US"/>
        </a:p>
      </dgm:t>
    </dgm:pt>
    <dgm:pt modelId="{BB037D82-F40D-4678-9D6C-A4C7B1B4FF4A}" type="sibTrans" cxnId="{DA92587A-26A6-44F7-80D0-8543A2BE997E}">
      <dgm:prSet/>
      <dgm:spPr/>
      <dgm:t>
        <a:bodyPr/>
        <a:lstStyle/>
        <a:p>
          <a:endParaRPr lang="en-US"/>
        </a:p>
      </dgm:t>
    </dgm:pt>
    <dgm:pt modelId="{4FC66A13-305D-4A66-BA23-B498608AEC27}">
      <dgm:prSet/>
      <dgm:spPr/>
      <dgm:t>
        <a:bodyPr/>
        <a:lstStyle/>
        <a:p>
          <a:r>
            <a:rPr lang="en-US"/>
            <a:t>“I … model [for students] communicating proactively about my needs and potential impacts on our time together.”</a:t>
          </a:r>
        </a:p>
      </dgm:t>
    </dgm:pt>
    <dgm:pt modelId="{BF1B207D-F394-49EC-9E43-D84844849EA9}" type="parTrans" cxnId="{A787DCE2-7D19-40C0-B4D4-994E214EA76C}">
      <dgm:prSet/>
      <dgm:spPr/>
      <dgm:t>
        <a:bodyPr/>
        <a:lstStyle/>
        <a:p>
          <a:endParaRPr lang="en-US"/>
        </a:p>
      </dgm:t>
    </dgm:pt>
    <dgm:pt modelId="{C0BC5D2B-6D4E-4D67-BB8A-CA439FD16C42}" type="sibTrans" cxnId="{A787DCE2-7D19-40C0-B4D4-994E214EA76C}">
      <dgm:prSet/>
      <dgm:spPr/>
      <dgm:t>
        <a:bodyPr/>
        <a:lstStyle/>
        <a:p>
          <a:endParaRPr lang="en-US"/>
        </a:p>
      </dgm:t>
    </dgm:pt>
    <dgm:pt modelId="{A2B256FE-E96F-4163-98F4-776EC96F8803}">
      <dgm:prSet/>
      <dgm:spPr/>
      <dgm:t>
        <a:bodyPr/>
        <a:lstStyle/>
        <a:p>
          <a:r>
            <a:rPr lang="en-US"/>
            <a:t>“I truly value my work, and my lived experiences with chronic health conditions give a unique (and important) shape to my interactions, instruction, research, ideas, and creative endeavors.”</a:t>
          </a:r>
        </a:p>
      </dgm:t>
    </dgm:pt>
    <dgm:pt modelId="{6AE7B8CF-E695-4419-98EE-6B5DE17695F0}" type="parTrans" cxnId="{A7C14E6C-D76B-4C87-B8F3-B476DCAFC492}">
      <dgm:prSet/>
      <dgm:spPr/>
      <dgm:t>
        <a:bodyPr/>
        <a:lstStyle/>
        <a:p>
          <a:endParaRPr lang="en-US"/>
        </a:p>
      </dgm:t>
    </dgm:pt>
    <dgm:pt modelId="{6ECED4F8-D068-4EBF-A229-978BC3AED6BE}" type="sibTrans" cxnId="{A7C14E6C-D76B-4C87-B8F3-B476DCAFC492}">
      <dgm:prSet/>
      <dgm:spPr/>
      <dgm:t>
        <a:bodyPr/>
        <a:lstStyle/>
        <a:p>
          <a:endParaRPr lang="en-US"/>
        </a:p>
      </dgm:t>
    </dgm:pt>
    <dgm:pt modelId="{853F399F-5FFA-FA4D-953D-00C97E458E64}" type="pres">
      <dgm:prSet presAssocID="{50A5456F-8105-408E-ABC8-0206E72EA66B}" presName="vert0" presStyleCnt="0">
        <dgm:presLayoutVars>
          <dgm:dir/>
          <dgm:animOne val="branch"/>
          <dgm:animLvl val="lvl"/>
        </dgm:presLayoutVars>
      </dgm:prSet>
      <dgm:spPr/>
    </dgm:pt>
    <dgm:pt modelId="{15D2F52F-F342-5649-9429-DBBB176BFC5F}" type="pres">
      <dgm:prSet presAssocID="{DC69BFA8-3616-4824-818A-5EB45DEDA254}" presName="thickLine" presStyleLbl="alignNode1" presStyleIdx="0" presStyleCnt="4"/>
      <dgm:spPr/>
    </dgm:pt>
    <dgm:pt modelId="{40C60FEE-6358-0E46-AFB8-132470C142CF}" type="pres">
      <dgm:prSet presAssocID="{DC69BFA8-3616-4824-818A-5EB45DEDA254}" presName="horz1" presStyleCnt="0"/>
      <dgm:spPr/>
    </dgm:pt>
    <dgm:pt modelId="{6F6B76A2-C819-154E-85F0-C447FB2338F5}" type="pres">
      <dgm:prSet presAssocID="{DC69BFA8-3616-4824-818A-5EB45DEDA254}" presName="tx1" presStyleLbl="revTx" presStyleIdx="0" presStyleCnt="4"/>
      <dgm:spPr/>
    </dgm:pt>
    <dgm:pt modelId="{7BF469B3-F6A8-AE49-97D1-AF4639E0481A}" type="pres">
      <dgm:prSet presAssocID="{DC69BFA8-3616-4824-818A-5EB45DEDA254}" presName="vert1" presStyleCnt="0"/>
      <dgm:spPr/>
    </dgm:pt>
    <dgm:pt modelId="{A4336988-38EA-E44C-A3E6-0E997B08B6E2}" type="pres">
      <dgm:prSet presAssocID="{704402AC-53BB-46B2-8446-C36EFCA253D7}" presName="thickLine" presStyleLbl="alignNode1" presStyleIdx="1" presStyleCnt="4"/>
      <dgm:spPr/>
    </dgm:pt>
    <dgm:pt modelId="{51280C7D-56D3-F844-B4D0-B5EC1EAFC24E}" type="pres">
      <dgm:prSet presAssocID="{704402AC-53BB-46B2-8446-C36EFCA253D7}" presName="horz1" presStyleCnt="0"/>
      <dgm:spPr/>
    </dgm:pt>
    <dgm:pt modelId="{71865D89-DA6D-9E48-A252-061D22B1FECE}" type="pres">
      <dgm:prSet presAssocID="{704402AC-53BB-46B2-8446-C36EFCA253D7}" presName="tx1" presStyleLbl="revTx" presStyleIdx="1" presStyleCnt="4"/>
      <dgm:spPr/>
    </dgm:pt>
    <dgm:pt modelId="{122C079B-557E-704C-8DCA-6EE06E89EBDB}" type="pres">
      <dgm:prSet presAssocID="{704402AC-53BB-46B2-8446-C36EFCA253D7}" presName="vert1" presStyleCnt="0"/>
      <dgm:spPr/>
    </dgm:pt>
    <dgm:pt modelId="{05D74DB4-1E1A-3942-82B2-2E9E4F12415F}" type="pres">
      <dgm:prSet presAssocID="{4FC66A13-305D-4A66-BA23-B498608AEC27}" presName="thickLine" presStyleLbl="alignNode1" presStyleIdx="2" presStyleCnt="4"/>
      <dgm:spPr/>
    </dgm:pt>
    <dgm:pt modelId="{0DD1BABF-D14D-E84E-BFCC-606BDA90FF02}" type="pres">
      <dgm:prSet presAssocID="{4FC66A13-305D-4A66-BA23-B498608AEC27}" presName="horz1" presStyleCnt="0"/>
      <dgm:spPr/>
    </dgm:pt>
    <dgm:pt modelId="{3704D195-00F4-BA47-892E-79EFE6D8B871}" type="pres">
      <dgm:prSet presAssocID="{4FC66A13-305D-4A66-BA23-B498608AEC27}" presName="tx1" presStyleLbl="revTx" presStyleIdx="2" presStyleCnt="4"/>
      <dgm:spPr/>
    </dgm:pt>
    <dgm:pt modelId="{E2EBE7BB-79B9-AF4F-8CBE-668A84D20EF2}" type="pres">
      <dgm:prSet presAssocID="{4FC66A13-305D-4A66-BA23-B498608AEC27}" presName="vert1" presStyleCnt="0"/>
      <dgm:spPr/>
    </dgm:pt>
    <dgm:pt modelId="{9D2F4A2E-7BFF-7842-9370-69C77CAC1609}" type="pres">
      <dgm:prSet presAssocID="{A2B256FE-E96F-4163-98F4-776EC96F8803}" presName="thickLine" presStyleLbl="alignNode1" presStyleIdx="3" presStyleCnt="4"/>
      <dgm:spPr/>
    </dgm:pt>
    <dgm:pt modelId="{1039CEDB-BAF5-2B4E-999C-496EC7A25524}" type="pres">
      <dgm:prSet presAssocID="{A2B256FE-E96F-4163-98F4-776EC96F8803}" presName="horz1" presStyleCnt="0"/>
      <dgm:spPr/>
    </dgm:pt>
    <dgm:pt modelId="{BA047904-DE5F-184B-B6FA-D5CA76FBA892}" type="pres">
      <dgm:prSet presAssocID="{A2B256FE-E96F-4163-98F4-776EC96F8803}" presName="tx1" presStyleLbl="revTx" presStyleIdx="3" presStyleCnt="4"/>
      <dgm:spPr/>
    </dgm:pt>
    <dgm:pt modelId="{35C774D7-F36B-9743-BAB2-21C520550A58}" type="pres">
      <dgm:prSet presAssocID="{A2B256FE-E96F-4163-98F4-776EC96F8803}" presName="vert1" presStyleCnt="0"/>
      <dgm:spPr/>
    </dgm:pt>
  </dgm:ptLst>
  <dgm:cxnLst>
    <dgm:cxn modelId="{FCDAAE0F-5E12-3A40-9BC2-0CE8139DDA86}" type="presOf" srcId="{DC69BFA8-3616-4824-818A-5EB45DEDA254}" destId="{6F6B76A2-C819-154E-85F0-C447FB2338F5}" srcOrd="0" destOrd="0" presId="urn:microsoft.com/office/officeart/2008/layout/LinedList"/>
    <dgm:cxn modelId="{A7C14E6C-D76B-4C87-B8F3-B476DCAFC492}" srcId="{50A5456F-8105-408E-ABC8-0206E72EA66B}" destId="{A2B256FE-E96F-4163-98F4-776EC96F8803}" srcOrd="3" destOrd="0" parTransId="{6AE7B8CF-E695-4419-98EE-6B5DE17695F0}" sibTransId="{6ECED4F8-D068-4EBF-A229-978BC3AED6BE}"/>
    <dgm:cxn modelId="{1EDEE371-A401-754C-BFE2-C7BCE9FBA593}" type="presOf" srcId="{4FC66A13-305D-4A66-BA23-B498608AEC27}" destId="{3704D195-00F4-BA47-892E-79EFE6D8B871}" srcOrd="0" destOrd="0" presId="urn:microsoft.com/office/officeart/2008/layout/LinedList"/>
    <dgm:cxn modelId="{DA92587A-26A6-44F7-80D0-8543A2BE997E}" srcId="{50A5456F-8105-408E-ABC8-0206E72EA66B}" destId="{704402AC-53BB-46B2-8446-C36EFCA253D7}" srcOrd="1" destOrd="0" parTransId="{C11F38F0-DBE7-4654-A883-F16EB69F13F4}" sibTransId="{BB037D82-F40D-4678-9D6C-A4C7B1B4FF4A}"/>
    <dgm:cxn modelId="{8FD862B2-77EF-9142-8F7A-D7C19331A02B}" type="presOf" srcId="{A2B256FE-E96F-4163-98F4-776EC96F8803}" destId="{BA047904-DE5F-184B-B6FA-D5CA76FBA892}" srcOrd="0" destOrd="0" presId="urn:microsoft.com/office/officeart/2008/layout/LinedList"/>
    <dgm:cxn modelId="{7B81ABBA-C164-A746-84EB-87E6A5919FD9}" type="presOf" srcId="{50A5456F-8105-408E-ABC8-0206E72EA66B}" destId="{853F399F-5FFA-FA4D-953D-00C97E458E64}" srcOrd="0" destOrd="0" presId="urn:microsoft.com/office/officeart/2008/layout/LinedList"/>
    <dgm:cxn modelId="{F5E7F8C8-DBE0-3C4B-9538-9552ACE25193}" type="presOf" srcId="{704402AC-53BB-46B2-8446-C36EFCA253D7}" destId="{71865D89-DA6D-9E48-A252-061D22B1FECE}" srcOrd="0" destOrd="0" presId="urn:microsoft.com/office/officeart/2008/layout/LinedList"/>
    <dgm:cxn modelId="{A787DCE2-7D19-40C0-B4D4-994E214EA76C}" srcId="{50A5456F-8105-408E-ABC8-0206E72EA66B}" destId="{4FC66A13-305D-4A66-BA23-B498608AEC27}" srcOrd="2" destOrd="0" parTransId="{BF1B207D-F394-49EC-9E43-D84844849EA9}" sibTransId="{C0BC5D2B-6D4E-4D67-BB8A-CA439FD16C42}"/>
    <dgm:cxn modelId="{ED08ADE4-0551-40B5-B69A-13FFD68148E1}" srcId="{50A5456F-8105-408E-ABC8-0206E72EA66B}" destId="{DC69BFA8-3616-4824-818A-5EB45DEDA254}" srcOrd="0" destOrd="0" parTransId="{6F84DB5C-8B03-4932-BC18-7D3774419A91}" sibTransId="{0FBEA5B3-74EA-4B49-8E91-6780DFECC932}"/>
    <dgm:cxn modelId="{E0195B78-BE79-A94F-B31A-EB24A65830CA}" type="presParOf" srcId="{853F399F-5FFA-FA4D-953D-00C97E458E64}" destId="{15D2F52F-F342-5649-9429-DBBB176BFC5F}" srcOrd="0" destOrd="0" presId="urn:microsoft.com/office/officeart/2008/layout/LinedList"/>
    <dgm:cxn modelId="{F61A8DF1-74A7-394B-AD63-5DFBB381DD1C}" type="presParOf" srcId="{853F399F-5FFA-FA4D-953D-00C97E458E64}" destId="{40C60FEE-6358-0E46-AFB8-132470C142CF}" srcOrd="1" destOrd="0" presId="urn:microsoft.com/office/officeart/2008/layout/LinedList"/>
    <dgm:cxn modelId="{C5AE614B-E6B4-AE4A-AF3C-11C80AF68F09}" type="presParOf" srcId="{40C60FEE-6358-0E46-AFB8-132470C142CF}" destId="{6F6B76A2-C819-154E-85F0-C447FB2338F5}" srcOrd="0" destOrd="0" presId="urn:microsoft.com/office/officeart/2008/layout/LinedList"/>
    <dgm:cxn modelId="{70BCDB5B-80FB-F84E-BE24-7C8869D72C6B}" type="presParOf" srcId="{40C60FEE-6358-0E46-AFB8-132470C142CF}" destId="{7BF469B3-F6A8-AE49-97D1-AF4639E0481A}" srcOrd="1" destOrd="0" presId="urn:microsoft.com/office/officeart/2008/layout/LinedList"/>
    <dgm:cxn modelId="{06966C6C-78E5-DE4F-A62D-248D78949C32}" type="presParOf" srcId="{853F399F-5FFA-FA4D-953D-00C97E458E64}" destId="{A4336988-38EA-E44C-A3E6-0E997B08B6E2}" srcOrd="2" destOrd="0" presId="urn:microsoft.com/office/officeart/2008/layout/LinedList"/>
    <dgm:cxn modelId="{B68B1AC2-2792-5846-976F-D834C69F544E}" type="presParOf" srcId="{853F399F-5FFA-FA4D-953D-00C97E458E64}" destId="{51280C7D-56D3-F844-B4D0-B5EC1EAFC24E}" srcOrd="3" destOrd="0" presId="urn:microsoft.com/office/officeart/2008/layout/LinedList"/>
    <dgm:cxn modelId="{2586EFC4-A7B2-8E4A-A37F-B818FEEBAF2B}" type="presParOf" srcId="{51280C7D-56D3-F844-B4D0-B5EC1EAFC24E}" destId="{71865D89-DA6D-9E48-A252-061D22B1FECE}" srcOrd="0" destOrd="0" presId="urn:microsoft.com/office/officeart/2008/layout/LinedList"/>
    <dgm:cxn modelId="{CEDD11F9-883E-324C-805C-189760E84F0E}" type="presParOf" srcId="{51280C7D-56D3-F844-B4D0-B5EC1EAFC24E}" destId="{122C079B-557E-704C-8DCA-6EE06E89EBDB}" srcOrd="1" destOrd="0" presId="urn:microsoft.com/office/officeart/2008/layout/LinedList"/>
    <dgm:cxn modelId="{64FED55E-1EB2-6449-BFDA-4D28AA334675}" type="presParOf" srcId="{853F399F-5FFA-FA4D-953D-00C97E458E64}" destId="{05D74DB4-1E1A-3942-82B2-2E9E4F12415F}" srcOrd="4" destOrd="0" presId="urn:microsoft.com/office/officeart/2008/layout/LinedList"/>
    <dgm:cxn modelId="{05983EB2-D1A3-9A45-916C-B02373829D71}" type="presParOf" srcId="{853F399F-5FFA-FA4D-953D-00C97E458E64}" destId="{0DD1BABF-D14D-E84E-BFCC-606BDA90FF02}" srcOrd="5" destOrd="0" presId="urn:microsoft.com/office/officeart/2008/layout/LinedList"/>
    <dgm:cxn modelId="{C96A0E15-A77C-8F46-8863-2B6154A9A912}" type="presParOf" srcId="{0DD1BABF-D14D-E84E-BFCC-606BDA90FF02}" destId="{3704D195-00F4-BA47-892E-79EFE6D8B871}" srcOrd="0" destOrd="0" presId="urn:microsoft.com/office/officeart/2008/layout/LinedList"/>
    <dgm:cxn modelId="{DD30D620-50FF-5146-A52C-8C6BC5CDBE4B}" type="presParOf" srcId="{0DD1BABF-D14D-E84E-BFCC-606BDA90FF02}" destId="{E2EBE7BB-79B9-AF4F-8CBE-668A84D20EF2}" srcOrd="1" destOrd="0" presId="urn:microsoft.com/office/officeart/2008/layout/LinedList"/>
    <dgm:cxn modelId="{93F7FD13-37CE-D14A-9658-FED0054ED59D}" type="presParOf" srcId="{853F399F-5FFA-FA4D-953D-00C97E458E64}" destId="{9D2F4A2E-7BFF-7842-9370-69C77CAC1609}" srcOrd="6" destOrd="0" presId="urn:microsoft.com/office/officeart/2008/layout/LinedList"/>
    <dgm:cxn modelId="{3CF4DF72-7F41-7C42-BFD6-ECA2FF9DC6BA}" type="presParOf" srcId="{853F399F-5FFA-FA4D-953D-00C97E458E64}" destId="{1039CEDB-BAF5-2B4E-999C-496EC7A25524}" srcOrd="7" destOrd="0" presId="urn:microsoft.com/office/officeart/2008/layout/LinedList"/>
    <dgm:cxn modelId="{0BA3F581-1A3C-4145-BEB2-FD9D3213CC5C}" type="presParOf" srcId="{1039CEDB-BAF5-2B4E-999C-496EC7A25524}" destId="{BA047904-DE5F-184B-B6FA-D5CA76FBA892}" srcOrd="0" destOrd="0" presId="urn:microsoft.com/office/officeart/2008/layout/LinedList"/>
    <dgm:cxn modelId="{6FCD9698-5418-434B-A274-81DC0E26EE84}" type="presParOf" srcId="{1039CEDB-BAF5-2B4E-999C-496EC7A25524}" destId="{35C774D7-F36B-9743-BAB2-21C520550A58}"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D3EFA34-15E7-4EA2-B639-1397103AEB39}" type="doc">
      <dgm:prSet loTypeId="urn:microsoft.com/office/officeart/2005/8/layout/cycle8" loCatId="cycle" qsTypeId="urn:microsoft.com/office/officeart/2005/8/quickstyle/simple1" qsCatId="simple" csTypeId="urn:microsoft.com/office/officeart/2005/8/colors/colorful1" csCatId="colorful"/>
      <dgm:spPr/>
      <dgm:t>
        <a:bodyPr/>
        <a:lstStyle/>
        <a:p>
          <a:endParaRPr lang="en-US"/>
        </a:p>
      </dgm:t>
    </dgm:pt>
    <dgm:pt modelId="{0879E6FA-4FB2-4608-B771-F9A7E8B37EA5}">
      <dgm:prSet/>
      <dgm:spPr/>
      <dgm:t>
        <a:bodyPr/>
        <a:lstStyle/>
        <a:p>
          <a:r>
            <a:rPr lang="en-US"/>
            <a:t>Disability and Disability Studies</a:t>
          </a:r>
        </a:p>
      </dgm:t>
    </dgm:pt>
    <dgm:pt modelId="{CA342BB7-B019-4EDF-96E9-4C3F43824750}" type="parTrans" cxnId="{64963ACF-26B6-43D5-ADD0-C52511F2752E}">
      <dgm:prSet/>
      <dgm:spPr/>
      <dgm:t>
        <a:bodyPr/>
        <a:lstStyle/>
        <a:p>
          <a:endParaRPr lang="en-US"/>
        </a:p>
      </dgm:t>
    </dgm:pt>
    <dgm:pt modelId="{48FF9DCD-4848-40DB-B8E0-16EA0530A8F9}" type="sibTrans" cxnId="{64963ACF-26B6-43D5-ADD0-C52511F2752E}">
      <dgm:prSet/>
      <dgm:spPr/>
      <dgm:t>
        <a:bodyPr/>
        <a:lstStyle/>
        <a:p>
          <a:endParaRPr lang="en-US"/>
        </a:p>
      </dgm:t>
    </dgm:pt>
    <dgm:pt modelId="{931E2D29-EFA9-4B47-B8B1-CC95EDA18A9F}">
      <dgm:prSet/>
      <dgm:spPr/>
      <dgm:t>
        <a:bodyPr/>
        <a:lstStyle/>
        <a:p>
          <a:r>
            <a:rPr lang="en-US"/>
            <a:t>Identity and Intersectionality</a:t>
          </a:r>
        </a:p>
      </dgm:t>
    </dgm:pt>
    <dgm:pt modelId="{5BF4E26D-4D8C-4351-AD6A-A973B4BFC86F}" type="parTrans" cxnId="{8467CDDD-70E6-44B8-81A4-9821CC7E379C}">
      <dgm:prSet/>
      <dgm:spPr/>
      <dgm:t>
        <a:bodyPr/>
        <a:lstStyle/>
        <a:p>
          <a:endParaRPr lang="en-US"/>
        </a:p>
      </dgm:t>
    </dgm:pt>
    <dgm:pt modelId="{2EE50871-43D3-4AF0-A36C-F31B6BB51151}" type="sibTrans" cxnId="{8467CDDD-70E6-44B8-81A4-9821CC7E379C}">
      <dgm:prSet/>
      <dgm:spPr/>
      <dgm:t>
        <a:bodyPr/>
        <a:lstStyle/>
        <a:p>
          <a:endParaRPr lang="en-US"/>
        </a:p>
      </dgm:t>
    </dgm:pt>
    <dgm:pt modelId="{403F3B5F-829C-4DB6-BB0D-3A520F806BD4}">
      <dgm:prSet/>
      <dgm:spPr/>
      <dgm:t>
        <a:bodyPr/>
        <a:lstStyle/>
        <a:p>
          <a:r>
            <a:rPr lang="en-US"/>
            <a:t>Compliance and Accessibility</a:t>
          </a:r>
        </a:p>
      </dgm:t>
    </dgm:pt>
    <dgm:pt modelId="{3C3D5EC5-5CCF-4A09-B3ED-D4AB9C2A8B94}" type="parTrans" cxnId="{C01369C8-6A42-4156-9C2D-AE088602968A}">
      <dgm:prSet/>
      <dgm:spPr/>
      <dgm:t>
        <a:bodyPr/>
        <a:lstStyle/>
        <a:p>
          <a:endParaRPr lang="en-US"/>
        </a:p>
      </dgm:t>
    </dgm:pt>
    <dgm:pt modelId="{6DAE4062-4F56-459D-BCFB-055D18BCA118}" type="sibTrans" cxnId="{C01369C8-6A42-4156-9C2D-AE088602968A}">
      <dgm:prSet/>
      <dgm:spPr/>
      <dgm:t>
        <a:bodyPr/>
        <a:lstStyle/>
        <a:p>
          <a:endParaRPr lang="en-US"/>
        </a:p>
      </dgm:t>
    </dgm:pt>
    <dgm:pt modelId="{0E409109-A968-4F7F-91C0-8D4B65B6E91D}">
      <dgm:prSet/>
      <dgm:spPr/>
      <dgm:t>
        <a:bodyPr/>
        <a:lstStyle/>
        <a:p>
          <a:r>
            <a:rPr lang="en-US"/>
            <a:t>Disclosure and Barriers in HE</a:t>
          </a:r>
        </a:p>
      </dgm:t>
    </dgm:pt>
    <dgm:pt modelId="{DFCC1CD3-EEE6-4460-AA52-D2E9674D8560}" type="parTrans" cxnId="{60F066A3-6F30-4939-8EF6-9CB20BAD012B}">
      <dgm:prSet/>
      <dgm:spPr/>
      <dgm:t>
        <a:bodyPr/>
        <a:lstStyle/>
        <a:p>
          <a:endParaRPr lang="en-US"/>
        </a:p>
      </dgm:t>
    </dgm:pt>
    <dgm:pt modelId="{613265C7-6264-41AD-ABF7-237B4555288F}" type="sibTrans" cxnId="{60F066A3-6F30-4939-8EF6-9CB20BAD012B}">
      <dgm:prSet/>
      <dgm:spPr/>
      <dgm:t>
        <a:bodyPr/>
        <a:lstStyle/>
        <a:p>
          <a:endParaRPr lang="en-US"/>
        </a:p>
      </dgm:t>
    </dgm:pt>
    <dgm:pt modelId="{A1729BB7-8B97-495B-8819-4FA00BF90A59}">
      <dgm:prSet/>
      <dgm:spPr/>
      <dgm:t>
        <a:bodyPr/>
        <a:lstStyle/>
        <a:p>
          <a:r>
            <a:rPr lang="en-US"/>
            <a:t>Ableism and Disablism</a:t>
          </a:r>
        </a:p>
      </dgm:t>
    </dgm:pt>
    <dgm:pt modelId="{4B0E898F-B1DE-4600-94EE-9E7317206474}" type="parTrans" cxnId="{328DD2A2-8367-40CC-8A19-72ABF4FC8156}">
      <dgm:prSet/>
      <dgm:spPr/>
      <dgm:t>
        <a:bodyPr/>
        <a:lstStyle/>
        <a:p>
          <a:endParaRPr lang="en-US"/>
        </a:p>
      </dgm:t>
    </dgm:pt>
    <dgm:pt modelId="{FEE2EEE2-0920-4FC3-9C51-C5CD6FF95C93}" type="sibTrans" cxnId="{328DD2A2-8367-40CC-8A19-72ABF4FC8156}">
      <dgm:prSet/>
      <dgm:spPr/>
      <dgm:t>
        <a:bodyPr/>
        <a:lstStyle/>
        <a:p>
          <a:endParaRPr lang="en-US"/>
        </a:p>
      </dgm:t>
    </dgm:pt>
    <dgm:pt modelId="{911BCDAD-0831-AC4B-837F-6F4DE5887763}" type="pres">
      <dgm:prSet presAssocID="{7D3EFA34-15E7-4EA2-B639-1397103AEB39}" presName="compositeShape" presStyleCnt="0">
        <dgm:presLayoutVars>
          <dgm:chMax val="7"/>
          <dgm:dir/>
          <dgm:resizeHandles val="exact"/>
        </dgm:presLayoutVars>
      </dgm:prSet>
      <dgm:spPr/>
    </dgm:pt>
    <dgm:pt modelId="{895DFFC7-4315-8F4F-A966-E5498DFD939F}" type="pres">
      <dgm:prSet presAssocID="{7D3EFA34-15E7-4EA2-B639-1397103AEB39}" presName="wedge1" presStyleLbl="node1" presStyleIdx="0" presStyleCnt="5"/>
      <dgm:spPr/>
    </dgm:pt>
    <dgm:pt modelId="{29245F2D-9F68-7C4F-B356-916AF0EE2AD9}" type="pres">
      <dgm:prSet presAssocID="{7D3EFA34-15E7-4EA2-B639-1397103AEB39}" presName="dummy1a" presStyleCnt="0"/>
      <dgm:spPr/>
    </dgm:pt>
    <dgm:pt modelId="{D556C269-5CC5-2944-B84F-42D4C8319742}" type="pres">
      <dgm:prSet presAssocID="{7D3EFA34-15E7-4EA2-B639-1397103AEB39}" presName="dummy1b" presStyleCnt="0"/>
      <dgm:spPr/>
    </dgm:pt>
    <dgm:pt modelId="{5DFC148C-F8C6-074E-BFEA-A32880966A04}" type="pres">
      <dgm:prSet presAssocID="{7D3EFA34-15E7-4EA2-B639-1397103AEB39}" presName="wedge1Tx" presStyleLbl="node1" presStyleIdx="0" presStyleCnt="5">
        <dgm:presLayoutVars>
          <dgm:chMax val="0"/>
          <dgm:chPref val="0"/>
          <dgm:bulletEnabled val="1"/>
        </dgm:presLayoutVars>
      </dgm:prSet>
      <dgm:spPr/>
    </dgm:pt>
    <dgm:pt modelId="{79432F18-2CB4-7846-876E-9FF3A600F4C2}" type="pres">
      <dgm:prSet presAssocID="{7D3EFA34-15E7-4EA2-B639-1397103AEB39}" presName="wedge2" presStyleLbl="node1" presStyleIdx="1" presStyleCnt="5"/>
      <dgm:spPr/>
    </dgm:pt>
    <dgm:pt modelId="{8B8C7AD1-6765-C74F-86EA-C541FA108B1F}" type="pres">
      <dgm:prSet presAssocID="{7D3EFA34-15E7-4EA2-B639-1397103AEB39}" presName="dummy2a" presStyleCnt="0"/>
      <dgm:spPr/>
    </dgm:pt>
    <dgm:pt modelId="{31ACF8F0-E99B-0449-AFC4-5CCA1F34F383}" type="pres">
      <dgm:prSet presAssocID="{7D3EFA34-15E7-4EA2-B639-1397103AEB39}" presName="dummy2b" presStyleCnt="0"/>
      <dgm:spPr/>
    </dgm:pt>
    <dgm:pt modelId="{2C4253F5-63C9-1C42-9C70-E3F015D50614}" type="pres">
      <dgm:prSet presAssocID="{7D3EFA34-15E7-4EA2-B639-1397103AEB39}" presName="wedge2Tx" presStyleLbl="node1" presStyleIdx="1" presStyleCnt="5">
        <dgm:presLayoutVars>
          <dgm:chMax val="0"/>
          <dgm:chPref val="0"/>
          <dgm:bulletEnabled val="1"/>
        </dgm:presLayoutVars>
      </dgm:prSet>
      <dgm:spPr/>
    </dgm:pt>
    <dgm:pt modelId="{132D4BF3-E6CD-7840-9FFE-3A94795AF807}" type="pres">
      <dgm:prSet presAssocID="{7D3EFA34-15E7-4EA2-B639-1397103AEB39}" presName="wedge3" presStyleLbl="node1" presStyleIdx="2" presStyleCnt="5"/>
      <dgm:spPr/>
    </dgm:pt>
    <dgm:pt modelId="{7EBA1AC6-43F3-4845-A4B2-3DE2E1B96C83}" type="pres">
      <dgm:prSet presAssocID="{7D3EFA34-15E7-4EA2-B639-1397103AEB39}" presName="dummy3a" presStyleCnt="0"/>
      <dgm:spPr/>
    </dgm:pt>
    <dgm:pt modelId="{B800669C-66F0-A742-A165-06964A20EEB8}" type="pres">
      <dgm:prSet presAssocID="{7D3EFA34-15E7-4EA2-B639-1397103AEB39}" presName="dummy3b" presStyleCnt="0"/>
      <dgm:spPr/>
    </dgm:pt>
    <dgm:pt modelId="{B21630C2-A682-B34F-8482-8876B48D7315}" type="pres">
      <dgm:prSet presAssocID="{7D3EFA34-15E7-4EA2-B639-1397103AEB39}" presName="wedge3Tx" presStyleLbl="node1" presStyleIdx="2" presStyleCnt="5">
        <dgm:presLayoutVars>
          <dgm:chMax val="0"/>
          <dgm:chPref val="0"/>
          <dgm:bulletEnabled val="1"/>
        </dgm:presLayoutVars>
      </dgm:prSet>
      <dgm:spPr/>
    </dgm:pt>
    <dgm:pt modelId="{147AD827-7FE7-4D43-AD83-67CADADB9907}" type="pres">
      <dgm:prSet presAssocID="{7D3EFA34-15E7-4EA2-B639-1397103AEB39}" presName="wedge4" presStyleLbl="node1" presStyleIdx="3" presStyleCnt="5"/>
      <dgm:spPr/>
    </dgm:pt>
    <dgm:pt modelId="{9DADED1D-6EBF-034A-B9BF-54193F81D003}" type="pres">
      <dgm:prSet presAssocID="{7D3EFA34-15E7-4EA2-B639-1397103AEB39}" presName="dummy4a" presStyleCnt="0"/>
      <dgm:spPr/>
    </dgm:pt>
    <dgm:pt modelId="{DFE88B3F-3424-CF4D-825B-1E2B2558BE4D}" type="pres">
      <dgm:prSet presAssocID="{7D3EFA34-15E7-4EA2-B639-1397103AEB39}" presName="dummy4b" presStyleCnt="0"/>
      <dgm:spPr/>
    </dgm:pt>
    <dgm:pt modelId="{2D136B82-55CF-8D49-BEC2-4B7507894C0D}" type="pres">
      <dgm:prSet presAssocID="{7D3EFA34-15E7-4EA2-B639-1397103AEB39}" presName="wedge4Tx" presStyleLbl="node1" presStyleIdx="3" presStyleCnt="5">
        <dgm:presLayoutVars>
          <dgm:chMax val="0"/>
          <dgm:chPref val="0"/>
          <dgm:bulletEnabled val="1"/>
        </dgm:presLayoutVars>
      </dgm:prSet>
      <dgm:spPr/>
    </dgm:pt>
    <dgm:pt modelId="{F7F8B72B-2E96-0C41-A1A0-E24DF647EA15}" type="pres">
      <dgm:prSet presAssocID="{7D3EFA34-15E7-4EA2-B639-1397103AEB39}" presName="wedge5" presStyleLbl="node1" presStyleIdx="4" presStyleCnt="5"/>
      <dgm:spPr/>
    </dgm:pt>
    <dgm:pt modelId="{38A24561-07C8-064A-8BEA-C6495EF2D8D2}" type="pres">
      <dgm:prSet presAssocID="{7D3EFA34-15E7-4EA2-B639-1397103AEB39}" presName="dummy5a" presStyleCnt="0"/>
      <dgm:spPr/>
    </dgm:pt>
    <dgm:pt modelId="{9BB23598-DA8A-674F-B8E7-635E7F69CE26}" type="pres">
      <dgm:prSet presAssocID="{7D3EFA34-15E7-4EA2-B639-1397103AEB39}" presName="dummy5b" presStyleCnt="0"/>
      <dgm:spPr/>
    </dgm:pt>
    <dgm:pt modelId="{6CB7978E-DAA4-B144-B3C9-54ADA5D508BA}" type="pres">
      <dgm:prSet presAssocID="{7D3EFA34-15E7-4EA2-B639-1397103AEB39}" presName="wedge5Tx" presStyleLbl="node1" presStyleIdx="4" presStyleCnt="5">
        <dgm:presLayoutVars>
          <dgm:chMax val="0"/>
          <dgm:chPref val="0"/>
          <dgm:bulletEnabled val="1"/>
        </dgm:presLayoutVars>
      </dgm:prSet>
      <dgm:spPr/>
    </dgm:pt>
    <dgm:pt modelId="{7CA0AECC-F4BA-A446-9559-0E5AD175DF37}" type="pres">
      <dgm:prSet presAssocID="{48FF9DCD-4848-40DB-B8E0-16EA0530A8F9}" presName="arrowWedge1" presStyleLbl="fgSibTrans2D1" presStyleIdx="0" presStyleCnt="5"/>
      <dgm:spPr/>
    </dgm:pt>
    <dgm:pt modelId="{F9466FFE-59BA-5B47-8BC3-6BC9D479909A}" type="pres">
      <dgm:prSet presAssocID="{2EE50871-43D3-4AF0-A36C-F31B6BB51151}" presName="arrowWedge2" presStyleLbl="fgSibTrans2D1" presStyleIdx="1" presStyleCnt="5"/>
      <dgm:spPr/>
    </dgm:pt>
    <dgm:pt modelId="{E6393BA3-BCA8-D446-BCA1-2B213A16D8CC}" type="pres">
      <dgm:prSet presAssocID="{6DAE4062-4F56-459D-BCFB-055D18BCA118}" presName="arrowWedge3" presStyleLbl="fgSibTrans2D1" presStyleIdx="2" presStyleCnt="5"/>
      <dgm:spPr/>
    </dgm:pt>
    <dgm:pt modelId="{EF38BA67-1EE7-3349-89CD-CB2FDF6C2789}" type="pres">
      <dgm:prSet presAssocID="{613265C7-6264-41AD-ABF7-237B4555288F}" presName="arrowWedge4" presStyleLbl="fgSibTrans2D1" presStyleIdx="3" presStyleCnt="5"/>
      <dgm:spPr/>
    </dgm:pt>
    <dgm:pt modelId="{E80F9B29-2F79-C44E-935B-3D46B7C20D4B}" type="pres">
      <dgm:prSet presAssocID="{FEE2EEE2-0920-4FC3-9C51-C5CD6FF95C93}" presName="arrowWedge5" presStyleLbl="fgSibTrans2D1" presStyleIdx="4" presStyleCnt="5"/>
      <dgm:spPr/>
    </dgm:pt>
  </dgm:ptLst>
  <dgm:cxnLst>
    <dgm:cxn modelId="{67FFCB05-D8C4-3642-AAEB-13913607F30B}" type="presOf" srcId="{7D3EFA34-15E7-4EA2-B639-1397103AEB39}" destId="{911BCDAD-0831-AC4B-837F-6F4DE5887763}" srcOrd="0" destOrd="0" presId="urn:microsoft.com/office/officeart/2005/8/layout/cycle8"/>
    <dgm:cxn modelId="{6205793E-2CF2-BA46-A0C6-58908C984EDF}" type="presOf" srcId="{0879E6FA-4FB2-4608-B771-F9A7E8B37EA5}" destId="{895DFFC7-4315-8F4F-A966-E5498DFD939F}" srcOrd="0" destOrd="0" presId="urn:microsoft.com/office/officeart/2005/8/layout/cycle8"/>
    <dgm:cxn modelId="{9E63B854-6F5F-C249-BD1C-67DA438A6426}" type="presOf" srcId="{403F3B5F-829C-4DB6-BB0D-3A520F806BD4}" destId="{132D4BF3-E6CD-7840-9FFE-3A94795AF807}" srcOrd="0" destOrd="0" presId="urn:microsoft.com/office/officeart/2005/8/layout/cycle8"/>
    <dgm:cxn modelId="{35851C7E-05C4-5447-B970-AFFB71363E8C}" type="presOf" srcId="{0E409109-A968-4F7F-91C0-8D4B65B6E91D}" destId="{2D136B82-55CF-8D49-BEC2-4B7507894C0D}" srcOrd="1" destOrd="0" presId="urn:microsoft.com/office/officeart/2005/8/layout/cycle8"/>
    <dgm:cxn modelId="{2929649B-1762-B14F-B08D-87B094C64127}" type="presOf" srcId="{A1729BB7-8B97-495B-8819-4FA00BF90A59}" destId="{F7F8B72B-2E96-0C41-A1A0-E24DF647EA15}" srcOrd="0" destOrd="0" presId="urn:microsoft.com/office/officeart/2005/8/layout/cycle8"/>
    <dgm:cxn modelId="{F3CE029C-0F45-3E4F-AC95-D8A1E0F0223F}" type="presOf" srcId="{931E2D29-EFA9-4B47-B8B1-CC95EDA18A9F}" destId="{79432F18-2CB4-7846-876E-9FF3A600F4C2}" srcOrd="0" destOrd="0" presId="urn:microsoft.com/office/officeart/2005/8/layout/cycle8"/>
    <dgm:cxn modelId="{328DD2A2-8367-40CC-8A19-72ABF4FC8156}" srcId="{7D3EFA34-15E7-4EA2-B639-1397103AEB39}" destId="{A1729BB7-8B97-495B-8819-4FA00BF90A59}" srcOrd="4" destOrd="0" parTransId="{4B0E898F-B1DE-4600-94EE-9E7317206474}" sibTransId="{FEE2EEE2-0920-4FC3-9C51-C5CD6FF95C93}"/>
    <dgm:cxn modelId="{60F066A3-6F30-4939-8EF6-9CB20BAD012B}" srcId="{7D3EFA34-15E7-4EA2-B639-1397103AEB39}" destId="{0E409109-A968-4F7F-91C0-8D4B65B6E91D}" srcOrd="3" destOrd="0" parTransId="{DFCC1CD3-EEE6-4460-AA52-D2E9674D8560}" sibTransId="{613265C7-6264-41AD-ABF7-237B4555288F}"/>
    <dgm:cxn modelId="{CFEBDEAB-F568-4144-B54D-B7BA009E37C7}" type="presOf" srcId="{403F3B5F-829C-4DB6-BB0D-3A520F806BD4}" destId="{B21630C2-A682-B34F-8482-8876B48D7315}" srcOrd="1" destOrd="0" presId="urn:microsoft.com/office/officeart/2005/8/layout/cycle8"/>
    <dgm:cxn modelId="{C01369C8-6A42-4156-9C2D-AE088602968A}" srcId="{7D3EFA34-15E7-4EA2-B639-1397103AEB39}" destId="{403F3B5F-829C-4DB6-BB0D-3A520F806BD4}" srcOrd="2" destOrd="0" parTransId="{3C3D5EC5-5CCF-4A09-B3ED-D4AB9C2A8B94}" sibTransId="{6DAE4062-4F56-459D-BCFB-055D18BCA118}"/>
    <dgm:cxn modelId="{D1982BCC-4EF0-C944-B8E1-3185F277D786}" type="presOf" srcId="{0879E6FA-4FB2-4608-B771-F9A7E8B37EA5}" destId="{5DFC148C-F8C6-074E-BFEA-A32880966A04}" srcOrd="1" destOrd="0" presId="urn:microsoft.com/office/officeart/2005/8/layout/cycle8"/>
    <dgm:cxn modelId="{64963ACF-26B6-43D5-ADD0-C52511F2752E}" srcId="{7D3EFA34-15E7-4EA2-B639-1397103AEB39}" destId="{0879E6FA-4FB2-4608-B771-F9A7E8B37EA5}" srcOrd="0" destOrd="0" parTransId="{CA342BB7-B019-4EDF-96E9-4C3F43824750}" sibTransId="{48FF9DCD-4848-40DB-B8E0-16EA0530A8F9}"/>
    <dgm:cxn modelId="{61899ED5-CA59-3547-B671-3E43C0ED2175}" type="presOf" srcId="{0E409109-A968-4F7F-91C0-8D4B65B6E91D}" destId="{147AD827-7FE7-4D43-AD83-67CADADB9907}" srcOrd="0" destOrd="0" presId="urn:microsoft.com/office/officeart/2005/8/layout/cycle8"/>
    <dgm:cxn modelId="{8467CDDD-70E6-44B8-81A4-9821CC7E379C}" srcId="{7D3EFA34-15E7-4EA2-B639-1397103AEB39}" destId="{931E2D29-EFA9-4B47-B8B1-CC95EDA18A9F}" srcOrd="1" destOrd="0" parTransId="{5BF4E26D-4D8C-4351-AD6A-A973B4BFC86F}" sibTransId="{2EE50871-43D3-4AF0-A36C-F31B6BB51151}"/>
    <dgm:cxn modelId="{D3B2F9F6-D836-3A46-8DF9-7D99FF44A77A}" type="presOf" srcId="{931E2D29-EFA9-4B47-B8B1-CC95EDA18A9F}" destId="{2C4253F5-63C9-1C42-9C70-E3F015D50614}" srcOrd="1" destOrd="0" presId="urn:microsoft.com/office/officeart/2005/8/layout/cycle8"/>
    <dgm:cxn modelId="{60DF2EF8-AC1A-2A4B-A1CA-FCE7A251A1D9}" type="presOf" srcId="{A1729BB7-8B97-495B-8819-4FA00BF90A59}" destId="{6CB7978E-DAA4-B144-B3C9-54ADA5D508BA}" srcOrd="1" destOrd="0" presId="urn:microsoft.com/office/officeart/2005/8/layout/cycle8"/>
    <dgm:cxn modelId="{CC38370F-4A9C-6848-BF9F-205AEE9B0DCD}" type="presParOf" srcId="{911BCDAD-0831-AC4B-837F-6F4DE5887763}" destId="{895DFFC7-4315-8F4F-A966-E5498DFD939F}" srcOrd="0" destOrd="0" presId="urn:microsoft.com/office/officeart/2005/8/layout/cycle8"/>
    <dgm:cxn modelId="{B22BD9D4-14D4-0B4E-9A2A-34F7D021C005}" type="presParOf" srcId="{911BCDAD-0831-AC4B-837F-6F4DE5887763}" destId="{29245F2D-9F68-7C4F-B356-916AF0EE2AD9}" srcOrd="1" destOrd="0" presId="urn:microsoft.com/office/officeart/2005/8/layout/cycle8"/>
    <dgm:cxn modelId="{F027ED1A-DC0C-114A-859D-B2CBDFC4AD11}" type="presParOf" srcId="{911BCDAD-0831-AC4B-837F-6F4DE5887763}" destId="{D556C269-5CC5-2944-B84F-42D4C8319742}" srcOrd="2" destOrd="0" presId="urn:microsoft.com/office/officeart/2005/8/layout/cycle8"/>
    <dgm:cxn modelId="{5DAF15BD-A855-C14F-97C1-748A094D6D7B}" type="presParOf" srcId="{911BCDAD-0831-AC4B-837F-6F4DE5887763}" destId="{5DFC148C-F8C6-074E-BFEA-A32880966A04}" srcOrd="3" destOrd="0" presId="urn:microsoft.com/office/officeart/2005/8/layout/cycle8"/>
    <dgm:cxn modelId="{6024E9D1-BB95-424F-A804-844DCB21CD76}" type="presParOf" srcId="{911BCDAD-0831-AC4B-837F-6F4DE5887763}" destId="{79432F18-2CB4-7846-876E-9FF3A600F4C2}" srcOrd="4" destOrd="0" presId="urn:microsoft.com/office/officeart/2005/8/layout/cycle8"/>
    <dgm:cxn modelId="{AD0DBB9C-3BE1-B34C-8E82-803249392ABF}" type="presParOf" srcId="{911BCDAD-0831-AC4B-837F-6F4DE5887763}" destId="{8B8C7AD1-6765-C74F-86EA-C541FA108B1F}" srcOrd="5" destOrd="0" presId="urn:microsoft.com/office/officeart/2005/8/layout/cycle8"/>
    <dgm:cxn modelId="{D3FFF79D-5E17-E643-94CD-4D49B7411382}" type="presParOf" srcId="{911BCDAD-0831-AC4B-837F-6F4DE5887763}" destId="{31ACF8F0-E99B-0449-AFC4-5CCA1F34F383}" srcOrd="6" destOrd="0" presId="urn:microsoft.com/office/officeart/2005/8/layout/cycle8"/>
    <dgm:cxn modelId="{D1C3CB73-9956-D944-8F44-BA2D52CD465B}" type="presParOf" srcId="{911BCDAD-0831-AC4B-837F-6F4DE5887763}" destId="{2C4253F5-63C9-1C42-9C70-E3F015D50614}" srcOrd="7" destOrd="0" presId="urn:microsoft.com/office/officeart/2005/8/layout/cycle8"/>
    <dgm:cxn modelId="{A39B9CA2-92C3-6641-B780-7D23C4DEFAD0}" type="presParOf" srcId="{911BCDAD-0831-AC4B-837F-6F4DE5887763}" destId="{132D4BF3-E6CD-7840-9FFE-3A94795AF807}" srcOrd="8" destOrd="0" presId="urn:microsoft.com/office/officeart/2005/8/layout/cycle8"/>
    <dgm:cxn modelId="{A43286F3-DF2C-154C-9250-C977D4BACE50}" type="presParOf" srcId="{911BCDAD-0831-AC4B-837F-6F4DE5887763}" destId="{7EBA1AC6-43F3-4845-A4B2-3DE2E1B96C83}" srcOrd="9" destOrd="0" presId="urn:microsoft.com/office/officeart/2005/8/layout/cycle8"/>
    <dgm:cxn modelId="{D32A0D8C-5218-DB44-900B-AA46218704B3}" type="presParOf" srcId="{911BCDAD-0831-AC4B-837F-6F4DE5887763}" destId="{B800669C-66F0-A742-A165-06964A20EEB8}" srcOrd="10" destOrd="0" presId="urn:microsoft.com/office/officeart/2005/8/layout/cycle8"/>
    <dgm:cxn modelId="{7A889428-01C5-D446-BBF5-50E1705F7F63}" type="presParOf" srcId="{911BCDAD-0831-AC4B-837F-6F4DE5887763}" destId="{B21630C2-A682-B34F-8482-8876B48D7315}" srcOrd="11" destOrd="0" presId="urn:microsoft.com/office/officeart/2005/8/layout/cycle8"/>
    <dgm:cxn modelId="{4596168B-319D-874C-8C31-AAF443193A27}" type="presParOf" srcId="{911BCDAD-0831-AC4B-837F-6F4DE5887763}" destId="{147AD827-7FE7-4D43-AD83-67CADADB9907}" srcOrd="12" destOrd="0" presId="urn:microsoft.com/office/officeart/2005/8/layout/cycle8"/>
    <dgm:cxn modelId="{AB677808-DAE1-EA4F-B6C9-7489A8CB0CB6}" type="presParOf" srcId="{911BCDAD-0831-AC4B-837F-6F4DE5887763}" destId="{9DADED1D-6EBF-034A-B9BF-54193F81D003}" srcOrd="13" destOrd="0" presId="urn:microsoft.com/office/officeart/2005/8/layout/cycle8"/>
    <dgm:cxn modelId="{F7486F24-F5E7-164C-BEBF-506C6C0D57A3}" type="presParOf" srcId="{911BCDAD-0831-AC4B-837F-6F4DE5887763}" destId="{DFE88B3F-3424-CF4D-825B-1E2B2558BE4D}" srcOrd="14" destOrd="0" presId="urn:microsoft.com/office/officeart/2005/8/layout/cycle8"/>
    <dgm:cxn modelId="{480F089A-81D6-2647-9684-25FB64207622}" type="presParOf" srcId="{911BCDAD-0831-AC4B-837F-6F4DE5887763}" destId="{2D136B82-55CF-8D49-BEC2-4B7507894C0D}" srcOrd="15" destOrd="0" presId="urn:microsoft.com/office/officeart/2005/8/layout/cycle8"/>
    <dgm:cxn modelId="{391900C7-A242-4D43-9C8E-790F9A6C46AC}" type="presParOf" srcId="{911BCDAD-0831-AC4B-837F-6F4DE5887763}" destId="{F7F8B72B-2E96-0C41-A1A0-E24DF647EA15}" srcOrd="16" destOrd="0" presId="urn:microsoft.com/office/officeart/2005/8/layout/cycle8"/>
    <dgm:cxn modelId="{FA8C109A-5E0A-244D-9C52-8DFBF760917B}" type="presParOf" srcId="{911BCDAD-0831-AC4B-837F-6F4DE5887763}" destId="{38A24561-07C8-064A-8BEA-C6495EF2D8D2}" srcOrd="17" destOrd="0" presId="urn:microsoft.com/office/officeart/2005/8/layout/cycle8"/>
    <dgm:cxn modelId="{B5156E2B-BAE3-214F-BF3A-AD8D9DC7BBF5}" type="presParOf" srcId="{911BCDAD-0831-AC4B-837F-6F4DE5887763}" destId="{9BB23598-DA8A-674F-B8E7-635E7F69CE26}" srcOrd="18" destOrd="0" presId="urn:microsoft.com/office/officeart/2005/8/layout/cycle8"/>
    <dgm:cxn modelId="{69CF68CE-7D38-1348-82E2-D09C747E143D}" type="presParOf" srcId="{911BCDAD-0831-AC4B-837F-6F4DE5887763}" destId="{6CB7978E-DAA4-B144-B3C9-54ADA5D508BA}" srcOrd="19" destOrd="0" presId="urn:microsoft.com/office/officeart/2005/8/layout/cycle8"/>
    <dgm:cxn modelId="{9F926821-8F92-2D45-B867-9EDAB1F0037E}" type="presParOf" srcId="{911BCDAD-0831-AC4B-837F-6F4DE5887763}" destId="{7CA0AECC-F4BA-A446-9559-0E5AD175DF37}" srcOrd="20" destOrd="0" presId="urn:microsoft.com/office/officeart/2005/8/layout/cycle8"/>
    <dgm:cxn modelId="{756CFD38-0AA7-4F45-89C0-7DE785C1184C}" type="presParOf" srcId="{911BCDAD-0831-AC4B-837F-6F4DE5887763}" destId="{F9466FFE-59BA-5B47-8BC3-6BC9D479909A}" srcOrd="21" destOrd="0" presId="urn:microsoft.com/office/officeart/2005/8/layout/cycle8"/>
    <dgm:cxn modelId="{CD378154-27B6-D74B-B154-E576F5A17D50}" type="presParOf" srcId="{911BCDAD-0831-AC4B-837F-6F4DE5887763}" destId="{E6393BA3-BCA8-D446-BCA1-2B213A16D8CC}" srcOrd="22" destOrd="0" presId="urn:microsoft.com/office/officeart/2005/8/layout/cycle8"/>
    <dgm:cxn modelId="{DB8FE99D-F69F-7F40-8364-1313E2A737AD}" type="presParOf" srcId="{911BCDAD-0831-AC4B-837F-6F4DE5887763}" destId="{EF38BA67-1EE7-3349-89CD-CB2FDF6C2789}" srcOrd="23" destOrd="0" presId="urn:microsoft.com/office/officeart/2005/8/layout/cycle8"/>
    <dgm:cxn modelId="{34599FF0-6B74-1D44-A3C5-E0304BC802A4}" type="presParOf" srcId="{911BCDAD-0831-AC4B-837F-6F4DE5887763}" destId="{E80F9B29-2F79-C44E-935B-3D46B7C20D4B}" srcOrd="2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D3EFA34-15E7-4EA2-B639-1397103AEB39}" type="doc">
      <dgm:prSet loTypeId="urn:microsoft.com/office/officeart/2005/8/layout/cycle8" loCatId="cycle" qsTypeId="urn:microsoft.com/office/officeart/2005/8/quickstyle/simple1" qsCatId="simple" csTypeId="urn:microsoft.com/office/officeart/2005/8/colors/colorful1" csCatId="colorful" phldr="1"/>
      <dgm:spPr/>
      <dgm:t>
        <a:bodyPr/>
        <a:lstStyle/>
        <a:p>
          <a:endParaRPr lang="en-US"/>
        </a:p>
      </dgm:t>
    </dgm:pt>
    <dgm:pt modelId="{0879E6FA-4FB2-4608-B771-F9A7E8B37EA5}">
      <dgm:prSet custT="1"/>
      <dgm:spPr/>
      <dgm:t>
        <a:bodyPr/>
        <a:lstStyle/>
        <a:p>
          <a:r>
            <a:rPr lang="en-US" sz="2400"/>
            <a:t>Disability and Disability Studies</a:t>
          </a:r>
        </a:p>
      </dgm:t>
    </dgm:pt>
    <dgm:pt modelId="{CA342BB7-B019-4EDF-96E9-4C3F43824750}" type="parTrans" cxnId="{64963ACF-26B6-43D5-ADD0-C52511F2752E}">
      <dgm:prSet/>
      <dgm:spPr/>
      <dgm:t>
        <a:bodyPr/>
        <a:lstStyle/>
        <a:p>
          <a:endParaRPr lang="en-US"/>
        </a:p>
      </dgm:t>
    </dgm:pt>
    <dgm:pt modelId="{48FF9DCD-4848-40DB-B8E0-16EA0530A8F9}" type="sibTrans" cxnId="{64963ACF-26B6-43D5-ADD0-C52511F2752E}">
      <dgm:prSet/>
      <dgm:spPr/>
      <dgm:t>
        <a:bodyPr/>
        <a:lstStyle/>
        <a:p>
          <a:endParaRPr lang="en-US"/>
        </a:p>
      </dgm:t>
    </dgm:pt>
    <dgm:pt modelId="{931E2D29-EFA9-4B47-B8B1-CC95EDA18A9F}">
      <dgm:prSet/>
      <dgm:spPr/>
      <dgm:t>
        <a:bodyPr/>
        <a:lstStyle/>
        <a:p>
          <a:r>
            <a:rPr lang="en-US"/>
            <a:t>Identity and Intersectionality</a:t>
          </a:r>
        </a:p>
      </dgm:t>
    </dgm:pt>
    <dgm:pt modelId="{5BF4E26D-4D8C-4351-AD6A-A973B4BFC86F}" type="parTrans" cxnId="{8467CDDD-70E6-44B8-81A4-9821CC7E379C}">
      <dgm:prSet/>
      <dgm:spPr/>
      <dgm:t>
        <a:bodyPr/>
        <a:lstStyle/>
        <a:p>
          <a:endParaRPr lang="en-US"/>
        </a:p>
      </dgm:t>
    </dgm:pt>
    <dgm:pt modelId="{2EE50871-43D3-4AF0-A36C-F31B6BB51151}" type="sibTrans" cxnId="{8467CDDD-70E6-44B8-81A4-9821CC7E379C}">
      <dgm:prSet/>
      <dgm:spPr/>
      <dgm:t>
        <a:bodyPr/>
        <a:lstStyle/>
        <a:p>
          <a:endParaRPr lang="en-US"/>
        </a:p>
      </dgm:t>
    </dgm:pt>
    <dgm:pt modelId="{403F3B5F-829C-4DB6-BB0D-3A520F806BD4}">
      <dgm:prSet/>
      <dgm:spPr/>
      <dgm:t>
        <a:bodyPr/>
        <a:lstStyle/>
        <a:p>
          <a:r>
            <a:rPr lang="en-US"/>
            <a:t>Compliance and Accessibility</a:t>
          </a:r>
        </a:p>
      </dgm:t>
    </dgm:pt>
    <dgm:pt modelId="{3C3D5EC5-5CCF-4A09-B3ED-D4AB9C2A8B94}" type="parTrans" cxnId="{C01369C8-6A42-4156-9C2D-AE088602968A}">
      <dgm:prSet/>
      <dgm:spPr/>
      <dgm:t>
        <a:bodyPr/>
        <a:lstStyle/>
        <a:p>
          <a:endParaRPr lang="en-US"/>
        </a:p>
      </dgm:t>
    </dgm:pt>
    <dgm:pt modelId="{6DAE4062-4F56-459D-BCFB-055D18BCA118}" type="sibTrans" cxnId="{C01369C8-6A42-4156-9C2D-AE088602968A}">
      <dgm:prSet/>
      <dgm:spPr/>
      <dgm:t>
        <a:bodyPr/>
        <a:lstStyle/>
        <a:p>
          <a:endParaRPr lang="en-US"/>
        </a:p>
      </dgm:t>
    </dgm:pt>
    <dgm:pt modelId="{0E409109-A968-4F7F-91C0-8D4B65B6E91D}">
      <dgm:prSet/>
      <dgm:spPr/>
      <dgm:t>
        <a:bodyPr/>
        <a:lstStyle/>
        <a:p>
          <a:r>
            <a:rPr lang="en-US"/>
            <a:t>Disclosure and Barriers in HE</a:t>
          </a:r>
        </a:p>
      </dgm:t>
    </dgm:pt>
    <dgm:pt modelId="{DFCC1CD3-EEE6-4460-AA52-D2E9674D8560}" type="parTrans" cxnId="{60F066A3-6F30-4939-8EF6-9CB20BAD012B}">
      <dgm:prSet/>
      <dgm:spPr/>
      <dgm:t>
        <a:bodyPr/>
        <a:lstStyle/>
        <a:p>
          <a:endParaRPr lang="en-US"/>
        </a:p>
      </dgm:t>
    </dgm:pt>
    <dgm:pt modelId="{613265C7-6264-41AD-ABF7-237B4555288F}" type="sibTrans" cxnId="{60F066A3-6F30-4939-8EF6-9CB20BAD012B}">
      <dgm:prSet/>
      <dgm:spPr/>
      <dgm:t>
        <a:bodyPr/>
        <a:lstStyle/>
        <a:p>
          <a:endParaRPr lang="en-US"/>
        </a:p>
      </dgm:t>
    </dgm:pt>
    <dgm:pt modelId="{A1729BB7-8B97-495B-8819-4FA00BF90A59}">
      <dgm:prSet/>
      <dgm:spPr/>
      <dgm:t>
        <a:bodyPr/>
        <a:lstStyle/>
        <a:p>
          <a:r>
            <a:rPr lang="en-US"/>
            <a:t>Ableism and Disablism</a:t>
          </a:r>
        </a:p>
      </dgm:t>
    </dgm:pt>
    <dgm:pt modelId="{4B0E898F-B1DE-4600-94EE-9E7317206474}" type="parTrans" cxnId="{328DD2A2-8367-40CC-8A19-72ABF4FC8156}">
      <dgm:prSet/>
      <dgm:spPr/>
      <dgm:t>
        <a:bodyPr/>
        <a:lstStyle/>
        <a:p>
          <a:endParaRPr lang="en-US"/>
        </a:p>
      </dgm:t>
    </dgm:pt>
    <dgm:pt modelId="{FEE2EEE2-0920-4FC3-9C51-C5CD6FF95C93}" type="sibTrans" cxnId="{328DD2A2-8367-40CC-8A19-72ABF4FC8156}">
      <dgm:prSet/>
      <dgm:spPr/>
      <dgm:t>
        <a:bodyPr/>
        <a:lstStyle/>
        <a:p>
          <a:endParaRPr lang="en-US"/>
        </a:p>
      </dgm:t>
    </dgm:pt>
    <dgm:pt modelId="{911BCDAD-0831-AC4B-837F-6F4DE5887763}" type="pres">
      <dgm:prSet presAssocID="{7D3EFA34-15E7-4EA2-B639-1397103AEB39}" presName="compositeShape" presStyleCnt="0">
        <dgm:presLayoutVars>
          <dgm:chMax val="7"/>
          <dgm:dir/>
          <dgm:resizeHandles val="exact"/>
        </dgm:presLayoutVars>
      </dgm:prSet>
      <dgm:spPr/>
    </dgm:pt>
    <dgm:pt modelId="{895DFFC7-4315-8F4F-A966-E5498DFD939F}" type="pres">
      <dgm:prSet presAssocID="{7D3EFA34-15E7-4EA2-B639-1397103AEB39}" presName="wedge1" presStyleLbl="node1" presStyleIdx="0" presStyleCnt="5" custScaleX="157237" custScaleY="143957"/>
      <dgm:spPr/>
    </dgm:pt>
    <dgm:pt modelId="{29245F2D-9F68-7C4F-B356-916AF0EE2AD9}" type="pres">
      <dgm:prSet presAssocID="{7D3EFA34-15E7-4EA2-B639-1397103AEB39}" presName="dummy1a" presStyleCnt="0"/>
      <dgm:spPr/>
    </dgm:pt>
    <dgm:pt modelId="{D556C269-5CC5-2944-B84F-42D4C8319742}" type="pres">
      <dgm:prSet presAssocID="{7D3EFA34-15E7-4EA2-B639-1397103AEB39}" presName="dummy1b" presStyleCnt="0"/>
      <dgm:spPr/>
    </dgm:pt>
    <dgm:pt modelId="{5DFC148C-F8C6-074E-BFEA-A32880966A04}" type="pres">
      <dgm:prSet presAssocID="{7D3EFA34-15E7-4EA2-B639-1397103AEB39}" presName="wedge1Tx" presStyleLbl="node1" presStyleIdx="0" presStyleCnt="5">
        <dgm:presLayoutVars>
          <dgm:chMax val="0"/>
          <dgm:chPref val="0"/>
          <dgm:bulletEnabled val="1"/>
        </dgm:presLayoutVars>
      </dgm:prSet>
      <dgm:spPr/>
    </dgm:pt>
    <dgm:pt modelId="{79432F18-2CB4-7846-876E-9FF3A600F4C2}" type="pres">
      <dgm:prSet presAssocID="{7D3EFA34-15E7-4EA2-B639-1397103AEB39}" presName="wedge2" presStyleLbl="node1" presStyleIdx="1" presStyleCnt="5"/>
      <dgm:spPr/>
    </dgm:pt>
    <dgm:pt modelId="{8B8C7AD1-6765-C74F-86EA-C541FA108B1F}" type="pres">
      <dgm:prSet presAssocID="{7D3EFA34-15E7-4EA2-B639-1397103AEB39}" presName="dummy2a" presStyleCnt="0"/>
      <dgm:spPr/>
    </dgm:pt>
    <dgm:pt modelId="{31ACF8F0-E99B-0449-AFC4-5CCA1F34F383}" type="pres">
      <dgm:prSet presAssocID="{7D3EFA34-15E7-4EA2-B639-1397103AEB39}" presName="dummy2b" presStyleCnt="0"/>
      <dgm:spPr/>
    </dgm:pt>
    <dgm:pt modelId="{2C4253F5-63C9-1C42-9C70-E3F015D50614}" type="pres">
      <dgm:prSet presAssocID="{7D3EFA34-15E7-4EA2-B639-1397103AEB39}" presName="wedge2Tx" presStyleLbl="node1" presStyleIdx="1" presStyleCnt="5">
        <dgm:presLayoutVars>
          <dgm:chMax val="0"/>
          <dgm:chPref val="0"/>
          <dgm:bulletEnabled val="1"/>
        </dgm:presLayoutVars>
      </dgm:prSet>
      <dgm:spPr/>
    </dgm:pt>
    <dgm:pt modelId="{132D4BF3-E6CD-7840-9FFE-3A94795AF807}" type="pres">
      <dgm:prSet presAssocID="{7D3EFA34-15E7-4EA2-B639-1397103AEB39}" presName="wedge3" presStyleLbl="node1" presStyleIdx="2" presStyleCnt="5"/>
      <dgm:spPr/>
    </dgm:pt>
    <dgm:pt modelId="{7EBA1AC6-43F3-4845-A4B2-3DE2E1B96C83}" type="pres">
      <dgm:prSet presAssocID="{7D3EFA34-15E7-4EA2-B639-1397103AEB39}" presName="dummy3a" presStyleCnt="0"/>
      <dgm:spPr/>
    </dgm:pt>
    <dgm:pt modelId="{B800669C-66F0-A742-A165-06964A20EEB8}" type="pres">
      <dgm:prSet presAssocID="{7D3EFA34-15E7-4EA2-B639-1397103AEB39}" presName="dummy3b" presStyleCnt="0"/>
      <dgm:spPr/>
    </dgm:pt>
    <dgm:pt modelId="{B21630C2-A682-B34F-8482-8876B48D7315}" type="pres">
      <dgm:prSet presAssocID="{7D3EFA34-15E7-4EA2-B639-1397103AEB39}" presName="wedge3Tx" presStyleLbl="node1" presStyleIdx="2" presStyleCnt="5">
        <dgm:presLayoutVars>
          <dgm:chMax val="0"/>
          <dgm:chPref val="0"/>
          <dgm:bulletEnabled val="1"/>
        </dgm:presLayoutVars>
      </dgm:prSet>
      <dgm:spPr/>
    </dgm:pt>
    <dgm:pt modelId="{147AD827-7FE7-4D43-AD83-67CADADB9907}" type="pres">
      <dgm:prSet presAssocID="{7D3EFA34-15E7-4EA2-B639-1397103AEB39}" presName="wedge4" presStyleLbl="node1" presStyleIdx="3" presStyleCnt="5"/>
      <dgm:spPr/>
    </dgm:pt>
    <dgm:pt modelId="{9DADED1D-6EBF-034A-B9BF-54193F81D003}" type="pres">
      <dgm:prSet presAssocID="{7D3EFA34-15E7-4EA2-B639-1397103AEB39}" presName="dummy4a" presStyleCnt="0"/>
      <dgm:spPr/>
    </dgm:pt>
    <dgm:pt modelId="{DFE88B3F-3424-CF4D-825B-1E2B2558BE4D}" type="pres">
      <dgm:prSet presAssocID="{7D3EFA34-15E7-4EA2-B639-1397103AEB39}" presName="dummy4b" presStyleCnt="0"/>
      <dgm:spPr/>
    </dgm:pt>
    <dgm:pt modelId="{2D136B82-55CF-8D49-BEC2-4B7507894C0D}" type="pres">
      <dgm:prSet presAssocID="{7D3EFA34-15E7-4EA2-B639-1397103AEB39}" presName="wedge4Tx" presStyleLbl="node1" presStyleIdx="3" presStyleCnt="5">
        <dgm:presLayoutVars>
          <dgm:chMax val="0"/>
          <dgm:chPref val="0"/>
          <dgm:bulletEnabled val="1"/>
        </dgm:presLayoutVars>
      </dgm:prSet>
      <dgm:spPr/>
    </dgm:pt>
    <dgm:pt modelId="{F7F8B72B-2E96-0C41-A1A0-E24DF647EA15}" type="pres">
      <dgm:prSet presAssocID="{7D3EFA34-15E7-4EA2-B639-1397103AEB39}" presName="wedge5" presStyleLbl="node1" presStyleIdx="4" presStyleCnt="5"/>
      <dgm:spPr/>
    </dgm:pt>
    <dgm:pt modelId="{38A24561-07C8-064A-8BEA-C6495EF2D8D2}" type="pres">
      <dgm:prSet presAssocID="{7D3EFA34-15E7-4EA2-B639-1397103AEB39}" presName="dummy5a" presStyleCnt="0"/>
      <dgm:spPr/>
    </dgm:pt>
    <dgm:pt modelId="{9BB23598-DA8A-674F-B8E7-635E7F69CE26}" type="pres">
      <dgm:prSet presAssocID="{7D3EFA34-15E7-4EA2-B639-1397103AEB39}" presName="dummy5b" presStyleCnt="0"/>
      <dgm:spPr/>
    </dgm:pt>
    <dgm:pt modelId="{6CB7978E-DAA4-B144-B3C9-54ADA5D508BA}" type="pres">
      <dgm:prSet presAssocID="{7D3EFA34-15E7-4EA2-B639-1397103AEB39}" presName="wedge5Tx" presStyleLbl="node1" presStyleIdx="4" presStyleCnt="5">
        <dgm:presLayoutVars>
          <dgm:chMax val="0"/>
          <dgm:chPref val="0"/>
          <dgm:bulletEnabled val="1"/>
        </dgm:presLayoutVars>
      </dgm:prSet>
      <dgm:spPr/>
    </dgm:pt>
    <dgm:pt modelId="{7CA0AECC-F4BA-A446-9559-0E5AD175DF37}" type="pres">
      <dgm:prSet presAssocID="{48FF9DCD-4848-40DB-B8E0-16EA0530A8F9}" presName="arrowWedge1" presStyleLbl="fgSibTrans2D1" presStyleIdx="0" presStyleCnt="5" custLinFactNeighborX="13339" custLinFactNeighborY="-14716"/>
      <dgm:spPr/>
    </dgm:pt>
    <dgm:pt modelId="{F9466FFE-59BA-5B47-8BC3-6BC9D479909A}" type="pres">
      <dgm:prSet presAssocID="{2EE50871-43D3-4AF0-A36C-F31B6BB51151}" presName="arrowWedge2" presStyleLbl="fgSibTrans2D1" presStyleIdx="1" presStyleCnt="5"/>
      <dgm:spPr/>
    </dgm:pt>
    <dgm:pt modelId="{E6393BA3-BCA8-D446-BCA1-2B213A16D8CC}" type="pres">
      <dgm:prSet presAssocID="{6DAE4062-4F56-459D-BCFB-055D18BCA118}" presName="arrowWedge3" presStyleLbl="fgSibTrans2D1" presStyleIdx="2" presStyleCnt="5"/>
      <dgm:spPr/>
    </dgm:pt>
    <dgm:pt modelId="{EF38BA67-1EE7-3349-89CD-CB2FDF6C2789}" type="pres">
      <dgm:prSet presAssocID="{613265C7-6264-41AD-ABF7-237B4555288F}" presName="arrowWedge4" presStyleLbl="fgSibTrans2D1" presStyleIdx="3" presStyleCnt="5"/>
      <dgm:spPr/>
    </dgm:pt>
    <dgm:pt modelId="{E80F9B29-2F79-C44E-935B-3D46B7C20D4B}" type="pres">
      <dgm:prSet presAssocID="{FEE2EEE2-0920-4FC3-9C51-C5CD6FF95C93}" presName="arrowWedge5" presStyleLbl="fgSibTrans2D1" presStyleIdx="4" presStyleCnt="5"/>
      <dgm:spPr/>
    </dgm:pt>
  </dgm:ptLst>
  <dgm:cxnLst>
    <dgm:cxn modelId="{67FFCB05-D8C4-3642-AAEB-13913607F30B}" type="presOf" srcId="{7D3EFA34-15E7-4EA2-B639-1397103AEB39}" destId="{911BCDAD-0831-AC4B-837F-6F4DE5887763}" srcOrd="0" destOrd="0" presId="urn:microsoft.com/office/officeart/2005/8/layout/cycle8"/>
    <dgm:cxn modelId="{6205793E-2CF2-BA46-A0C6-58908C984EDF}" type="presOf" srcId="{0879E6FA-4FB2-4608-B771-F9A7E8B37EA5}" destId="{895DFFC7-4315-8F4F-A966-E5498DFD939F}" srcOrd="0" destOrd="0" presId="urn:microsoft.com/office/officeart/2005/8/layout/cycle8"/>
    <dgm:cxn modelId="{9E63B854-6F5F-C249-BD1C-67DA438A6426}" type="presOf" srcId="{403F3B5F-829C-4DB6-BB0D-3A520F806BD4}" destId="{132D4BF3-E6CD-7840-9FFE-3A94795AF807}" srcOrd="0" destOrd="0" presId="urn:microsoft.com/office/officeart/2005/8/layout/cycle8"/>
    <dgm:cxn modelId="{35851C7E-05C4-5447-B970-AFFB71363E8C}" type="presOf" srcId="{0E409109-A968-4F7F-91C0-8D4B65B6E91D}" destId="{2D136B82-55CF-8D49-BEC2-4B7507894C0D}" srcOrd="1" destOrd="0" presId="urn:microsoft.com/office/officeart/2005/8/layout/cycle8"/>
    <dgm:cxn modelId="{2929649B-1762-B14F-B08D-87B094C64127}" type="presOf" srcId="{A1729BB7-8B97-495B-8819-4FA00BF90A59}" destId="{F7F8B72B-2E96-0C41-A1A0-E24DF647EA15}" srcOrd="0" destOrd="0" presId="urn:microsoft.com/office/officeart/2005/8/layout/cycle8"/>
    <dgm:cxn modelId="{F3CE029C-0F45-3E4F-AC95-D8A1E0F0223F}" type="presOf" srcId="{931E2D29-EFA9-4B47-B8B1-CC95EDA18A9F}" destId="{79432F18-2CB4-7846-876E-9FF3A600F4C2}" srcOrd="0" destOrd="0" presId="urn:microsoft.com/office/officeart/2005/8/layout/cycle8"/>
    <dgm:cxn modelId="{328DD2A2-8367-40CC-8A19-72ABF4FC8156}" srcId="{7D3EFA34-15E7-4EA2-B639-1397103AEB39}" destId="{A1729BB7-8B97-495B-8819-4FA00BF90A59}" srcOrd="4" destOrd="0" parTransId="{4B0E898F-B1DE-4600-94EE-9E7317206474}" sibTransId="{FEE2EEE2-0920-4FC3-9C51-C5CD6FF95C93}"/>
    <dgm:cxn modelId="{60F066A3-6F30-4939-8EF6-9CB20BAD012B}" srcId="{7D3EFA34-15E7-4EA2-B639-1397103AEB39}" destId="{0E409109-A968-4F7F-91C0-8D4B65B6E91D}" srcOrd="3" destOrd="0" parTransId="{DFCC1CD3-EEE6-4460-AA52-D2E9674D8560}" sibTransId="{613265C7-6264-41AD-ABF7-237B4555288F}"/>
    <dgm:cxn modelId="{CFEBDEAB-F568-4144-B54D-B7BA009E37C7}" type="presOf" srcId="{403F3B5F-829C-4DB6-BB0D-3A520F806BD4}" destId="{B21630C2-A682-B34F-8482-8876B48D7315}" srcOrd="1" destOrd="0" presId="urn:microsoft.com/office/officeart/2005/8/layout/cycle8"/>
    <dgm:cxn modelId="{C01369C8-6A42-4156-9C2D-AE088602968A}" srcId="{7D3EFA34-15E7-4EA2-B639-1397103AEB39}" destId="{403F3B5F-829C-4DB6-BB0D-3A520F806BD4}" srcOrd="2" destOrd="0" parTransId="{3C3D5EC5-5CCF-4A09-B3ED-D4AB9C2A8B94}" sibTransId="{6DAE4062-4F56-459D-BCFB-055D18BCA118}"/>
    <dgm:cxn modelId="{D1982BCC-4EF0-C944-B8E1-3185F277D786}" type="presOf" srcId="{0879E6FA-4FB2-4608-B771-F9A7E8B37EA5}" destId="{5DFC148C-F8C6-074E-BFEA-A32880966A04}" srcOrd="1" destOrd="0" presId="urn:microsoft.com/office/officeart/2005/8/layout/cycle8"/>
    <dgm:cxn modelId="{64963ACF-26B6-43D5-ADD0-C52511F2752E}" srcId="{7D3EFA34-15E7-4EA2-B639-1397103AEB39}" destId="{0879E6FA-4FB2-4608-B771-F9A7E8B37EA5}" srcOrd="0" destOrd="0" parTransId="{CA342BB7-B019-4EDF-96E9-4C3F43824750}" sibTransId="{48FF9DCD-4848-40DB-B8E0-16EA0530A8F9}"/>
    <dgm:cxn modelId="{61899ED5-CA59-3547-B671-3E43C0ED2175}" type="presOf" srcId="{0E409109-A968-4F7F-91C0-8D4B65B6E91D}" destId="{147AD827-7FE7-4D43-AD83-67CADADB9907}" srcOrd="0" destOrd="0" presId="urn:microsoft.com/office/officeart/2005/8/layout/cycle8"/>
    <dgm:cxn modelId="{8467CDDD-70E6-44B8-81A4-9821CC7E379C}" srcId="{7D3EFA34-15E7-4EA2-B639-1397103AEB39}" destId="{931E2D29-EFA9-4B47-B8B1-CC95EDA18A9F}" srcOrd="1" destOrd="0" parTransId="{5BF4E26D-4D8C-4351-AD6A-A973B4BFC86F}" sibTransId="{2EE50871-43D3-4AF0-A36C-F31B6BB51151}"/>
    <dgm:cxn modelId="{D3B2F9F6-D836-3A46-8DF9-7D99FF44A77A}" type="presOf" srcId="{931E2D29-EFA9-4B47-B8B1-CC95EDA18A9F}" destId="{2C4253F5-63C9-1C42-9C70-E3F015D50614}" srcOrd="1" destOrd="0" presId="urn:microsoft.com/office/officeart/2005/8/layout/cycle8"/>
    <dgm:cxn modelId="{60DF2EF8-AC1A-2A4B-A1CA-FCE7A251A1D9}" type="presOf" srcId="{A1729BB7-8B97-495B-8819-4FA00BF90A59}" destId="{6CB7978E-DAA4-B144-B3C9-54ADA5D508BA}" srcOrd="1" destOrd="0" presId="urn:microsoft.com/office/officeart/2005/8/layout/cycle8"/>
    <dgm:cxn modelId="{CC38370F-4A9C-6848-BF9F-205AEE9B0DCD}" type="presParOf" srcId="{911BCDAD-0831-AC4B-837F-6F4DE5887763}" destId="{895DFFC7-4315-8F4F-A966-E5498DFD939F}" srcOrd="0" destOrd="0" presId="urn:microsoft.com/office/officeart/2005/8/layout/cycle8"/>
    <dgm:cxn modelId="{B22BD9D4-14D4-0B4E-9A2A-34F7D021C005}" type="presParOf" srcId="{911BCDAD-0831-AC4B-837F-6F4DE5887763}" destId="{29245F2D-9F68-7C4F-B356-916AF0EE2AD9}" srcOrd="1" destOrd="0" presId="urn:microsoft.com/office/officeart/2005/8/layout/cycle8"/>
    <dgm:cxn modelId="{F027ED1A-DC0C-114A-859D-B2CBDFC4AD11}" type="presParOf" srcId="{911BCDAD-0831-AC4B-837F-6F4DE5887763}" destId="{D556C269-5CC5-2944-B84F-42D4C8319742}" srcOrd="2" destOrd="0" presId="urn:microsoft.com/office/officeart/2005/8/layout/cycle8"/>
    <dgm:cxn modelId="{5DAF15BD-A855-C14F-97C1-748A094D6D7B}" type="presParOf" srcId="{911BCDAD-0831-AC4B-837F-6F4DE5887763}" destId="{5DFC148C-F8C6-074E-BFEA-A32880966A04}" srcOrd="3" destOrd="0" presId="urn:microsoft.com/office/officeart/2005/8/layout/cycle8"/>
    <dgm:cxn modelId="{6024E9D1-BB95-424F-A804-844DCB21CD76}" type="presParOf" srcId="{911BCDAD-0831-AC4B-837F-6F4DE5887763}" destId="{79432F18-2CB4-7846-876E-9FF3A600F4C2}" srcOrd="4" destOrd="0" presId="urn:microsoft.com/office/officeart/2005/8/layout/cycle8"/>
    <dgm:cxn modelId="{AD0DBB9C-3BE1-B34C-8E82-803249392ABF}" type="presParOf" srcId="{911BCDAD-0831-AC4B-837F-6F4DE5887763}" destId="{8B8C7AD1-6765-C74F-86EA-C541FA108B1F}" srcOrd="5" destOrd="0" presId="urn:microsoft.com/office/officeart/2005/8/layout/cycle8"/>
    <dgm:cxn modelId="{D3FFF79D-5E17-E643-94CD-4D49B7411382}" type="presParOf" srcId="{911BCDAD-0831-AC4B-837F-6F4DE5887763}" destId="{31ACF8F0-E99B-0449-AFC4-5CCA1F34F383}" srcOrd="6" destOrd="0" presId="urn:microsoft.com/office/officeart/2005/8/layout/cycle8"/>
    <dgm:cxn modelId="{D1C3CB73-9956-D944-8F44-BA2D52CD465B}" type="presParOf" srcId="{911BCDAD-0831-AC4B-837F-6F4DE5887763}" destId="{2C4253F5-63C9-1C42-9C70-E3F015D50614}" srcOrd="7" destOrd="0" presId="urn:microsoft.com/office/officeart/2005/8/layout/cycle8"/>
    <dgm:cxn modelId="{A39B9CA2-92C3-6641-B780-7D23C4DEFAD0}" type="presParOf" srcId="{911BCDAD-0831-AC4B-837F-6F4DE5887763}" destId="{132D4BF3-E6CD-7840-9FFE-3A94795AF807}" srcOrd="8" destOrd="0" presId="urn:microsoft.com/office/officeart/2005/8/layout/cycle8"/>
    <dgm:cxn modelId="{A43286F3-DF2C-154C-9250-C977D4BACE50}" type="presParOf" srcId="{911BCDAD-0831-AC4B-837F-6F4DE5887763}" destId="{7EBA1AC6-43F3-4845-A4B2-3DE2E1B96C83}" srcOrd="9" destOrd="0" presId="urn:microsoft.com/office/officeart/2005/8/layout/cycle8"/>
    <dgm:cxn modelId="{D32A0D8C-5218-DB44-900B-AA46218704B3}" type="presParOf" srcId="{911BCDAD-0831-AC4B-837F-6F4DE5887763}" destId="{B800669C-66F0-A742-A165-06964A20EEB8}" srcOrd="10" destOrd="0" presId="urn:microsoft.com/office/officeart/2005/8/layout/cycle8"/>
    <dgm:cxn modelId="{7A889428-01C5-D446-BBF5-50E1705F7F63}" type="presParOf" srcId="{911BCDAD-0831-AC4B-837F-6F4DE5887763}" destId="{B21630C2-A682-B34F-8482-8876B48D7315}" srcOrd="11" destOrd="0" presId="urn:microsoft.com/office/officeart/2005/8/layout/cycle8"/>
    <dgm:cxn modelId="{4596168B-319D-874C-8C31-AAF443193A27}" type="presParOf" srcId="{911BCDAD-0831-AC4B-837F-6F4DE5887763}" destId="{147AD827-7FE7-4D43-AD83-67CADADB9907}" srcOrd="12" destOrd="0" presId="urn:microsoft.com/office/officeart/2005/8/layout/cycle8"/>
    <dgm:cxn modelId="{AB677808-DAE1-EA4F-B6C9-7489A8CB0CB6}" type="presParOf" srcId="{911BCDAD-0831-AC4B-837F-6F4DE5887763}" destId="{9DADED1D-6EBF-034A-B9BF-54193F81D003}" srcOrd="13" destOrd="0" presId="urn:microsoft.com/office/officeart/2005/8/layout/cycle8"/>
    <dgm:cxn modelId="{F7486F24-F5E7-164C-BEBF-506C6C0D57A3}" type="presParOf" srcId="{911BCDAD-0831-AC4B-837F-6F4DE5887763}" destId="{DFE88B3F-3424-CF4D-825B-1E2B2558BE4D}" srcOrd="14" destOrd="0" presId="urn:microsoft.com/office/officeart/2005/8/layout/cycle8"/>
    <dgm:cxn modelId="{480F089A-81D6-2647-9684-25FB64207622}" type="presParOf" srcId="{911BCDAD-0831-AC4B-837F-6F4DE5887763}" destId="{2D136B82-55CF-8D49-BEC2-4B7507894C0D}" srcOrd="15" destOrd="0" presId="urn:microsoft.com/office/officeart/2005/8/layout/cycle8"/>
    <dgm:cxn modelId="{391900C7-A242-4D43-9C8E-790F9A6C46AC}" type="presParOf" srcId="{911BCDAD-0831-AC4B-837F-6F4DE5887763}" destId="{F7F8B72B-2E96-0C41-A1A0-E24DF647EA15}" srcOrd="16" destOrd="0" presId="urn:microsoft.com/office/officeart/2005/8/layout/cycle8"/>
    <dgm:cxn modelId="{FA8C109A-5E0A-244D-9C52-8DFBF760917B}" type="presParOf" srcId="{911BCDAD-0831-AC4B-837F-6F4DE5887763}" destId="{38A24561-07C8-064A-8BEA-C6495EF2D8D2}" srcOrd="17" destOrd="0" presId="urn:microsoft.com/office/officeart/2005/8/layout/cycle8"/>
    <dgm:cxn modelId="{B5156E2B-BAE3-214F-BF3A-AD8D9DC7BBF5}" type="presParOf" srcId="{911BCDAD-0831-AC4B-837F-6F4DE5887763}" destId="{9BB23598-DA8A-674F-B8E7-635E7F69CE26}" srcOrd="18" destOrd="0" presId="urn:microsoft.com/office/officeart/2005/8/layout/cycle8"/>
    <dgm:cxn modelId="{69CF68CE-7D38-1348-82E2-D09C747E143D}" type="presParOf" srcId="{911BCDAD-0831-AC4B-837F-6F4DE5887763}" destId="{6CB7978E-DAA4-B144-B3C9-54ADA5D508BA}" srcOrd="19" destOrd="0" presId="urn:microsoft.com/office/officeart/2005/8/layout/cycle8"/>
    <dgm:cxn modelId="{9F926821-8F92-2D45-B867-9EDAB1F0037E}" type="presParOf" srcId="{911BCDAD-0831-AC4B-837F-6F4DE5887763}" destId="{7CA0AECC-F4BA-A446-9559-0E5AD175DF37}" srcOrd="20" destOrd="0" presId="urn:microsoft.com/office/officeart/2005/8/layout/cycle8"/>
    <dgm:cxn modelId="{756CFD38-0AA7-4F45-89C0-7DE785C1184C}" type="presParOf" srcId="{911BCDAD-0831-AC4B-837F-6F4DE5887763}" destId="{F9466FFE-59BA-5B47-8BC3-6BC9D479909A}" srcOrd="21" destOrd="0" presId="urn:microsoft.com/office/officeart/2005/8/layout/cycle8"/>
    <dgm:cxn modelId="{CD378154-27B6-D74B-B154-E576F5A17D50}" type="presParOf" srcId="{911BCDAD-0831-AC4B-837F-6F4DE5887763}" destId="{E6393BA3-BCA8-D446-BCA1-2B213A16D8CC}" srcOrd="22" destOrd="0" presId="urn:microsoft.com/office/officeart/2005/8/layout/cycle8"/>
    <dgm:cxn modelId="{DB8FE99D-F69F-7F40-8364-1313E2A737AD}" type="presParOf" srcId="{911BCDAD-0831-AC4B-837F-6F4DE5887763}" destId="{EF38BA67-1EE7-3349-89CD-CB2FDF6C2789}" srcOrd="23" destOrd="0" presId="urn:microsoft.com/office/officeart/2005/8/layout/cycle8"/>
    <dgm:cxn modelId="{34599FF0-6B74-1D44-A3C5-E0304BC802A4}" type="presParOf" srcId="{911BCDAD-0831-AC4B-837F-6F4DE5887763}" destId="{E80F9B29-2F79-C44E-935B-3D46B7C20D4B}" srcOrd="2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D3EFA34-15E7-4EA2-B639-1397103AEB39}" type="doc">
      <dgm:prSet loTypeId="urn:microsoft.com/office/officeart/2005/8/layout/cycle8" loCatId="cycle" qsTypeId="urn:microsoft.com/office/officeart/2005/8/quickstyle/simple1" qsCatId="simple" csTypeId="urn:microsoft.com/office/officeart/2005/8/colors/colorful1" csCatId="colorful" phldr="1"/>
      <dgm:spPr/>
      <dgm:t>
        <a:bodyPr/>
        <a:lstStyle/>
        <a:p>
          <a:endParaRPr lang="en-US"/>
        </a:p>
      </dgm:t>
    </dgm:pt>
    <dgm:pt modelId="{0879E6FA-4FB2-4608-B771-F9A7E8B37EA5}">
      <dgm:prSet custT="1"/>
      <dgm:spPr/>
      <dgm:t>
        <a:bodyPr/>
        <a:lstStyle/>
        <a:p>
          <a:r>
            <a:rPr lang="en-US" sz="2400"/>
            <a:t>Disability and Disability Studies</a:t>
          </a:r>
        </a:p>
      </dgm:t>
    </dgm:pt>
    <dgm:pt modelId="{CA342BB7-B019-4EDF-96E9-4C3F43824750}" type="parTrans" cxnId="{64963ACF-26B6-43D5-ADD0-C52511F2752E}">
      <dgm:prSet/>
      <dgm:spPr/>
      <dgm:t>
        <a:bodyPr/>
        <a:lstStyle/>
        <a:p>
          <a:endParaRPr lang="en-US"/>
        </a:p>
      </dgm:t>
    </dgm:pt>
    <dgm:pt modelId="{48FF9DCD-4848-40DB-B8E0-16EA0530A8F9}" type="sibTrans" cxnId="{64963ACF-26B6-43D5-ADD0-C52511F2752E}">
      <dgm:prSet/>
      <dgm:spPr/>
      <dgm:t>
        <a:bodyPr/>
        <a:lstStyle/>
        <a:p>
          <a:endParaRPr lang="en-US"/>
        </a:p>
      </dgm:t>
    </dgm:pt>
    <dgm:pt modelId="{931E2D29-EFA9-4B47-B8B1-CC95EDA18A9F}">
      <dgm:prSet/>
      <dgm:spPr/>
      <dgm:t>
        <a:bodyPr/>
        <a:lstStyle/>
        <a:p>
          <a:r>
            <a:rPr lang="en-US"/>
            <a:t>Identity and Intersectionality</a:t>
          </a:r>
        </a:p>
      </dgm:t>
    </dgm:pt>
    <dgm:pt modelId="{5BF4E26D-4D8C-4351-AD6A-A973B4BFC86F}" type="parTrans" cxnId="{8467CDDD-70E6-44B8-81A4-9821CC7E379C}">
      <dgm:prSet/>
      <dgm:spPr/>
      <dgm:t>
        <a:bodyPr/>
        <a:lstStyle/>
        <a:p>
          <a:endParaRPr lang="en-US"/>
        </a:p>
      </dgm:t>
    </dgm:pt>
    <dgm:pt modelId="{2EE50871-43D3-4AF0-A36C-F31B6BB51151}" type="sibTrans" cxnId="{8467CDDD-70E6-44B8-81A4-9821CC7E379C}">
      <dgm:prSet/>
      <dgm:spPr/>
      <dgm:t>
        <a:bodyPr/>
        <a:lstStyle/>
        <a:p>
          <a:endParaRPr lang="en-US"/>
        </a:p>
      </dgm:t>
    </dgm:pt>
    <dgm:pt modelId="{403F3B5F-829C-4DB6-BB0D-3A520F806BD4}">
      <dgm:prSet/>
      <dgm:spPr/>
      <dgm:t>
        <a:bodyPr/>
        <a:lstStyle/>
        <a:p>
          <a:r>
            <a:rPr lang="en-US"/>
            <a:t>Compliance and Accessibility</a:t>
          </a:r>
        </a:p>
      </dgm:t>
    </dgm:pt>
    <dgm:pt modelId="{3C3D5EC5-5CCF-4A09-B3ED-D4AB9C2A8B94}" type="parTrans" cxnId="{C01369C8-6A42-4156-9C2D-AE088602968A}">
      <dgm:prSet/>
      <dgm:spPr/>
      <dgm:t>
        <a:bodyPr/>
        <a:lstStyle/>
        <a:p>
          <a:endParaRPr lang="en-US"/>
        </a:p>
      </dgm:t>
    </dgm:pt>
    <dgm:pt modelId="{6DAE4062-4F56-459D-BCFB-055D18BCA118}" type="sibTrans" cxnId="{C01369C8-6A42-4156-9C2D-AE088602968A}">
      <dgm:prSet/>
      <dgm:spPr/>
      <dgm:t>
        <a:bodyPr/>
        <a:lstStyle/>
        <a:p>
          <a:endParaRPr lang="en-US"/>
        </a:p>
      </dgm:t>
    </dgm:pt>
    <dgm:pt modelId="{0E409109-A968-4F7F-91C0-8D4B65B6E91D}">
      <dgm:prSet/>
      <dgm:spPr/>
      <dgm:t>
        <a:bodyPr/>
        <a:lstStyle/>
        <a:p>
          <a:r>
            <a:rPr lang="en-US"/>
            <a:t>Disclosure and Barriers in HE</a:t>
          </a:r>
        </a:p>
      </dgm:t>
    </dgm:pt>
    <dgm:pt modelId="{DFCC1CD3-EEE6-4460-AA52-D2E9674D8560}" type="parTrans" cxnId="{60F066A3-6F30-4939-8EF6-9CB20BAD012B}">
      <dgm:prSet/>
      <dgm:spPr/>
      <dgm:t>
        <a:bodyPr/>
        <a:lstStyle/>
        <a:p>
          <a:endParaRPr lang="en-US"/>
        </a:p>
      </dgm:t>
    </dgm:pt>
    <dgm:pt modelId="{613265C7-6264-41AD-ABF7-237B4555288F}" type="sibTrans" cxnId="{60F066A3-6F30-4939-8EF6-9CB20BAD012B}">
      <dgm:prSet/>
      <dgm:spPr/>
      <dgm:t>
        <a:bodyPr/>
        <a:lstStyle/>
        <a:p>
          <a:endParaRPr lang="en-US"/>
        </a:p>
      </dgm:t>
    </dgm:pt>
    <dgm:pt modelId="{A1729BB7-8B97-495B-8819-4FA00BF90A59}">
      <dgm:prSet/>
      <dgm:spPr/>
      <dgm:t>
        <a:bodyPr/>
        <a:lstStyle/>
        <a:p>
          <a:r>
            <a:rPr lang="en-US"/>
            <a:t>Ableism and Disablism</a:t>
          </a:r>
        </a:p>
      </dgm:t>
    </dgm:pt>
    <dgm:pt modelId="{4B0E898F-B1DE-4600-94EE-9E7317206474}" type="parTrans" cxnId="{328DD2A2-8367-40CC-8A19-72ABF4FC8156}">
      <dgm:prSet/>
      <dgm:spPr/>
      <dgm:t>
        <a:bodyPr/>
        <a:lstStyle/>
        <a:p>
          <a:endParaRPr lang="en-US"/>
        </a:p>
      </dgm:t>
    </dgm:pt>
    <dgm:pt modelId="{FEE2EEE2-0920-4FC3-9C51-C5CD6FF95C93}" type="sibTrans" cxnId="{328DD2A2-8367-40CC-8A19-72ABF4FC8156}">
      <dgm:prSet/>
      <dgm:spPr/>
      <dgm:t>
        <a:bodyPr/>
        <a:lstStyle/>
        <a:p>
          <a:endParaRPr lang="en-US"/>
        </a:p>
      </dgm:t>
    </dgm:pt>
    <dgm:pt modelId="{911BCDAD-0831-AC4B-837F-6F4DE5887763}" type="pres">
      <dgm:prSet presAssocID="{7D3EFA34-15E7-4EA2-B639-1397103AEB39}" presName="compositeShape" presStyleCnt="0">
        <dgm:presLayoutVars>
          <dgm:chMax val="7"/>
          <dgm:dir/>
          <dgm:resizeHandles val="exact"/>
        </dgm:presLayoutVars>
      </dgm:prSet>
      <dgm:spPr/>
    </dgm:pt>
    <dgm:pt modelId="{895DFFC7-4315-8F4F-A966-E5498DFD939F}" type="pres">
      <dgm:prSet presAssocID="{7D3EFA34-15E7-4EA2-B639-1397103AEB39}" presName="wedge1" presStyleLbl="node1" presStyleIdx="0" presStyleCnt="5" custScaleX="185234" custScaleY="168409"/>
      <dgm:spPr/>
    </dgm:pt>
    <dgm:pt modelId="{29245F2D-9F68-7C4F-B356-916AF0EE2AD9}" type="pres">
      <dgm:prSet presAssocID="{7D3EFA34-15E7-4EA2-B639-1397103AEB39}" presName="dummy1a" presStyleCnt="0"/>
      <dgm:spPr/>
    </dgm:pt>
    <dgm:pt modelId="{D556C269-5CC5-2944-B84F-42D4C8319742}" type="pres">
      <dgm:prSet presAssocID="{7D3EFA34-15E7-4EA2-B639-1397103AEB39}" presName="dummy1b" presStyleCnt="0"/>
      <dgm:spPr/>
    </dgm:pt>
    <dgm:pt modelId="{5DFC148C-F8C6-074E-BFEA-A32880966A04}" type="pres">
      <dgm:prSet presAssocID="{7D3EFA34-15E7-4EA2-B639-1397103AEB39}" presName="wedge1Tx" presStyleLbl="node1" presStyleIdx="0" presStyleCnt="5">
        <dgm:presLayoutVars>
          <dgm:chMax val="0"/>
          <dgm:chPref val="0"/>
          <dgm:bulletEnabled val="1"/>
        </dgm:presLayoutVars>
      </dgm:prSet>
      <dgm:spPr/>
    </dgm:pt>
    <dgm:pt modelId="{79432F18-2CB4-7846-876E-9FF3A600F4C2}" type="pres">
      <dgm:prSet presAssocID="{7D3EFA34-15E7-4EA2-B639-1397103AEB39}" presName="wedge2" presStyleLbl="node1" presStyleIdx="1" presStyleCnt="5"/>
      <dgm:spPr/>
    </dgm:pt>
    <dgm:pt modelId="{8B8C7AD1-6765-C74F-86EA-C541FA108B1F}" type="pres">
      <dgm:prSet presAssocID="{7D3EFA34-15E7-4EA2-B639-1397103AEB39}" presName="dummy2a" presStyleCnt="0"/>
      <dgm:spPr/>
    </dgm:pt>
    <dgm:pt modelId="{31ACF8F0-E99B-0449-AFC4-5CCA1F34F383}" type="pres">
      <dgm:prSet presAssocID="{7D3EFA34-15E7-4EA2-B639-1397103AEB39}" presName="dummy2b" presStyleCnt="0"/>
      <dgm:spPr/>
    </dgm:pt>
    <dgm:pt modelId="{2C4253F5-63C9-1C42-9C70-E3F015D50614}" type="pres">
      <dgm:prSet presAssocID="{7D3EFA34-15E7-4EA2-B639-1397103AEB39}" presName="wedge2Tx" presStyleLbl="node1" presStyleIdx="1" presStyleCnt="5">
        <dgm:presLayoutVars>
          <dgm:chMax val="0"/>
          <dgm:chPref val="0"/>
          <dgm:bulletEnabled val="1"/>
        </dgm:presLayoutVars>
      </dgm:prSet>
      <dgm:spPr/>
    </dgm:pt>
    <dgm:pt modelId="{132D4BF3-E6CD-7840-9FFE-3A94795AF807}" type="pres">
      <dgm:prSet presAssocID="{7D3EFA34-15E7-4EA2-B639-1397103AEB39}" presName="wedge3" presStyleLbl="node1" presStyleIdx="2" presStyleCnt="5"/>
      <dgm:spPr/>
    </dgm:pt>
    <dgm:pt modelId="{7EBA1AC6-43F3-4845-A4B2-3DE2E1B96C83}" type="pres">
      <dgm:prSet presAssocID="{7D3EFA34-15E7-4EA2-B639-1397103AEB39}" presName="dummy3a" presStyleCnt="0"/>
      <dgm:spPr/>
    </dgm:pt>
    <dgm:pt modelId="{B800669C-66F0-A742-A165-06964A20EEB8}" type="pres">
      <dgm:prSet presAssocID="{7D3EFA34-15E7-4EA2-B639-1397103AEB39}" presName="dummy3b" presStyleCnt="0"/>
      <dgm:spPr/>
    </dgm:pt>
    <dgm:pt modelId="{B21630C2-A682-B34F-8482-8876B48D7315}" type="pres">
      <dgm:prSet presAssocID="{7D3EFA34-15E7-4EA2-B639-1397103AEB39}" presName="wedge3Tx" presStyleLbl="node1" presStyleIdx="2" presStyleCnt="5">
        <dgm:presLayoutVars>
          <dgm:chMax val="0"/>
          <dgm:chPref val="0"/>
          <dgm:bulletEnabled val="1"/>
        </dgm:presLayoutVars>
      </dgm:prSet>
      <dgm:spPr/>
    </dgm:pt>
    <dgm:pt modelId="{147AD827-7FE7-4D43-AD83-67CADADB9907}" type="pres">
      <dgm:prSet presAssocID="{7D3EFA34-15E7-4EA2-B639-1397103AEB39}" presName="wedge4" presStyleLbl="node1" presStyleIdx="3" presStyleCnt="5"/>
      <dgm:spPr/>
    </dgm:pt>
    <dgm:pt modelId="{9DADED1D-6EBF-034A-B9BF-54193F81D003}" type="pres">
      <dgm:prSet presAssocID="{7D3EFA34-15E7-4EA2-B639-1397103AEB39}" presName="dummy4a" presStyleCnt="0"/>
      <dgm:spPr/>
    </dgm:pt>
    <dgm:pt modelId="{DFE88B3F-3424-CF4D-825B-1E2B2558BE4D}" type="pres">
      <dgm:prSet presAssocID="{7D3EFA34-15E7-4EA2-B639-1397103AEB39}" presName="dummy4b" presStyleCnt="0"/>
      <dgm:spPr/>
    </dgm:pt>
    <dgm:pt modelId="{2D136B82-55CF-8D49-BEC2-4B7507894C0D}" type="pres">
      <dgm:prSet presAssocID="{7D3EFA34-15E7-4EA2-B639-1397103AEB39}" presName="wedge4Tx" presStyleLbl="node1" presStyleIdx="3" presStyleCnt="5">
        <dgm:presLayoutVars>
          <dgm:chMax val="0"/>
          <dgm:chPref val="0"/>
          <dgm:bulletEnabled val="1"/>
        </dgm:presLayoutVars>
      </dgm:prSet>
      <dgm:spPr/>
    </dgm:pt>
    <dgm:pt modelId="{F7F8B72B-2E96-0C41-A1A0-E24DF647EA15}" type="pres">
      <dgm:prSet presAssocID="{7D3EFA34-15E7-4EA2-B639-1397103AEB39}" presName="wedge5" presStyleLbl="node1" presStyleIdx="4" presStyleCnt="5"/>
      <dgm:spPr/>
    </dgm:pt>
    <dgm:pt modelId="{38A24561-07C8-064A-8BEA-C6495EF2D8D2}" type="pres">
      <dgm:prSet presAssocID="{7D3EFA34-15E7-4EA2-B639-1397103AEB39}" presName="dummy5a" presStyleCnt="0"/>
      <dgm:spPr/>
    </dgm:pt>
    <dgm:pt modelId="{9BB23598-DA8A-674F-B8E7-635E7F69CE26}" type="pres">
      <dgm:prSet presAssocID="{7D3EFA34-15E7-4EA2-B639-1397103AEB39}" presName="dummy5b" presStyleCnt="0"/>
      <dgm:spPr/>
    </dgm:pt>
    <dgm:pt modelId="{6CB7978E-DAA4-B144-B3C9-54ADA5D508BA}" type="pres">
      <dgm:prSet presAssocID="{7D3EFA34-15E7-4EA2-B639-1397103AEB39}" presName="wedge5Tx" presStyleLbl="node1" presStyleIdx="4" presStyleCnt="5">
        <dgm:presLayoutVars>
          <dgm:chMax val="0"/>
          <dgm:chPref val="0"/>
          <dgm:bulletEnabled val="1"/>
        </dgm:presLayoutVars>
      </dgm:prSet>
      <dgm:spPr/>
    </dgm:pt>
    <dgm:pt modelId="{7CA0AECC-F4BA-A446-9559-0E5AD175DF37}" type="pres">
      <dgm:prSet presAssocID="{48FF9DCD-4848-40DB-B8E0-16EA0530A8F9}" presName="arrowWedge1" presStyleLbl="fgSibTrans2D1" presStyleIdx="0" presStyleCnt="5" custAng="923290" custLinFactNeighborX="30642" custLinFactNeighborY="-18586"/>
      <dgm:spPr/>
    </dgm:pt>
    <dgm:pt modelId="{F9466FFE-59BA-5B47-8BC3-6BC9D479909A}" type="pres">
      <dgm:prSet presAssocID="{2EE50871-43D3-4AF0-A36C-F31B6BB51151}" presName="arrowWedge2" presStyleLbl="fgSibTrans2D1" presStyleIdx="1" presStyleCnt="5"/>
      <dgm:spPr/>
    </dgm:pt>
    <dgm:pt modelId="{E6393BA3-BCA8-D446-BCA1-2B213A16D8CC}" type="pres">
      <dgm:prSet presAssocID="{6DAE4062-4F56-459D-BCFB-055D18BCA118}" presName="arrowWedge3" presStyleLbl="fgSibTrans2D1" presStyleIdx="2" presStyleCnt="5"/>
      <dgm:spPr/>
    </dgm:pt>
    <dgm:pt modelId="{EF38BA67-1EE7-3349-89CD-CB2FDF6C2789}" type="pres">
      <dgm:prSet presAssocID="{613265C7-6264-41AD-ABF7-237B4555288F}" presName="arrowWedge4" presStyleLbl="fgSibTrans2D1" presStyleIdx="3" presStyleCnt="5"/>
      <dgm:spPr/>
    </dgm:pt>
    <dgm:pt modelId="{E80F9B29-2F79-C44E-935B-3D46B7C20D4B}" type="pres">
      <dgm:prSet presAssocID="{FEE2EEE2-0920-4FC3-9C51-C5CD6FF95C93}" presName="arrowWedge5" presStyleLbl="fgSibTrans2D1" presStyleIdx="4" presStyleCnt="5"/>
      <dgm:spPr/>
    </dgm:pt>
  </dgm:ptLst>
  <dgm:cxnLst>
    <dgm:cxn modelId="{67FFCB05-D8C4-3642-AAEB-13913607F30B}" type="presOf" srcId="{7D3EFA34-15E7-4EA2-B639-1397103AEB39}" destId="{911BCDAD-0831-AC4B-837F-6F4DE5887763}" srcOrd="0" destOrd="0" presId="urn:microsoft.com/office/officeart/2005/8/layout/cycle8"/>
    <dgm:cxn modelId="{6205793E-2CF2-BA46-A0C6-58908C984EDF}" type="presOf" srcId="{0879E6FA-4FB2-4608-B771-F9A7E8B37EA5}" destId="{895DFFC7-4315-8F4F-A966-E5498DFD939F}" srcOrd="0" destOrd="0" presId="urn:microsoft.com/office/officeart/2005/8/layout/cycle8"/>
    <dgm:cxn modelId="{9E63B854-6F5F-C249-BD1C-67DA438A6426}" type="presOf" srcId="{403F3B5F-829C-4DB6-BB0D-3A520F806BD4}" destId="{132D4BF3-E6CD-7840-9FFE-3A94795AF807}" srcOrd="0" destOrd="0" presId="urn:microsoft.com/office/officeart/2005/8/layout/cycle8"/>
    <dgm:cxn modelId="{35851C7E-05C4-5447-B970-AFFB71363E8C}" type="presOf" srcId="{0E409109-A968-4F7F-91C0-8D4B65B6E91D}" destId="{2D136B82-55CF-8D49-BEC2-4B7507894C0D}" srcOrd="1" destOrd="0" presId="urn:microsoft.com/office/officeart/2005/8/layout/cycle8"/>
    <dgm:cxn modelId="{2929649B-1762-B14F-B08D-87B094C64127}" type="presOf" srcId="{A1729BB7-8B97-495B-8819-4FA00BF90A59}" destId="{F7F8B72B-2E96-0C41-A1A0-E24DF647EA15}" srcOrd="0" destOrd="0" presId="urn:microsoft.com/office/officeart/2005/8/layout/cycle8"/>
    <dgm:cxn modelId="{F3CE029C-0F45-3E4F-AC95-D8A1E0F0223F}" type="presOf" srcId="{931E2D29-EFA9-4B47-B8B1-CC95EDA18A9F}" destId="{79432F18-2CB4-7846-876E-9FF3A600F4C2}" srcOrd="0" destOrd="0" presId="urn:microsoft.com/office/officeart/2005/8/layout/cycle8"/>
    <dgm:cxn modelId="{328DD2A2-8367-40CC-8A19-72ABF4FC8156}" srcId="{7D3EFA34-15E7-4EA2-B639-1397103AEB39}" destId="{A1729BB7-8B97-495B-8819-4FA00BF90A59}" srcOrd="4" destOrd="0" parTransId="{4B0E898F-B1DE-4600-94EE-9E7317206474}" sibTransId="{FEE2EEE2-0920-4FC3-9C51-C5CD6FF95C93}"/>
    <dgm:cxn modelId="{60F066A3-6F30-4939-8EF6-9CB20BAD012B}" srcId="{7D3EFA34-15E7-4EA2-B639-1397103AEB39}" destId="{0E409109-A968-4F7F-91C0-8D4B65B6E91D}" srcOrd="3" destOrd="0" parTransId="{DFCC1CD3-EEE6-4460-AA52-D2E9674D8560}" sibTransId="{613265C7-6264-41AD-ABF7-237B4555288F}"/>
    <dgm:cxn modelId="{CFEBDEAB-F568-4144-B54D-B7BA009E37C7}" type="presOf" srcId="{403F3B5F-829C-4DB6-BB0D-3A520F806BD4}" destId="{B21630C2-A682-B34F-8482-8876B48D7315}" srcOrd="1" destOrd="0" presId="urn:microsoft.com/office/officeart/2005/8/layout/cycle8"/>
    <dgm:cxn modelId="{C01369C8-6A42-4156-9C2D-AE088602968A}" srcId="{7D3EFA34-15E7-4EA2-B639-1397103AEB39}" destId="{403F3B5F-829C-4DB6-BB0D-3A520F806BD4}" srcOrd="2" destOrd="0" parTransId="{3C3D5EC5-5CCF-4A09-B3ED-D4AB9C2A8B94}" sibTransId="{6DAE4062-4F56-459D-BCFB-055D18BCA118}"/>
    <dgm:cxn modelId="{D1982BCC-4EF0-C944-B8E1-3185F277D786}" type="presOf" srcId="{0879E6FA-4FB2-4608-B771-F9A7E8B37EA5}" destId="{5DFC148C-F8C6-074E-BFEA-A32880966A04}" srcOrd="1" destOrd="0" presId="urn:microsoft.com/office/officeart/2005/8/layout/cycle8"/>
    <dgm:cxn modelId="{64963ACF-26B6-43D5-ADD0-C52511F2752E}" srcId="{7D3EFA34-15E7-4EA2-B639-1397103AEB39}" destId="{0879E6FA-4FB2-4608-B771-F9A7E8B37EA5}" srcOrd="0" destOrd="0" parTransId="{CA342BB7-B019-4EDF-96E9-4C3F43824750}" sibTransId="{48FF9DCD-4848-40DB-B8E0-16EA0530A8F9}"/>
    <dgm:cxn modelId="{61899ED5-CA59-3547-B671-3E43C0ED2175}" type="presOf" srcId="{0E409109-A968-4F7F-91C0-8D4B65B6E91D}" destId="{147AD827-7FE7-4D43-AD83-67CADADB9907}" srcOrd="0" destOrd="0" presId="urn:microsoft.com/office/officeart/2005/8/layout/cycle8"/>
    <dgm:cxn modelId="{8467CDDD-70E6-44B8-81A4-9821CC7E379C}" srcId="{7D3EFA34-15E7-4EA2-B639-1397103AEB39}" destId="{931E2D29-EFA9-4B47-B8B1-CC95EDA18A9F}" srcOrd="1" destOrd="0" parTransId="{5BF4E26D-4D8C-4351-AD6A-A973B4BFC86F}" sibTransId="{2EE50871-43D3-4AF0-A36C-F31B6BB51151}"/>
    <dgm:cxn modelId="{D3B2F9F6-D836-3A46-8DF9-7D99FF44A77A}" type="presOf" srcId="{931E2D29-EFA9-4B47-B8B1-CC95EDA18A9F}" destId="{2C4253F5-63C9-1C42-9C70-E3F015D50614}" srcOrd="1" destOrd="0" presId="urn:microsoft.com/office/officeart/2005/8/layout/cycle8"/>
    <dgm:cxn modelId="{60DF2EF8-AC1A-2A4B-A1CA-FCE7A251A1D9}" type="presOf" srcId="{A1729BB7-8B97-495B-8819-4FA00BF90A59}" destId="{6CB7978E-DAA4-B144-B3C9-54ADA5D508BA}" srcOrd="1" destOrd="0" presId="urn:microsoft.com/office/officeart/2005/8/layout/cycle8"/>
    <dgm:cxn modelId="{CC38370F-4A9C-6848-BF9F-205AEE9B0DCD}" type="presParOf" srcId="{911BCDAD-0831-AC4B-837F-6F4DE5887763}" destId="{895DFFC7-4315-8F4F-A966-E5498DFD939F}" srcOrd="0" destOrd="0" presId="urn:microsoft.com/office/officeart/2005/8/layout/cycle8"/>
    <dgm:cxn modelId="{B22BD9D4-14D4-0B4E-9A2A-34F7D021C005}" type="presParOf" srcId="{911BCDAD-0831-AC4B-837F-6F4DE5887763}" destId="{29245F2D-9F68-7C4F-B356-916AF0EE2AD9}" srcOrd="1" destOrd="0" presId="urn:microsoft.com/office/officeart/2005/8/layout/cycle8"/>
    <dgm:cxn modelId="{F027ED1A-DC0C-114A-859D-B2CBDFC4AD11}" type="presParOf" srcId="{911BCDAD-0831-AC4B-837F-6F4DE5887763}" destId="{D556C269-5CC5-2944-B84F-42D4C8319742}" srcOrd="2" destOrd="0" presId="urn:microsoft.com/office/officeart/2005/8/layout/cycle8"/>
    <dgm:cxn modelId="{5DAF15BD-A855-C14F-97C1-748A094D6D7B}" type="presParOf" srcId="{911BCDAD-0831-AC4B-837F-6F4DE5887763}" destId="{5DFC148C-F8C6-074E-BFEA-A32880966A04}" srcOrd="3" destOrd="0" presId="urn:microsoft.com/office/officeart/2005/8/layout/cycle8"/>
    <dgm:cxn modelId="{6024E9D1-BB95-424F-A804-844DCB21CD76}" type="presParOf" srcId="{911BCDAD-0831-AC4B-837F-6F4DE5887763}" destId="{79432F18-2CB4-7846-876E-9FF3A600F4C2}" srcOrd="4" destOrd="0" presId="urn:microsoft.com/office/officeart/2005/8/layout/cycle8"/>
    <dgm:cxn modelId="{AD0DBB9C-3BE1-B34C-8E82-803249392ABF}" type="presParOf" srcId="{911BCDAD-0831-AC4B-837F-6F4DE5887763}" destId="{8B8C7AD1-6765-C74F-86EA-C541FA108B1F}" srcOrd="5" destOrd="0" presId="urn:microsoft.com/office/officeart/2005/8/layout/cycle8"/>
    <dgm:cxn modelId="{D3FFF79D-5E17-E643-94CD-4D49B7411382}" type="presParOf" srcId="{911BCDAD-0831-AC4B-837F-6F4DE5887763}" destId="{31ACF8F0-E99B-0449-AFC4-5CCA1F34F383}" srcOrd="6" destOrd="0" presId="urn:microsoft.com/office/officeart/2005/8/layout/cycle8"/>
    <dgm:cxn modelId="{D1C3CB73-9956-D944-8F44-BA2D52CD465B}" type="presParOf" srcId="{911BCDAD-0831-AC4B-837F-6F4DE5887763}" destId="{2C4253F5-63C9-1C42-9C70-E3F015D50614}" srcOrd="7" destOrd="0" presId="urn:microsoft.com/office/officeart/2005/8/layout/cycle8"/>
    <dgm:cxn modelId="{A39B9CA2-92C3-6641-B780-7D23C4DEFAD0}" type="presParOf" srcId="{911BCDAD-0831-AC4B-837F-6F4DE5887763}" destId="{132D4BF3-E6CD-7840-9FFE-3A94795AF807}" srcOrd="8" destOrd="0" presId="urn:microsoft.com/office/officeart/2005/8/layout/cycle8"/>
    <dgm:cxn modelId="{A43286F3-DF2C-154C-9250-C977D4BACE50}" type="presParOf" srcId="{911BCDAD-0831-AC4B-837F-6F4DE5887763}" destId="{7EBA1AC6-43F3-4845-A4B2-3DE2E1B96C83}" srcOrd="9" destOrd="0" presId="urn:microsoft.com/office/officeart/2005/8/layout/cycle8"/>
    <dgm:cxn modelId="{D32A0D8C-5218-DB44-900B-AA46218704B3}" type="presParOf" srcId="{911BCDAD-0831-AC4B-837F-6F4DE5887763}" destId="{B800669C-66F0-A742-A165-06964A20EEB8}" srcOrd="10" destOrd="0" presId="urn:microsoft.com/office/officeart/2005/8/layout/cycle8"/>
    <dgm:cxn modelId="{7A889428-01C5-D446-BBF5-50E1705F7F63}" type="presParOf" srcId="{911BCDAD-0831-AC4B-837F-6F4DE5887763}" destId="{B21630C2-A682-B34F-8482-8876B48D7315}" srcOrd="11" destOrd="0" presId="urn:microsoft.com/office/officeart/2005/8/layout/cycle8"/>
    <dgm:cxn modelId="{4596168B-319D-874C-8C31-AAF443193A27}" type="presParOf" srcId="{911BCDAD-0831-AC4B-837F-6F4DE5887763}" destId="{147AD827-7FE7-4D43-AD83-67CADADB9907}" srcOrd="12" destOrd="0" presId="urn:microsoft.com/office/officeart/2005/8/layout/cycle8"/>
    <dgm:cxn modelId="{AB677808-DAE1-EA4F-B6C9-7489A8CB0CB6}" type="presParOf" srcId="{911BCDAD-0831-AC4B-837F-6F4DE5887763}" destId="{9DADED1D-6EBF-034A-B9BF-54193F81D003}" srcOrd="13" destOrd="0" presId="urn:microsoft.com/office/officeart/2005/8/layout/cycle8"/>
    <dgm:cxn modelId="{F7486F24-F5E7-164C-BEBF-506C6C0D57A3}" type="presParOf" srcId="{911BCDAD-0831-AC4B-837F-6F4DE5887763}" destId="{DFE88B3F-3424-CF4D-825B-1E2B2558BE4D}" srcOrd="14" destOrd="0" presId="urn:microsoft.com/office/officeart/2005/8/layout/cycle8"/>
    <dgm:cxn modelId="{480F089A-81D6-2647-9684-25FB64207622}" type="presParOf" srcId="{911BCDAD-0831-AC4B-837F-6F4DE5887763}" destId="{2D136B82-55CF-8D49-BEC2-4B7507894C0D}" srcOrd="15" destOrd="0" presId="urn:microsoft.com/office/officeart/2005/8/layout/cycle8"/>
    <dgm:cxn modelId="{391900C7-A242-4D43-9C8E-790F9A6C46AC}" type="presParOf" srcId="{911BCDAD-0831-AC4B-837F-6F4DE5887763}" destId="{F7F8B72B-2E96-0C41-A1A0-E24DF647EA15}" srcOrd="16" destOrd="0" presId="urn:microsoft.com/office/officeart/2005/8/layout/cycle8"/>
    <dgm:cxn modelId="{FA8C109A-5E0A-244D-9C52-8DFBF760917B}" type="presParOf" srcId="{911BCDAD-0831-AC4B-837F-6F4DE5887763}" destId="{38A24561-07C8-064A-8BEA-C6495EF2D8D2}" srcOrd="17" destOrd="0" presId="urn:microsoft.com/office/officeart/2005/8/layout/cycle8"/>
    <dgm:cxn modelId="{B5156E2B-BAE3-214F-BF3A-AD8D9DC7BBF5}" type="presParOf" srcId="{911BCDAD-0831-AC4B-837F-6F4DE5887763}" destId="{9BB23598-DA8A-674F-B8E7-635E7F69CE26}" srcOrd="18" destOrd="0" presId="urn:microsoft.com/office/officeart/2005/8/layout/cycle8"/>
    <dgm:cxn modelId="{69CF68CE-7D38-1348-82E2-D09C747E143D}" type="presParOf" srcId="{911BCDAD-0831-AC4B-837F-6F4DE5887763}" destId="{6CB7978E-DAA4-B144-B3C9-54ADA5D508BA}" srcOrd="19" destOrd="0" presId="urn:microsoft.com/office/officeart/2005/8/layout/cycle8"/>
    <dgm:cxn modelId="{9F926821-8F92-2D45-B867-9EDAB1F0037E}" type="presParOf" srcId="{911BCDAD-0831-AC4B-837F-6F4DE5887763}" destId="{7CA0AECC-F4BA-A446-9559-0E5AD175DF37}" srcOrd="20" destOrd="0" presId="urn:microsoft.com/office/officeart/2005/8/layout/cycle8"/>
    <dgm:cxn modelId="{756CFD38-0AA7-4F45-89C0-7DE785C1184C}" type="presParOf" srcId="{911BCDAD-0831-AC4B-837F-6F4DE5887763}" destId="{F9466FFE-59BA-5B47-8BC3-6BC9D479909A}" srcOrd="21" destOrd="0" presId="urn:microsoft.com/office/officeart/2005/8/layout/cycle8"/>
    <dgm:cxn modelId="{CD378154-27B6-D74B-B154-E576F5A17D50}" type="presParOf" srcId="{911BCDAD-0831-AC4B-837F-6F4DE5887763}" destId="{E6393BA3-BCA8-D446-BCA1-2B213A16D8CC}" srcOrd="22" destOrd="0" presId="urn:microsoft.com/office/officeart/2005/8/layout/cycle8"/>
    <dgm:cxn modelId="{DB8FE99D-F69F-7F40-8364-1313E2A737AD}" type="presParOf" srcId="{911BCDAD-0831-AC4B-837F-6F4DE5887763}" destId="{EF38BA67-1EE7-3349-89CD-CB2FDF6C2789}" srcOrd="23" destOrd="0" presId="urn:microsoft.com/office/officeart/2005/8/layout/cycle8"/>
    <dgm:cxn modelId="{34599FF0-6B74-1D44-A3C5-E0304BC802A4}" type="presParOf" srcId="{911BCDAD-0831-AC4B-837F-6F4DE5887763}" destId="{E80F9B29-2F79-C44E-935B-3D46B7C20D4B}" srcOrd="24" destOrd="0" presId="urn:microsoft.com/office/officeart/2005/8/layout/cycle8"/>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D3EFA34-15E7-4EA2-B639-1397103AEB39}" type="doc">
      <dgm:prSet loTypeId="urn:microsoft.com/office/officeart/2005/8/layout/cycle8" loCatId="cycle" qsTypeId="urn:microsoft.com/office/officeart/2005/8/quickstyle/simple1" qsCatId="simple" csTypeId="urn:microsoft.com/office/officeart/2005/8/colors/colorful1" csCatId="colorful" phldr="1"/>
      <dgm:spPr/>
      <dgm:t>
        <a:bodyPr/>
        <a:lstStyle/>
        <a:p>
          <a:endParaRPr lang="en-US"/>
        </a:p>
      </dgm:t>
    </dgm:pt>
    <dgm:pt modelId="{0879E6FA-4FB2-4608-B771-F9A7E8B37EA5}">
      <dgm:prSet/>
      <dgm:spPr/>
      <dgm:t>
        <a:bodyPr/>
        <a:lstStyle/>
        <a:p>
          <a:r>
            <a:rPr lang="en-US"/>
            <a:t>Disability and Disability Studies</a:t>
          </a:r>
        </a:p>
      </dgm:t>
    </dgm:pt>
    <dgm:pt modelId="{CA342BB7-B019-4EDF-96E9-4C3F43824750}" type="parTrans" cxnId="{64963ACF-26B6-43D5-ADD0-C52511F2752E}">
      <dgm:prSet/>
      <dgm:spPr/>
      <dgm:t>
        <a:bodyPr/>
        <a:lstStyle/>
        <a:p>
          <a:endParaRPr lang="en-US"/>
        </a:p>
      </dgm:t>
    </dgm:pt>
    <dgm:pt modelId="{48FF9DCD-4848-40DB-B8E0-16EA0530A8F9}" type="sibTrans" cxnId="{64963ACF-26B6-43D5-ADD0-C52511F2752E}">
      <dgm:prSet/>
      <dgm:spPr/>
      <dgm:t>
        <a:bodyPr/>
        <a:lstStyle/>
        <a:p>
          <a:endParaRPr lang="en-US"/>
        </a:p>
      </dgm:t>
    </dgm:pt>
    <dgm:pt modelId="{931E2D29-EFA9-4B47-B8B1-CC95EDA18A9F}">
      <dgm:prSet custT="1"/>
      <dgm:spPr/>
      <dgm:t>
        <a:bodyPr/>
        <a:lstStyle/>
        <a:p>
          <a:r>
            <a:rPr lang="en-US" sz="2000"/>
            <a:t>Identity and Intersectionality</a:t>
          </a:r>
        </a:p>
      </dgm:t>
    </dgm:pt>
    <dgm:pt modelId="{5BF4E26D-4D8C-4351-AD6A-A973B4BFC86F}" type="parTrans" cxnId="{8467CDDD-70E6-44B8-81A4-9821CC7E379C}">
      <dgm:prSet/>
      <dgm:spPr/>
      <dgm:t>
        <a:bodyPr/>
        <a:lstStyle/>
        <a:p>
          <a:endParaRPr lang="en-US"/>
        </a:p>
      </dgm:t>
    </dgm:pt>
    <dgm:pt modelId="{2EE50871-43D3-4AF0-A36C-F31B6BB51151}" type="sibTrans" cxnId="{8467CDDD-70E6-44B8-81A4-9821CC7E379C}">
      <dgm:prSet/>
      <dgm:spPr/>
      <dgm:t>
        <a:bodyPr/>
        <a:lstStyle/>
        <a:p>
          <a:endParaRPr lang="en-US"/>
        </a:p>
      </dgm:t>
    </dgm:pt>
    <dgm:pt modelId="{403F3B5F-829C-4DB6-BB0D-3A520F806BD4}">
      <dgm:prSet/>
      <dgm:spPr/>
      <dgm:t>
        <a:bodyPr/>
        <a:lstStyle/>
        <a:p>
          <a:r>
            <a:rPr lang="en-US"/>
            <a:t>Compliance and Accessibility</a:t>
          </a:r>
        </a:p>
      </dgm:t>
    </dgm:pt>
    <dgm:pt modelId="{3C3D5EC5-5CCF-4A09-B3ED-D4AB9C2A8B94}" type="parTrans" cxnId="{C01369C8-6A42-4156-9C2D-AE088602968A}">
      <dgm:prSet/>
      <dgm:spPr/>
      <dgm:t>
        <a:bodyPr/>
        <a:lstStyle/>
        <a:p>
          <a:endParaRPr lang="en-US"/>
        </a:p>
      </dgm:t>
    </dgm:pt>
    <dgm:pt modelId="{6DAE4062-4F56-459D-BCFB-055D18BCA118}" type="sibTrans" cxnId="{C01369C8-6A42-4156-9C2D-AE088602968A}">
      <dgm:prSet/>
      <dgm:spPr/>
      <dgm:t>
        <a:bodyPr/>
        <a:lstStyle/>
        <a:p>
          <a:endParaRPr lang="en-US"/>
        </a:p>
      </dgm:t>
    </dgm:pt>
    <dgm:pt modelId="{0E409109-A968-4F7F-91C0-8D4B65B6E91D}">
      <dgm:prSet/>
      <dgm:spPr/>
      <dgm:t>
        <a:bodyPr/>
        <a:lstStyle/>
        <a:p>
          <a:r>
            <a:rPr lang="en-US"/>
            <a:t>Disclosure and Barriers in HE</a:t>
          </a:r>
        </a:p>
      </dgm:t>
    </dgm:pt>
    <dgm:pt modelId="{DFCC1CD3-EEE6-4460-AA52-D2E9674D8560}" type="parTrans" cxnId="{60F066A3-6F30-4939-8EF6-9CB20BAD012B}">
      <dgm:prSet/>
      <dgm:spPr/>
      <dgm:t>
        <a:bodyPr/>
        <a:lstStyle/>
        <a:p>
          <a:endParaRPr lang="en-US"/>
        </a:p>
      </dgm:t>
    </dgm:pt>
    <dgm:pt modelId="{613265C7-6264-41AD-ABF7-237B4555288F}" type="sibTrans" cxnId="{60F066A3-6F30-4939-8EF6-9CB20BAD012B}">
      <dgm:prSet/>
      <dgm:spPr/>
      <dgm:t>
        <a:bodyPr/>
        <a:lstStyle/>
        <a:p>
          <a:endParaRPr lang="en-US"/>
        </a:p>
      </dgm:t>
    </dgm:pt>
    <dgm:pt modelId="{A1729BB7-8B97-495B-8819-4FA00BF90A59}">
      <dgm:prSet/>
      <dgm:spPr/>
      <dgm:t>
        <a:bodyPr/>
        <a:lstStyle/>
        <a:p>
          <a:r>
            <a:rPr lang="en-US"/>
            <a:t>Ableism and Disablism</a:t>
          </a:r>
        </a:p>
      </dgm:t>
    </dgm:pt>
    <dgm:pt modelId="{4B0E898F-B1DE-4600-94EE-9E7317206474}" type="parTrans" cxnId="{328DD2A2-8367-40CC-8A19-72ABF4FC8156}">
      <dgm:prSet/>
      <dgm:spPr/>
      <dgm:t>
        <a:bodyPr/>
        <a:lstStyle/>
        <a:p>
          <a:endParaRPr lang="en-US"/>
        </a:p>
      </dgm:t>
    </dgm:pt>
    <dgm:pt modelId="{FEE2EEE2-0920-4FC3-9C51-C5CD6FF95C93}" type="sibTrans" cxnId="{328DD2A2-8367-40CC-8A19-72ABF4FC8156}">
      <dgm:prSet/>
      <dgm:spPr/>
      <dgm:t>
        <a:bodyPr/>
        <a:lstStyle/>
        <a:p>
          <a:endParaRPr lang="en-US"/>
        </a:p>
      </dgm:t>
    </dgm:pt>
    <dgm:pt modelId="{911BCDAD-0831-AC4B-837F-6F4DE5887763}" type="pres">
      <dgm:prSet presAssocID="{7D3EFA34-15E7-4EA2-B639-1397103AEB39}" presName="compositeShape" presStyleCnt="0">
        <dgm:presLayoutVars>
          <dgm:chMax val="7"/>
          <dgm:dir/>
          <dgm:resizeHandles val="exact"/>
        </dgm:presLayoutVars>
      </dgm:prSet>
      <dgm:spPr/>
    </dgm:pt>
    <dgm:pt modelId="{895DFFC7-4315-8F4F-A966-E5498DFD939F}" type="pres">
      <dgm:prSet presAssocID="{7D3EFA34-15E7-4EA2-B639-1397103AEB39}" presName="wedge1" presStyleLbl="node1" presStyleIdx="0" presStyleCnt="5"/>
      <dgm:spPr/>
    </dgm:pt>
    <dgm:pt modelId="{29245F2D-9F68-7C4F-B356-916AF0EE2AD9}" type="pres">
      <dgm:prSet presAssocID="{7D3EFA34-15E7-4EA2-B639-1397103AEB39}" presName="dummy1a" presStyleCnt="0"/>
      <dgm:spPr/>
    </dgm:pt>
    <dgm:pt modelId="{D556C269-5CC5-2944-B84F-42D4C8319742}" type="pres">
      <dgm:prSet presAssocID="{7D3EFA34-15E7-4EA2-B639-1397103AEB39}" presName="dummy1b" presStyleCnt="0"/>
      <dgm:spPr/>
    </dgm:pt>
    <dgm:pt modelId="{5DFC148C-F8C6-074E-BFEA-A32880966A04}" type="pres">
      <dgm:prSet presAssocID="{7D3EFA34-15E7-4EA2-B639-1397103AEB39}" presName="wedge1Tx" presStyleLbl="node1" presStyleIdx="0" presStyleCnt="5">
        <dgm:presLayoutVars>
          <dgm:chMax val="0"/>
          <dgm:chPref val="0"/>
          <dgm:bulletEnabled val="1"/>
        </dgm:presLayoutVars>
      </dgm:prSet>
      <dgm:spPr/>
    </dgm:pt>
    <dgm:pt modelId="{79432F18-2CB4-7846-876E-9FF3A600F4C2}" type="pres">
      <dgm:prSet presAssocID="{7D3EFA34-15E7-4EA2-B639-1397103AEB39}" presName="wedge2" presStyleLbl="node1" presStyleIdx="1" presStyleCnt="5" custScaleX="190633" custScaleY="173858" custLinFactNeighborX="2713" custLinFactNeighborY="54"/>
      <dgm:spPr/>
    </dgm:pt>
    <dgm:pt modelId="{8B8C7AD1-6765-C74F-86EA-C541FA108B1F}" type="pres">
      <dgm:prSet presAssocID="{7D3EFA34-15E7-4EA2-B639-1397103AEB39}" presName="dummy2a" presStyleCnt="0"/>
      <dgm:spPr/>
    </dgm:pt>
    <dgm:pt modelId="{31ACF8F0-E99B-0449-AFC4-5CCA1F34F383}" type="pres">
      <dgm:prSet presAssocID="{7D3EFA34-15E7-4EA2-B639-1397103AEB39}" presName="dummy2b" presStyleCnt="0"/>
      <dgm:spPr/>
    </dgm:pt>
    <dgm:pt modelId="{2C4253F5-63C9-1C42-9C70-E3F015D50614}" type="pres">
      <dgm:prSet presAssocID="{7D3EFA34-15E7-4EA2-B639-1397103AEB39}" presName="wedge2Tx" presStyleLbl="node1" presStyleIdx="1" presStyleCnt="5">
        <dgm:presLayoutVars>
          <dgm:chMax val="0"/>
          <dgm:chPref val="0"/>
          <dgm:bulletEnabled val="1"/>
        </dgm:presLayoutVars>
      </dgm:prSet>
      <dgm:spPr/>
    </dgm:pt>
    <dgm:pt modelId="{132D4BF3-E6CD-7840-9FFE-3A94795AF807}" type="pres">
      <dgm:prSet presAssocID="{7D3EFA34-15E7-4EA2-B639-1397103AEB39}" presName="wedge3" presStyleLbl="node1" presStyleIdx="2" presStyleCnt="5"/>
      <dgm:spPr/>
    </dgm:pt>
    <dgm:pt modelId="{7EBA1AC6-43F3-4845-A4B2-3DE2E1B96C83}" type="pres">
      <dgm:prSet presAssocID="{7D3EFA34-15E7-4EA2-B639-1397103AEB39}" presName="dummy3a" presStyleCnt="0"/>
      <dgm:spPr/>
    </dgm:pt>
    <dgm:pt modelId="{B800669C-66F0-A742-A165-06964A20EEB8}" type="pres">
      <dgm:prSet presAssocID="{7D3EFA34-15E7-4EA2-B639-1397103AEB39}" presName="dummy3b" presStyleCnt="0"/>
      <dgm:spPr/>
    </dgm:pt>
    <dgm:pt modelId="{B21630C2-A682-B34F-8482-8876B48D7315}" type="pres">
      <dgm:prSet presAssocID="{7D3EFA34-15E7-4EA2-B639-1397103AEB39}" presName="wedge3Tx" presStyleLbl="node1" presStyleIdx="2" presStyleCnt="5">
        <dgm:presLayoutVars>
          <dgm:chMax val="0"/>
          <dgm:chPref val="0"/>
          <dgm:bulletEnabled val="1"/>
        </dgm:presLayoutVars>
      </dgm:prSet>
      <dgm:spPr/>
    </dgm:pt>
    <dgm:pt modelId="{147AD827-7FE7-4D43-AD83-67CADADB9907}" type="pres">
      <dgm:prSet presAssocID="{7D3EFA34-15E7-4EA2-B639-1397103AEB39}" presName="wedge4" presStyleLbl="node1" presStyleIdx="3" presStyleCnt="5"/>
      <dgm:spPr/>
    </dgm:pt>
    <dgm:pt modelId="{9DADED1D-6EBF-034A-B9BF-54193F81D003}" type="pres">
      <dgm:prSet presAssocID="{7D3EFA34-15E7-4EA2-B639-1397103AEB39}" presName="dummy4a" presStyleCnt="0"/>
      <dgm:spPr/>
    </dgm:pt>
    <dgm:pt modelId="{DFE88B3F-3424-CF4D-825B-1E2B2558BE4D}" type="pres">
      <dgm:prSet presAssocID="{7D3EFA34-15E7-4EA2-B639-1397103AEB39}" presName="dummy4b" presStyleCnt="0"/>
      <dgm:spPr/>
    </dgm:pt>
    <dgm:pt modelId="{2D136B82-55CF-8D49-BEC2-4B7507894C0D}" type="pres">
      <dgm:prSet presAssocID="{7D3EFA34-15E7-4EA2-B639-1397103AEB39}" presName="wedge4Tx" presStyleLbl="node1" presStyleIdx="3" presStyleCnt="5">
        <dgm:presLayoutVars>
          <dgm:chMax val="0"/>
          <dgm:chPref val="0"/>
          <dgm:bulletEnabled val="1"/>
        </dgm:presLayoutVars>
      </dgm:prSet>
      <dgm:spPr/>
    </dgm:pt>
    <dgm:pt modelId="{F7F8B72B-2E96-0C41-A1A0-E24DF647EA15}" type="pres">
      <dgm:prSet presAssocID="{7D3EFA34-15E7-4EA2-B639-1397103AEB39}" presName="wedge5" presStyleLbl="node1" presStyleIdx="4" presStyleCnt="5"/>
      <dgm:spPr/>
    </dgm:pt>
    <dgm:pt modelId="{38A24561-07C8-064A-8BEA-C6495EF2D8D2}" type="pres">
      <dgm:prSet presAssocID="{7D3EFA34-15E7-4EA2-B639-1397103AEB39}" presName="dummy5a" presStyleCnt="0"/>
      <dgm:spPr/>
    </dgm:pt>
    <dgm:pt modelId="{9BB23598-DA8A-674F-B8E7-635E7F69CE26}" type="pres">
      <dgm:prSet presAssocID="{7D3EFA34-15E7-4EA2-B639-1397103AEB39}" presName="dummy5b" presStyleCnt="0"/>
      <dgm:spPr/>
    </dgm:pt>
    <dgm:pt modelId="{6CB7978E-DAA4-B144-B3C9-54ADA5D508BA}" type="pres">
      <dgm:prSet presAssocID="{7D3EFA34-15E7-4EA2-B639-1397103AEB39}" presName="wedge5Tx" presStyleLbl="node1" presStyleIdx="4" presStyleCnt="5">
        <dgm:presLayoutVars>
          <dgm:chMax val="0"/>
          <dgm:chPref val="0"/>
          <dgm:bulletEnabled val="1"/>
        </dgm:presLayoutVars>
      </dgm:prSet>
      <dgm:spPr/>
    </dgm:pt>
    <dgm:pt modelId="{7CA0AECC-F4BA-A446-9559-0E5AD175DF37}" type="pres">
      <dgm:prSet presAssocID="{48FF9DCD-4848-40DB-B8E0-16EA0530A8F9}" presName="arrowWedge1" presStyleLbl="fgSibTrans2D1" presStyleIdx="0" presStyleCnt="5"/>
      <dgm:spPr/>
    </dgm:pt>
    <dgm:pt modelId="{F9466FFE-59BA-5B47-8BC3-6BC9D479909A}" type="pres">
      <dgm:prSet presAssocID="{2EE50871-43D3-4AF0-A36C-F31B6BB51151}" presName="arrowWedge2" presStyleLbl="fgSibTrans2D1" presStyleIdx="1" presStyleCnt="5" custLinFactNeighborX="21599" custLinFactNeighborY="31550"/>
      <dgm:spPr/>
    </dgm:pt>
    <dgm:pt modelId="{E6393BA3-BCA8-D446-BCA1-2B213A16D8CC}" type="pres">
      <dgm:prSet presAssocID="{6DAE4062-4F56-459D-BCFB-055D18BCA118}" presName="arrowWedge3" presStyleLbl="fgSibTrans2D1" presStyleIdx="2" presStyleCnt="5"/>
      <dgm:spPr/>
    </dgm:pt>
    <dgm:pt modelId="{EF38BA67-1EE7-3349-89CD-CB2FDF6C2789}" type="pres">
      <dgm:prSet presAssocID="{613265C7-6264-41AD-ABF7-237B4555288F}" presName="arrowWedge4" presStyleLbl="fgSibTrans2D1" presStyleIdx="3" presStyleCnt="5"/>
      <dgm:spPr/>
    </dgm:pt>
    <dgm:pt modelId="{E80F9B29-2F79-C44E-935B-3D46B7C20D4B}" type="pres">
      <dgm:prSet presAssocID="{FEE2EEE2-0920-4FC3-9C51-C5CD6FF95C93}" presName="arrowWedge5" presStyleLbl="fgSibTrans2D1" presStyleIdx="4" presStyleCnt="5"/>
      <dgm:spPr/>
    </dgm:pt>
  </dgm:ptLst>
  <dgm:cxnLst>
    <dgm:cxn modelId="{67FFCB05-D8C4-3642-AAEB-13913607F30B}" type="presOf" srcId="{7D3EFA34-15E7-4EA2-B639-1397103AEB39}" destId="{911BCDAD-0831-AC4B-837F-6F4DE5887763}" srcOrd="0" destOrd="0" presId="urn:microsoft.com/office/officeart/2005/8/layout/cycle8"/>
    <dgm:cxn modelId="{6205793E-2CF2-BA46-A0C6-58908C984EDF}" type="presOf" srcId="{0879E6FA-4FB2-4608-B771-F9A7E8B37EA5}" destId="{895DFFC7-4315-8F4F-A966-E5498DFD939F}" srcOrd="0" destOrd="0" presId="urn:microsoft.com/office/officeart/2005/8/layout/cycle8"/>
    <dgm:cxn modelId="{9E63B854-6F5F-C249-BD1C-67DA438A6426}" type="presOf" srcId="{403F3B5F-829C-4DB6-BB0D-3A520F806BD4}" destId="{132D4BF3-E6CD-7840-9FFE-3A94795AF807}" srcOrd="0" destOrd="0" presId="urn:microsoft.com/office/officeart/2005/8/layout/cycle8"/>
    <dgm:cxn modelId="{35851C7E-05C4-5447-B970-AFFB71363E8C}" type="presOf" srcId="{0E409109-A968-4F7F-91C0-8D4B65B6E91D}" destId="{2D136B82-55CF-8D49-BEC2-4B7507894C0D}" srcOrd="1" destOrd="0" presId="urn:microsoft.com/office/officeart/2005/8/layout/cycle8"/>
    <dgm:cxn modelId="{2929649B-1762-B14F-B08D-87B094C64127}" type="presOf" srcId="{A1729BB7-8B97-495B-8819-4FA00BF90A59}" destId="{F7F8B72B-2E96-0C41-A1A0-E24DF647EA15}" srcOrd="0" destOrd="0" presId="urn:microsoft.com/office/officeart/2005/8/layout/cycle8"/>
    <dgm:cxn modelId="{F3CE029C-0F45-3E4F-AC95-D8A1E0F0223F}" type="presOf" srcId="{931E2D29-EFA9-4B47-B8B1-CC95EDA18A9F}" destId="{79432F18-2CB4-7846-876E-9FF3A600F4C2}" srcOrd="0" destOrd="0" presId="urn:microsoft.com/office/officeart/2005/8/layout/cycle8"/>
    <dgm:cxn modelId="{328DD2A2-8367-40CC-8A19-72ABF4FC8156}" srcId="{7D3EFA34-15E7-4EA2-B639-1397103AEB39}" destId="{A1729BB7-8B97-495B-8819-4FA00BF90A59}" srcOrd="4" destOrd="0" parTransId="{4B0E898F-B1DE-4600-94EE-9E7317206474}" sibTransId="{FEE2EEE2-0920-4FC3-9C51-C5CD6FF95C93}"/>
    <dgm:cxn modelId="{60F066A3-6F30-4939-8EF6-9CB20BAD012B}" srcId="{7D3EFA34-15E7-4EA2-B639-1397103AEB39}" destId="{0E409109-A968-4F7F-91C0-8D4B65B6E91D}" srcOrd="3" destOrd="0" parTransId="{DFCC1CD3-EEE6-4460-AA52-D2E9674D8560}" sibTransId="{613265C7-6264-41AD-ABF7-237B4555288F}"/>
    <dgm:cxn modelId="{CFEBDEAB-F568-4144-B54D-B7BA009E37C7}" type="presOf" srcId="{403F3B5F-829C-4DB6-BB0D-3A520F806BD4}" destId="{B21630C2-A682-B34F-8482-8876B48D7315}" srcOrd="1" destOrd="0" presId="urn:microsoft.com/office/officeart/2005/8/layout/cycle8"/>
    <dgm:cxn modelId="{C01369C8-6A42-4156-9C2D-AE088602968A}" srcId="{7D3EFA34-15E7-4EA2-B639-1397103AEB39}" destId="{403F3B5F-829C-4DB6-BB0D-3A520F806BD4}" srcOrd="2" destOrd="0" parTransId="{3C3D5EC5-5CCF-4A09-B3ED-D4AB9C2A8B94}" sibTransId="{6DAE4062-4F56-459D-BCFB-055D18BCA118}"/>
    <dgm:cxn modelId="{D1982BCC-4EF0-C944-B8E1-3185F277D786}" type="presOf" srcId="{0879E6FA-4FB2-4608-B771-F9A7E8B37EA5}" destId="{5DFC148C-F8C6-074E-BFEA-A32880966A04}" srcOrd="1" destOrd="0" presId="urn:microsoft.com/office/officeart/2005/8/layout/cycle8"/>
    <dgm:cxn modelId="{64963ACF-26B6-43D5-ADD0-C52511F2752E}" srcId="{7D3EFA34-15E7-4EA2-B639-1397103AEB39}" destId="{0879E6FA-4FB2-4608-B771-F9A7E8B37EA5}" srcOrd="0" destOrd="0" parTransId="{CA342BB7-B019-4EDF-96E9-4C3F43824750}" sibTransId="{48FF9DCD-4848-40DB-B8E0-16EA0530A8F9}"/>
    <dgm:cxn modelId="{61899ED5-CA59-3547-B671-3E43C0ED2175}" type="presOf" srcId="{0E409109-A968-4F7F-91C0-8D4B65B6E91D}" destId="{147AD827-7FE7-4D43-AD83-67CADADB9907}" srcOrd="0" destOrd="0" presId="urn:microsoft.com/office/officeart/2005/8/layout/cycle8"/>
    <dgm:cxn modelId="{8467CDDD-70E6-44B8-81A4-9821CC7E379C}" srcId="{7D3EFA34-15E7-4EA2-B639-1397103AEB39}" destId="{931E2D29-EFA9-4B47-B8B1-CC95EDA18A9F}" srcOrd="1" destOrd="0" parTransId="{5BF4E26D-4D8C-4351-AD6A-A973B4BFC86F}" sibTransId="{2EE50871-43D3-4AF0-A36C-F31B6BB51151}"/>
    <dgm:cxn modelId="{D3B2F9F6-D836-3A46-8DF9-7D99FF44A77A}" type="presOf" srcId="{931E2D29-EFA9-4B47-B8B1-CC95EDA18A9F}" destId="{2C4253F5-63C9-1C42-9C70-E3F015D50614}" srcOrd="1" destOrd="0" presId="urn:microsoft.com/office/officeart/2005/8/layout/cycle8"/>
    <dgm:cxn modelId="{60DF2EF8-AC1A-2A4B-A1CA-FCE7A251A1D9}" type="presOf" srcId="{A1729BB7-8B97-495B-8819-4FA00BF90A59}" destId="{6CB7978E-DAA4-B144-B3C9-54ADA5D508BA}" srcOrd="1" destOrd="0" presId="urn:microsoft.com/office/officeart/2005/8/layout/cycle8"/>
    <dgm:cxn modelId="{CC38370F-4A9C-6848-BF9F-205AEE9B0DCD}" type="presParOf" srcId="{911BCDAD-0831-AC4B-837F-6F4DE5887763}" destId="{895DFFC7-4315-8F4F-A966-E5498DFD939F}" srcOrd="0" destOrd="0" presId="urn:microsoft.com/office/officeart/2005/8/layout/cycle8"/>
    <dgm:cxn modelId="{B22BD9D4-14D4-0B4E-9A2A-34F7D021C005}" type="presParOf" srcId="{911BCDAD-0831-AC4B-837F-6F4DE5887763}" destId="{29245F2D-9F68-7C4F-B356-916AF0EE2AD9}" srcOrd="1" destOrd="0" presId="urn:microsoft.com/office/officeart/2005/8/layout/cycle8"/>
    <dgm:cxn modelId="{F027ED1A-DC0C-114A-859D-B2CBDFC4AD11}" type="presParOf" srcId="{911BCDAD-0831-AC4B-837F-6F4DE5887763}" destId="{D556C269-5CC5-2944-B84F-42D4C8319742}" srcOrd="2" destOrd="0" presId="urn:microsoft.com/office/officeart/2005/8/layout/cycle8"/>
    <dgm:cxn modelId="{5DAF15BD-A855-C14F-97C1-748A094D6D7B}" type="presParOf" srcId="{911BCDAD-0831-AC4B-837F-6F4DE5887763}" destId="{5DFC148C-F8C6-074E-BFEA-A32880966A04}" srcOrd="3" destOrd="0" presId="urn:microsoft.com/office/officeart/2005/8/layout/cycle8"/>
    <dgm:cxn modelId="{6024E9D1-BB95-424F-A804-844DCB21CD76}" type="presParOf" srcId="{911BCDAD-0831-AC4B-837F-6F4DE5887763}" destId="{79432F18-2CB4-7846-876E-9FF3A600F4C2}" srcOrd="4" destOrd="0" presId="urn:microsoft.com/office/officeart/2005/8/layout/cycle8"/>
    <dgm:cxn modelId="{AD0DBB9C-3BE1-B34C-8E82-803249392ABF}" type="presParOf" srcId="{911BCDAD-0831-AC4B-837F-6F4DE5887763}" destId="{8B8C7AD1-6765-C74F-86EA-C541FA108B1F}" srcOrd="5" destOrd="0" presId="urn:microsoft.com/office/officeart/2005/8/layout/cycle8"/>
    <dgm:cxn modelId="{D3FFF79D-5E17-E643-94CD-4D49B7411382}" type="presParOf" srcId="{911BCDAD-0831-AC4B-837F-6F4DE5887763}" destId="{31ACF8F0-E99B-0449-AFC4-5CCA1F34F383}" srcOrd="6" destOrd="0" presId="urn:microsoft.com/office/officeart/2005/8/layout/cycle8"/>
    <dgm:cxn modelId="{D1C3CB73-9956-D944-8F44-BA2D52CD465B}" type="presParOf" srcId="{911BCDAD-0831-AC4B-837F-6F4DE5887763}" destId="{2C4253F5-63C9-1C42-9C70-E3F015D50614}" srcOrd="7" destOrd="0" presId="urn:microsoft.com/office/officeart/2005/8/layout/cycle8"/>
    <dgm:cxn modelId="{A39B9CA2-92C3-6641-B780-7D23C4DEFAD0}" type="presParOf" srcId="{911BCDAD-0831-AC4B-837F-6F4DE5887763}" destId="{132D4BF3-E6CD-7840-9FFE-3A94795AF807}" srcOrd="8" destOrd="0" presId="urn:microsoft.com/office/officeart/2005/8/layout/cycle8"/>
    <dgm:cxn modelId="{A43286F3-DF2C-154C-9250-C977D4BACE50}" type="presParOf" srcId="{911BCDAD-0831-AC4B-837F-6F4DE5887763}" destId="{7EBA1AC6-43F3-4845-A4B2-3DE2E1B96C83}" srcOrd="9" destOrd="0" presId="urn:microsoft.com/office/officeart/2005/8/layout/cycle8"/>
    <dgm:cxn modelId="{D32A0D8C-5218-DB44-900B-AA46218704B3}" type="presParOf" srcId="{911BCDAD-0831-AC4B-837F-6F4DE5887763}" destId="{B800669C-66F0-A742-A165-06964A20EEB8}" srcOrd="10" destOrd="0" presId="urn:microsoft.com/office/officeart/2005/8/layout/cycle8"/>
    <dgm:cxn modelId="{7A889428-01C5-D446-BBF5-50E1705F7F63}" type="presParOf" srcId="{911BCDAD-0831-AC4B-837F-6F4DE5887763}" destId="{B21630C2-A682-B34F-8482-8876B48D7315}" srcOrd="11" destOrd="0" presId="urn:microsoft.com/office/officeart/2005/8/layout/cycle8"/>
    <dgm:cxn modelId="{4596168B-319D-874C-8C31-AAF443193A27}" type="presParOf" srcId="{911BCDAD-0831-AC4B-837F-6F4DE5887763}" destId="{147AD827-7FE7-4D43-AD83-67CADADB9907}" srcOrd="12" destOrd="0" presId="urn:microsoft.com/office/officeart/2005/8/layout/cycle8"/>
    <dgm:cxn modelId="{AB677808-DAE1-EA4F-B6C9-7489A8CB0CB6}" type="presParOf" srcId="{911BCDAD-0831-AC4B-837F-6F4DE5887763}" destId="{9DADED1D-6EBF-034A-B9BF-54193F81D003}" srcOrd="13" destOrd="0" presId="urn:microsoft.com/office/officeart/2005/8/layout/cycle8"/>
    <dgm:cxn modelId="{F7486F24-F5E7-164C-BEBF-506C6C0D57A3}" type="presParOf" srcId="{911BCDAD-0831-AC4B-837F-6F4DE5887763}" destId="{DFE88B3F-3424-CF4D-825B-1E2B2558BE4D}" srcOrd="14" destOrd="0" presId="urn:microsoft.com/office/officeart/2005/8/layout/cycle8"/>
    <dgm:cxn modelId="{480F089A-81D6-2647-9684-25FB64207622}" type="presParOf" srcId="{911BCDAD-0831-AC4B-837F-6F4DE5887763}" destId="{2D136B82-55CF-8D49-BEC2-4B7507894C0D}" srcOrd="15" destOrd="0" presId="urn:microsoft.com/office/officeart/2005/8/layout/cycle8"/>
    <dgm:cxn modelId="{391900C7-A242-4D43-9C8E-790F9A6C46AC}" type="presParOf" srcId="{911BCDAD-0831-AC4B-837F-6F4DE5887763}" destId="{F7F8B72B-2E96-0C41-A1A0-E24DF647EA15}" srcOrd="16" destOrd="0" presId="urn:microsoft.com/office/officeart/2005/8/layout/cycle8"/>
    <dgm:cxn modelId="{FA8C109A-5E0A-244D-9C52-8DFBF760917B}" type="presParOf" srcId="{911BCDAD-0831-AC4B-837F-6F4DE5887763}" destId="{38A24561-07C8-064A-8BEA-C6495EF2D8D2}" srcOrd="17" destOrd="0" presId="urn:microsoft.com/office/officeart/2005/8/layout/cycle8"/>
    <dgm:cxn modelId="{B5156E2B-BAE3-214F-BF3A-AD8D9DC7BBF5}" type="presParOf" srcId="{911BCDAD-0831-AC4B-837F-6F4DE5887763}" destId="{9BB23598-DA8A-674F-B8E7-635E7F69CE26}" srcOrd="18" destOrd="0" presId="urn:microsoft.com/office/officeart/2005/8/layout/cycle8"/>
    <dgm:cxn modelId="{69CF68CE-7D38-1348-82E2-D09C747E143D}" type="presParOf" srcId="{911BCDAD-0831-AC4B-837F-6F4DE5887763}" destId="{6CB7978E-DAA4-B144-B3C9-54ADA5D508BA}" srcOrd="19" destOrd="0" presId="urn:microsoft.com/office/officeart/2005/8/layout/cycle8"/>
    <dgm:cxn modelId="{9F926821-8F92-2D45-B867-9EDAB1F0037E}" type="presParOf" srcId="{911BCDAD-0831-AC4B-837F-6F4DE5887763}" destId="{7CA0AECC-F4BA-A446-9559-0E5AD175DF37}" srcOrd="20" destOrd="0" presId="urn:microsoft.com/office/officeart/2005/8/layout/cycle8"/>
    <dgm:cxn modelId="{756CFD38-0AA7-4F45-89C0-7DE785C1184C}" type="presParOf" srcId="{911BCDAD-0831-AC4B-837F-6F4DE5887763}" destId="{F9466FFE-59BA-5B47-8BC3-6BC9D479909A}" srcOrd="21" destOrd="0" presId="urn:microsoft.com/office/officeart/2005/8/layout/cycle8"/>
    <dgm:cxn modelId="{CD378154-27B6-D74B-B154-E576F5A17D50}" type="presParOf" srcId="{911BCDAD-0831-AC4B-837F-6F4DE5887763}" destId="{E6393BA3-BCA8-D446-BCA1-2B213A16D8CC}" srcOrd="22" destOrd="0" presId="urn:microsoft.com/office/officeart/2005/8/layout/cycle8"/>
    <dgm:cxn modelId="{DB8FE99D-F69F-7F40-8364-1313E2A737AD}" type="presParOf" srcId="{911BCDAD-0831-AC4B-837F-6F4DE5887763}" destId="{EF38BA67-1EE7-3349-89CD-CB2FDF6C2789}" srcOrd="23" destOrd="0" presId="urn:microsoft.com/office/officeart/2005/8/layout/cycle8"/>
    <dgm:cxn modelId="{34599FF0-6B74-1D44-A3C5-E0304BC802A4}" type="presParOf" srcId="{911BCDAD-0831-AC4B-837F-6F4DE5887763}" destId="{E80F9B29-2F79-C44E-935B-3D46B7C20D4B}" srcOrd="2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D3EFA34-15E7-4EA2-B639-1397103AEB39}" type="doc">
      <dgm:prSet loTypeId="urn:microsoft.com/office/officeart/2005/8/layout/cycle8" loCatId="cycle" qsTypeId="urn:microsoft.com/office/officeart/2005/8/quickstyle/simple1" qsCatId="simple" csTypeId="urn:microsoft.com/office/officeart/2005/8/colors/colorful1" csCatId="colorful" phldr="1"/>
      <dgm:spPr/>
      <dgm:t>
        <a:bodyPr/>
        <a:lstStyle/>
        <a:p>
          <a:endParaRPr lang="en-US"/>
        </a:p>
      </dgm:t>
    </dgm:pt>
    <dgm:pt modelId="{0879E6FA-4FB2-4608-B771-F9A7E8B37EA5}">
      <dgm:prSet/>
      <dgm:spPr/>
      <dgm:t>
        <a:bodyPr/>
        <a:lstStyle/>
        <a:p>
          <a:r>
            <a:rPr lang="en-US"/>
            <a:t>Disability and Disability Studies</a:t>
          </a:r>
        </a:p>
      </dgm:t>
    </dgm:pt>
    <dgm:pt modelId="{CA342BB7-B019-4EDF-96E9-4C3F43824750}" type="parTrans" cxnId="{64963ACF-26B6-43D5-ADD0-C52511F2752E}">
      <dgm:prSet/>
      <dgm:spPr/>
      <dgm:t>
        <a:bodyPr/>
        <a:lstStyle/>
        <a:p>
          <a:endParaRPr lang="en-US"/>
        </a:p>
      </dgm:t>
    </dgm:pt>
    <dgm:pt modelId="{48FF9DCD-4848-40DB-B8E0-16EA0530A8F9}" type="sibTrans" cxnId="{64963ACF-26B6-43D5-ADD0-C52511F2752E}">
      <dgm:prSet/>
      <dgm:spPr/>
      <dgm:t>
        <a:bodyPr/>
        <a:lstStyle/>
        <a:p>
          <a:endParaRPr lang="en-US"/>
        </a:p>
      </dgm:t>
    </dgm:pt>
    <dgm:pt modelId="{931E2D29-EFA9-4B47-B8B1-CC95EDA18A9F}">
      <dgm:prSet custT="1"/>
      <dgm:spPr/>
      <dgm:t>
        <a:bodyPr/>
        <a:lstStyle/>
        <a:p>
          <a:r>
            <a:rPr lang="en-US" sz="2000"/>
            <a:t>Identity and Intersectionality</a:t>
          </a:r>
        </a:p>
      </dgm:t>
    </dgm:pt>
    <dgm:pt modelId="{5BF4E26D-4D8C-4351-AD6A-A973B4BFC86F}" type="parTrans" cxnId="{8467CDDD-70E6-44B8-81A4-9821CC7E379C}">
      <dgm:prSet/>
      <dgm:spPr/>
      <dgm:t>
        <a:bodyPr/>
        <a:lstStyle/>
        <a:p>
          <a:endParaRPr lang="en-US"/>
        </a:p>
      </dgm:t>
    </dgm:pt>
    <dgm:pt modelId="{2EE50871-43D3-4AF0-A36C-F31B6BB51151}" type="sibTrans" cxnId="{8467CDDD-70E6-44B8-81A4-9821CC7E379C}">
      <dgm:prSet/>
      <dgm:spPr/>
      <dgm:t>
        <a:bodyPr/>
        <a:lstStyle/>
        <a:p>
          <a:endParaRPr lang="en-US"/>
        </a:p>
      </dgm:t>
    </dgm:pt>
    <dgm:pt modelId="{403F3B5F-829C-4DB6-BB0D-3A520F806BD4}">
      <dgm:prSet/>
      <dgm:spPr/>
      <dgm:t>
        <a:bodyPr/>
        <a:lstStyle/>
        <a:p>
          <a:r>
            <a:rPr lang="en-US"/>
            <a:t>Compliance and Accessibility</a:t>
          </a:r>
        </a:p>
      </dgm:t>
    </dgm:pt>
    <dgm:pt modelId="{3C3D5EC5-5CCF-4A09-B3ED-D4AB9C2A8B94}" type="parTrans" cxnId="{C01369C8-6A42-4156-9C2D-AE088602968A}">
      <dgm:prSet/>
      <dgm:spPr/>
      <dgm:t>
        <a:bodyPr/>
        <a:lstStyle/>
        <a:p>
          <a:endParaRPr lang="en-US"/>
        </a:p>
      </dgm:t>
    </dgm:pt>
    <dgm:pt modelId="{6DAE4062-4F56-459D-BCFB-055D18BCA118}" type="sibTrans" cxnId="{C01369C8-6A42-4156-9C2D-AE088602968A}">
      <dgm:prSet/>
      <dgm:spPr/>
      <dgm:t>
        <a:bodyPr/>
        <a:lstStyle/>
        <a:p>
          <a:endParaRPr lang="en-US"/>
        </a:p>
      </dgm:t>
    </dgm:pt>
    <dgm:pt modelId="{0E409109-A968-4F7F-91C0-8D4B65B6E91D}">
      <dgm:prSet/>
      <dgm:spPr/>
      <dgm:t>
        <a:bodyPr/>
        <a:lstStyle/>
        <a:p>
          <a:r>
            <a:rPr lang="en-US"/>
            <a:t>Disclosure and Barriers in HE</a:t>
          </a:r>
        </a:p>
      </dgm:t>
    </dgm:pt>
    <dgm:pt modelId="{DFCC1CD3-EEE6-4460-AA52-D2E9674D8560}" type="parTrans" cxnId="{60F066A3-6F30-4939-8EF6-9CB20BAD012B}">
      <dgm:prSet/>
      <dgm:spPr/>
      <dgm:t>
        <a:bodyPr/>
        <a:lstStyle/>
        <a:p>
          <a:endParaRPr lang="en-US"/>
        </a:p>
      </dgm:t>
    </dgm:pt>
    <dgm:pt modelId="{613265C7-6264-41AD-ABF7-237B4555288F}" type="sibTrans" cxnId="{60F066A3-6F30-4939-8EF6-9CB20BAD012B}">
      <dgm:prSet/>
      <dgm:spPr/>
      <dgm:t>
        <a:bodyPr/>
        <a:lstStyle/>
        <a:p>
          <a:endParaRPr lang="en-US"/>
        </a:p>
      </dgm:t>
    </dgm:pt>
    <dgm:pt modelId="{A1729BB7-8B97-495B-8819-4FA00BF90A59}">
      <dgm:prSet/>
      <dgm:spPr/>
      <dgm:t>
        <a:bodyPr/>
        <a:lstStyle/>
        <a:p>
          <a:r>
            <a:rPr lang="en-US"/>
            <a:t>Ableism and Disablism</a:t>
          </a:r>
        </a:p>
      </dgm:t>
    </dgm:pt>
    <dgm:pt modelId="{4B0E898F-B1DE-4600-94EE-9E7317206474}" type="parTrans" cxnId="{328DD2A2-8367-40CC-8A19-72ABF4FC8156}">
      <dgm:prSet/>
      <dgm:spPr/>
      <dgm:t>
        <a:bodyPr/>
        <a:lstStyle/>
        <a:p>
          <a:endParaRPr lang="en-US"/>
        </a:p>
      </dgm:t>
    </dgm:pt>
    <dgm:pt modelId="{FEE2EEE2-0920-4FC3-9C51-C5CD6FF95C93}" type="sibTrans" cxnId="{328DD2A2-8367-40CC-8A19-72ABF4FC8156}">
      <dgm:prSet/>
      <dgm:spPr/>
      <dgm:t>
        <a:bodyPr/>
        <a:lstStyle/>
        <a:p>
          <a:endParaRPr lang="en-US"/>
        </a:p>
      </dgm:t>
    </dgm:pt>
    <dgm:pt modelId="{911BCDAD-0831-AC4B-837F-6F4DE5887763}" type="pres">
      <dgm:prSet presAssocID="{7D3EFA34-15E7-4EA2-B639-1397103AEB39}" presName="compositeShape" presStyleCnt="0">
        <dgm:presLayoutVars>
          <dgm:chMax val="7"/>
          <dgm:dir/>
          <dgm:resizeHandles val="exact"/>
        </dgm:presLayoutVars>
      </dgm:prSet>
      <dgm:spPr/>
    </dgm:pt>
    <dgm:pt modelId="{895DFFC7-4315-8F4F-A966-E5498DFD939F}" type="pres">
      <dgm:prSet presAssocID="{7D3EFA34-15E7-4EA2-B639-1397103AEB39}" presName="wedge1" presStyleLbl="node1" presStyleIdx="0" presStyleCnt="5"/>
      <dgm:spPr/>
    </dgm:pt>
    <dgm:pt modelId="{29245F2D-9F68-7C4F-B356-916AF0EE2AD9}" type="pres">
      <dgm:prSet presAssocID="{7D3EFA34-15E7-4EA2-B639-1397103AEB39}" presName="dummy1a" presStyleCnt="0"/>
      <dgm:spPr/>
    </dgm:pt>
    <dgm:pt modelId="{D556C269-5CC5-2944-B84F-42D4C8319742}" type="pres">
      <dgm:prSet presAssocID="{7D3EFA34-15E7-4EA2-B639-1397103AEB39}" presName="dummy1b" presStyleCnt="0"/>
      <dgm:spPr/>
    </dgm:pt>
    <dgm:pt modelId="{5DFC148C-F8C6-074E-BFEA-A32880966A04}" type="pres">
      <dgm:prSet presAssocID="{7D3EFA34-15E7-4EA2-B639-1397103AEB39}" presName="wedge1Tx" presStyleLbl="node1" presStyleIdx="0" presStyleCnt="5">
        <dgm:presLayoutVars>
          <dgm:chMax val="0"/>
          <dgm:chPref val="0"/>
          <dgm:bulletEnabled val="1"/>
        </dgm:presLayoutVars>
      </dgm:prSet>
      <dgm:spPr/>
    </dgm:pt>
    <dgm:pt modelId="{79432F18-2CB4-7846-876E-9FF3A600F4C2}" type="pres">
      <dgm:prSet presAssocID="{7D3EFA34-15E7-4EA2-B639-1397103AEB39}" presName="wedge2" presStyleLbl="node1" presStyleIdx="1" presStyleCnt="5" custScaleX="190633" custScaleY="173858" custLinFactNeighborX="2713" custLinFactNeighborY="54"/>
      <dgm:spPr/>
    </dgm:pt>
    <dgm:pt modelId="{8B8C7AD1-6765-C74F-86EA-C541FA108B1F}" type="pres">
      <dgm:prSet presAssocID="{7D3EFA34-15E7-4EA2-B639-1397103AEB39}" presName="dummy2a" presStyleCnt="0"/>
      <dgm:spPr/>
    </dgm:pt>
    <dgm:pt modelId="{31ACF8F0-E99B-0449-AFC4-5CCA1F34F383}" type="pres">
      <dgm:prSet presAssocID="{7D3EFA34-15E7-4EA2-B639-1397103AEB39}" presName="dummy2b" presStyleCnt="0"/>
      <dgm:spPr/>
    </dgm:pt>
    <dgm:pt modelId="{2C4253F5-63C9-1C42-9C70-E3F015D50614}" type="pres">
      <dgm:prSet presAssocID="{7D3EFA34-15E7-4EA2-B639-1397103AEB39}" presName="wedge2Tx" presStyleLbl="node1" presStyleIdx="1" presStyleCnt="5">
        <dgm:presLayoutVars>
          <dgm:chMax val="0"/>
          <dgm:chPref val="0"/>
          <dgm:bulletEnabled val="1"/>
        </dgm:presLayoutVars>
      </dgm:prSet>
      <dgm:spPr/>
    </dgm:pt>
    <dgm:pt modelId="{132D4BF3-E6CD-7840-9FFE-3A94795AF807}" type="pres">
      <dgm:prSet presAssocID="{7D3EFA34-15E7-4EA2-B639-1397103AEB39}" presName="wedge3" presStyleLbl="node1" presStyleIdx="2" presStyleCnt="5"/>
      <dgm:spPr/>
    </dgm:pt>
    <dgm:pt modelId="{7EBA1AC6-43F3-4845-A4B2-3DE2E1B96C83}" type="pres">
      <dgm:prSet presAssocID="{7D3EFA34-15E7-4EA2-B639-1397103AEB39}" presName="dummy3a" presStyleCnt="0"/>
      <dgm:spPr/>
    </dgm:pt>
    <dgm:pt modelId="{B800669C-66F0-A742-A165-06964A20EEB8}" type="pres">
      <dgm:prSet presAssocID="{7D3EFA34-15E7-4EA2-B639-1397103AEB39}" presName="dummy3b" presStyleCnt="0"/>
      <dgm:spPr/>
    </dgm:pt>
    <dgm:pt modelId="{B21630C2-A682-B34F-8482-8876B48D7315}" type="pres">
      <dgm:prSet presAssocID="{7D3EFA34-15E7-4EA2-B639-1397103AEB39}" presName="wedge3Tx" presStyleLbl="node1" presStyleIdx="2" presStyleCnt="5">
        <dgm:presLayoutVars>
          <dgm:chMax val="0"/>
          <dgm:chPref val="0"/>
          <dgm:bulletEnabled val="1"/>
        </dgm:presLayoutVars>
      </dgm:prSet>
      <dgm:spPr/>
    </dgm:pt>
    <dgm:pt modelId="{147AD827-7FE7-4D43-AD83-67CADADB9907}" type="pres">
      <dgm:prSet presAssocID="{7D3EFA34-15E7-4EA2-B639-1397103AEB39}" presName="wedge4" presStyleLbl="node1" presStyleIdx="3" presStyleCnt="5"/>
      <dgm:spPr/>
    </dgm:pt>
    <dgm:pt modelId="{9DADED1D-6EBF-034A-B9BF-54193F81D003}" type="pres">
      <dgm:prSet presAssocID="{7D3EFA34-15E7-4EA2-B639-1397103AEB39}" presName="dummy4a" presStyleCnt="0"/>
      <dgm:spPr/>
    </dgm:pt>
    <dgm:pt modelId="{DFE88B3F-3424-CF4D-825B-1E2B2558BE4D}" type="pres">
      <dgm:prSet presAssocID="{7D3EFA34-15E7-4EA2-B639-1397103AEB39}" presName="dummy4b" presStyleCnt="0"/>
      <dgm:spPr/>
    </dgm:pt>
    <dgm:pt modelId="{2D136B82-55CF-8D49-BEC2-4B7507894C0D}" type="pres">
      <dgm:prSet presAssocID="{7D3EFA34-15E7-4EA2-B639-1397103AEB39}" presName="wedge4Tx" presStyleLbl="node1" presStyleIdx="3" presStyleCnt="5">
        <dgm:presLayoutVars>
          <dgm:chMax val="0"/>
          <dgm:chPref val="0"/>
          <dgm:bulletEnabled val="1"/>
        </dgm:presLayoutVars>
      </dgm:prSet>
      <dgm:spPr/>
    </dgm:pt>
    <dgm:pt modelId="{F7F8B72B-2E96-0C41-A1A0-E24DF647EA15}" type="pres">
      <dgm:prSet presAssocID="{7D3EFA34-15E7-4EA2-B639-1397103AEB39}" presName="wedge5" presStyleLbl="node1" presStyleIdx="4" presStyleCnt="5"/>
      <dgm:spPr/>
    </dgm:pt>
    <dgm:pt modelId="{38A24561-07C8-064A-8BEA-C6495EF2D8D2}" type="pres">
      <dgm:prSet presAssocID="{7D3EFA34-15E7-4EA2-B639-1397103AEB39}" presName="dummy5a" presStyleCnt="0"/>
      <dgm:spPr/>
    </dgm:pt>
    <dgm:pt modelId="{9BB23598-DA8A-674F-B8E7-635E7F69CE26}" type="pres">
      <dgm:prSet presAssocID="{7D3EFA34-15E7-4EA2-B639-1397103AEB39}" presName="dummy5b" presStyleCnt="0"/>
      <dgm:spPr/>
    </dgm:pt>
    <dgm:pt modelId="{6CB7978E-DAA4-B144-B3C9-54ADA5D508BA}" type="pres">
      <dgm:prSet presAssocID="{7D3EFA34-15E7-4EA2-B639-1397103AEB39}" presName="wedge5Tx" presStyleLbl="node1" presStyleIdx="4" presStyleCnt="5">
        <dgm:presLayoutVars>
          <dgm:chMax val="0"/>
          <dgm:chPref val="0"/>
          <dgm:bulletEnabled val="1"/>
        </dgm:presLayoutVars>
      </dgm:prSet>
      <dgm:spPr/>
    </dgm:pt>
    <dgm:pt modelId="{7CA0AECC-F4BA-A446-9559-0E5AD175DF37}" type="pres">
      <dgm:prSet presAssocID="{48FF9DCD-4848-40DB-B8E0-16EA0530A8F9}" presName="arrowWedge1" presStyleLbl="fgSibTrans2D1" presStyleIdx="0" presStyleCnt="5"/>
      <dgm:spPr/>
    </dgm:pt>
    <dgm:pt modelId="{F9466FFE-59BA-5B47-8BC3-6BC9D479909A}" type="pres">
      <dgm:prSet presAssocID="{2EE50871-43D3-4AF0-A36C-F31B6BB51151}" presName="arrowWedge2" presStyleLbl="fgSibTrans2D1" presStyleIdx="1" presStyleCnt="5" custLinFactNeighborX="21599" custLinFactNeighborY="31550"/>
      <dgm:spPr/>
    </dgm:pt>
    <dgm:pt modelId="{E6393BA3-BCA8-D446-BCA1-2B213A16D8CC}" type="pres">
      <dgm:prSet presAssocID="{6DAE4062-4F56-459D-BCFB-055D18BCA118}" presName="arrowWedge3" presStyleLbl="fgSibTrans2D1" presStyleIdx="2" presStyleCnt="5"/>
      <dgm:spPr/>
    </dgm:pt>
    <dgm:pt modelId="{EF38BA67-1EE7-3349-89CD-CB2FDF6C2789}" type="pres">
      <dgm:prSet presAssocID="{613265C7-6264-41AD-ABF7-237B4555288F}" presName="arrowWedge4" presStyleLbl="fgSibTrans2D1" presStyleIdx="3" presStyleCnt="5"/>
      <dgm:spPr/>
    </dgm:pt>
    <dgm:pt modelId="{E80F9B29-2F79-C44E-935B-3D46B7C20D4B}" type="pres">
      <dgm:prSet presAssocID="{FEE2EEE2-0920-4FC3-9C51-C5CD6FF95C93}" presName="arrowWedge5" presStyleLbl="fgSibTrans2D1" presStyleIdx="4" presStyleCnt="5"/>
      <dgm:spPr/>
    </dgm:pt>
  </dgm:ptLst>
  <dgm:cxnLst>
    <dgm:cxn modelId="{67FFCB05-D8C4-3642-AAEB-13913607F30B}" type="presOf" srcId="{7D3EFA34-15E7-4EA2-B639-1397103AEB39}" destId="{911BCDAD-0831-AC4B-837F-6F4DE5887763}" srcOrd="0" destOrd="0" presId="urn:microsoft.com/office/officeart/2005/8/layout/cycle8"/>
    <dgm:cxn modelId="{6205793E-2CF2-BA46-A0C6-58908C984EDF}" type="presOf" srcId="{0879E6FA-4FB2-4608-B771-F9A7E8B37EA5}" destId="{895DFFC7-4315-8F4F-A966-E5498DFD939F}" srcOrd="0" destOrd="0" presId="urn:microsoft.com/office/officeart/2005/8/layout/cycle8"/>
    <dgm:cxn modelId="{9E63B854-6F5F-C249-BD1C-67DA438A6426}" type="presOf" srcId="{403F3B5F-829C-4DB6-BB0D-3A520F806BD4}" destId="{132D4BF3-E6CD-7840-9FFE-3A94795AF807}" srcOrd="0" destOrd="0" presId="urn:microsoft.com/office/officeart/2005/8/layout/cycle8"/>
    <dgm:cxn modelId="{35851C7E-05C4-5447-B970-AFFB71363E8C}" type="presOf" srcId="{0E409109-A968-4F7F-91C0-8D4B65B6E91D}" destId="{2D136B82-55CF-8D49-BEC2-4B7507894C0D}" srcOrd="1" destOrd="0" presId="urn:microsoft.com/office/officeart/2005/8/layout/cycle8"/>
    <dgm:cxn modelId="{2929649B-1762-B14F-B08D-87B094C64127}" type="presOf" srcId="{A1729BB7-8B97-495B-8819-4FA00BF90A59}" destId="{F7F8B72B-2E96-0C41-A1A0-E24DF647EA15}" srcOrd="0" destOrd="0" presId="urn:microsoft.com/office/officeart/2005/8/layout/cycle8"/>
    <dgm:cxn modelId="{F3CE029C-0F45-3E4F-AC95-D8A1E0F0223F}" type="presOf" srcId="{931E2D29-EFA9-4B47-B8B1-CC95EDA18A9F}" destId="{79432F18-2CB4-7846-876E-9FF3A600F4C2}" srcOrd="0" destOrd="0" presId="urn:microsoft.com/office/officeart/2005/8/layout/cycle8"/>
    <dgm:cxn modelId="{328DD2A2-8367-40CC-8A19-72ABF4FC8156}" srcId="{7D3EFA34-15E7-4EA2-B639-1397103AEB39}" destId="{A1729BB7-8B97-495B-8819-4FA00BF90A59}" srcOrd="4" destOrd="0" parTransId="{4B0E898F-B1DE-4600-94EE-9E7317206474}" sibTransId="{FEE2EEE2-0920-4FC3-9C51-C5CD6FF95C93}"/>
    <dgm:cxn modelId="{60F066A3-6F30-4939-8EF6-9CB20BAD012B}" srcId="{7D3EFA34-15E7-4EA2-B639-1397103AEB39}" destId="{0E409109-A968-4F7F-91C0-8D4B65B6E91D}" srcOrd="3" destOrd="0" parTransId="{DFCC1CD3-EEE6-4460-AA52-D2E9674D8560}" sibTransId="{613265C7-6264-41AD-ABF7-237B4555288F}"/>
    <dgm:cxn modelId="{CFEBDEAB-F568-4144-B54D-B7BA009E37C7}" type="presOf" srcId="{403F3B5F-829C-4DB6-BB0D-3A520F806BD4}" destId="{B21630C2-A682-B34F-8482-8876B48D7315}" srcOrd="1" destOrd="0" presId="urn:microsoft.com/office/officeart/2005/8/layout/cycle8"/>
    <dgm:cxn modelId="{C01369C8-6A42-4156-9C2D-AE088602968A}" srcId="{7D3EFA34-15E7-4EA2-B639-1397103AEB39}" destId="{403F3B5F-829C-4DB6-BB0D-3A520F806BD4}" srcOrd="2" destOrd="0" parTransId="{3C3D5EC5-5CCF-4A09-B3ED-D4AB9C2A8B94}" sibTransId="{6DAE4062-4F56-459D-BCFB-055D18BCA118}"/>
    <dgm:cxn modelId="{D1982BCC-4EF0-C944-B8E1-3185F277D786}" type="presOf" srcId="{0879E6FA-4FB2-4608-B771-F9A7E8B37EA5}" destId="{5DFC148C-F8C6-074E-BFEA-A32880966A04}" srcOrd="1" destOrd="0" presId="urn:microsoft.com/office/officeart/2005/8/layout/cycle8"/>
    <dgm:cxn modelId="{64963ACF-26B6-43D5-ADD0-C52511F2752E}" srcId="{7D3EFA34-15E7-4EA2-B639-1397103AEB39}" destId="{0879E6FA-4FB2-4608-B771-F9A7E8B37EA5}" srcOrd="0" destOrd="0" parTransId="{CA342BB7-B019-4EDF-96E9-4C3F43824750}" sibTransId="{48FF9DCD-4848-40DB-B8E0-16EA0530A8F9}"/>
    <dgm:cxn modelId="{61899ED5-CA59-3547-B671-3E43C0ED2175}" type="presOf" srcId="{0E409109-A968-4F7F-91C0-8D4B65B6E91D}" destId="{147AD827-7FE7-4D43-AD83-67CADADB9907}" srcOrd="0" destOrd="0" presId="urn:microsoft.com/office/officeart/2005/8/layout/cycle8"/>
    <dgm:cxn modelId="{8467CDDD-70E6-44B8-81A4-9821CC7E379C}" srcId="{7D3EFA34-15E7-4EA2-B639-1397103AEB39}" destId="{931E2D29-EFA9-4B47-B8B1-CC95EDA18A9F}" srcOrd="1" destOrd="0" parTransId="{5BF4E26D-4D8C-4351-AD6A-A973B4BFC86F}" sibTransId="{2EE50871-43D3-4AF0-A36C-F31B6BB51151}"/>
    <dgm:cxn modelId="{D3B2F9F6-D836-3A46-8DF9-7D99FF44A77A}" type="presOf" srcId="{931E2D29-EFA9-4B47-B8B1-CC95EDA18A9F}" destId="{2C4253F5-63C9-1C42-9C70-E3F015D50614}" srcOrd="1" destOrd="0" presId="urn:microsoft.com/office/officeart/2005/8/layout/cycle8"/>
    <dgm:cxn modelId="{60DF2EF8-AC1A-2A4B-A1CA-FCE7A251A1D9}" type="presOf" srcId="{A1729BB7-8B97-495B-8819-4FA00BF90A59}" destId="{6CB7978E-DAA4-B144-B3C9-54ADA5D508BA}" srcOrd="1" destOrd="0" presId="urn:microsoft.com/office/officeart/2005/8/layout/cycle8"/>
    <dgm:cxn modelId="{CC38370F-4A9C-6848-BF9F-205AEE9B0DCD}" type="presParOf" srcId="{911BCDAD-0831-AC4B-837F-6F4DE5887763}" destId="{895DFFC7-4315-8F4F-A966-E5498DFD939F}" srcOrd="0" destOrd="0" presId="urn:microsoft.com/office/officeart/2005/8/layout/cycle8"/>
    <dgm:cxn modelId="{B22BD9D4-14D4-0B4E-9A2A-34F7D021C005}" type="presParOf" srcId="{911BCDAD-0831-AC4B-837F-6F4DE5887763}" destId="{29245F2D-9F68-7C4F-B356-916AF0EE2AD9}" srcOrd="1" destOrd="0" presId="urn:microsoft.com/office/officeart/2005/8/layout/cycle8"/>
    <dgm:cxn modelId="{F027ED1A-DC0C-114A-859D-B2CBDFC4AD11}" type="presParOf" srcId="{911BCDAD-0831-AC4B-837F-6F4DE5887763}" destId="{D556C269-5CC5-2944-B84F-42D4C8319742}" srcOrd="2" destOrd="0" presId="urn:microsoft.com/office/officeart/2005/8/layout/cycle8"/>
    <dgm:cxn modelId="{5DAF15BD-A855-C14F-97C1-748A094D6D7B}" type="presParOf" srcId="{911BCDAD-0831-AC4B-837F-6F4DE5887763}" destId="{5DFC148C-F8C6-074E-BFEA-A32880966A04}" srcOrd="3" destOrd="0" presId="urn:microsoft.com/office/officeart/2005/8/layout/cycle8"/>
    <dgm:cxn modelId="{6024E9D1-BB95-424F-A804-844DCB21CD76}" type="presParOf" srcId="{911BCDAD-0831-AC4B-837F-6F4DE5887763}" destId="{79432F18-2CB4-7846-876E-9FF3A600F4C2}" srcOrd="4" destOrd="0" presId="urn:microsoft.com/office/officeart/2005/8/layout/cycle8"/>
    <dgm:cxn modelId="{AD0DBB9C-3BE1-B34C-8E82-803249392ABF}" type="presParOf" srcId="{911BCDAD-0831-AC4B-837F-6F4DE5887763}" destId="{8B8C7AD1-6765-C74F-86EA-C541FA108B1F}" srcOrd="5" destOrd="0" presId="urn:microsoft.com/office/officeart/2005/8/layout/cycle8"/>
    <dgm:cxn modelId="{D3FFF79D-5E17-E643-94CD-4D49B7411382}" type="presParOf" srcId="{911BCDAD-0831-AC4B-837F-6F4DE5887763}" destId="{31ACF8F0-E99B-0449-AFC4-5CCA1F34F383}" srcOrd="6" destOrd="0" presId="urn:microsoft.com/office/officeart/2005/8/layout/cycle8"/>
    <dgm:cxn modelId="{D1C3CB73-9956-D944-8F44-BA2D52CD465B}" type="presParOf" srcId="{911BCDAD-0831-AC4B-837F-6F4DE5887763}" destId="{2C4253F5-63C9-1C42-9C70-E3F015D50614}" srcOrd="7" destOrd="0" presId="urn:microsoft.com/office/officeart/2005/8/layout/cycle8"/>
    <dgm:cxn modelId="{A39B9CA2-92C3-6641-B780-7D23C4DEFAD0}" type="presParOf" srcId="{911BCDAD-0831-AC4B-837F-6F4DE5887763}" destId="{132D4BF3-E6CD-7840-9FFE-3A94795AF807}" srcOrd="8" destOrd="0" presId="urn:microsoft.com/office/officeart/2005/8/layout/cycle8"/>
    <dgm:cxn modelId="{A43286F3-DF2C-154C-9250-C977D4BACE50}" type="presParOf" srcId="{911BCDAD-0831-AC4B-837F-6F4DE5887763}" destId="{7EBA1AC6-43F3-4845-A4B2-3DE2E1B96C83}" srcOrd="9" destOrd="0" presId="urn:microsoft.com/office/officeart/2005/8/layout/cycle8"/>
    <dgm:cxn modelId="{D32A0D8C-5218-DB44-900B-AA46218704B3}" type="presParOf" srcId="{911BCDAD-0831-AC4B-837F-6F4DE5887763}" destId="{B800669C-66F0-A742-A165-06964A20EEB8}" srcOrd="10" destOrd="0" presId="urn:microsoft.com/office/officeart/2005/8/layout/cycle8"/>
    <dgm:cxn modelId="{7A889428-01C5-D446-BBF5-50E1705F7F63}" type="presParOf" srcId="{911BCDAD-0831-AC4B-837F-6F4DE5887763}" destId="{B21630C2-A682-B34F-8482-8876B48D7315}" srcOrd="11" destOrd="0" presId="urn:microsoft.com/office/officeart/2005/8/layout/cycle8"/>
    <dgm:cxn modelId="{4596168B-319D-874C-8C31-AAF443193A27}" type="presParOf" srcId="{911BCDAD-0831-AC4B-837F-6F4DE5887763}" destId="{147AD827-7FE7-4D43-AD83-67CADADB9907}" srcOrd="12" destOrd="0" presId="urn:microsoft.com/office/officeart/2005/8/layout/cycle8"/>
    <dgm:cxn modelId="{AB677808-DAE1-EA4F-B6C9-7489A8CB0CB6}" type="presParOf" srcId="{911BCDAD-0831-AC4B-837F-6F4DE5887763}" destId="{9DADED1D-6EBF-034A-B9BF-54193F81D003}" srcOrd="13" destOrd="0" presId="urn:microsoft.com/office/officeart/2005/8/layout/cycle8"/>
    <dgm:cxn modelId="{F7486F24-F5E7-164C-BEBF-506C6C0D57A3}" type="presParOf" srcId="{911BCDAD-0831-AC4B-837F-6F4DE5887763}" destId="{DFE88B3F-3424-CF4D-825B-1E2B2558BE4D}" srcOrd="14" destOrd="0" presId="urn:microsoft.com/office/officeart/2005/8/layout/cycle8"/>
    <dgm:cxn modelId="{480F089A-81D6-2647-9684-25FB64207622}" type="presParOf" srcId="{911BCDAD-0831-AC4B-837F-6F4DE5887763}" destId="{2D136B82-55CF-8D49-BEC2-4B7507894C0D}" srcOrd="15" destOrd="0" presId="urn:microsoft.com/office/officeart/2005/8/layout/cycle8"/>
    <dgm:cxn modelId="{391900C7-A242-4D43-9C8E-790F9A6C46AC}" type="presParOf" srcId="{911BCDAD-0831-AC4B-837F-6F4DE5887763}" destId="{F7F8B72B-2E96-0C41-A1A0-E24DF647EA15}" srcOrd="16" destOrd="0" presId="urn:microsoft.com/office/officeart/2005/8/layout/cycle8"/>
    <dgm:cxn modelId="{FA8C109A-5E0A-244D-9C52-8DFBF760917B}" type="presParOf" srcId="{911BCDAD-0831-AC4B-837F-6F4DE5887763}" destId="{38A24561-07C8-064A-8BEA-C6495EF2D8D2}" srcOrd="17" destOrd="0" presId="urn:microsoft.com/office/officeart/2005/8/layout/cycle8"/>
    <dgm:cxn modelId="{B5156E2B-BAE3-214F-BF3A-AD8D9DC7BBF5}" type="presParOf" srcId="{911BCDAD-0831-AC4B-837F-6F4DE5887763}" destId="{9BB23598-DA8A-674F-B8E7-635E7F69CE26}" srcOrd="18" destOrd="0" presId="urn:microsoft.com/office/officeart/2005/8/layout/cycle8"/>
    <dgm:cxn modelId="{69CF68CE-7D38-1348-82E2-D09C747E143D}" type="presParOf" srcId="{911BCDAD-0831-AC4B-837F-6F4DE5887763}" destId="{6CB7978E-DAA4-B144-B3C9-54ADA5D508BA}" srcOrd="19" destOrd="0" presId="urn:microsoft.com/office/officeart/2005/8/layout/cycle8"/>
    <dgm:cxn modelId="{9F926821-8F92-2D45-B867-9EDAB1F0037E}" type="presParOf" srcId="{911BCDAD-0831-AC4B-837F-6F4DE5887763}" destId="{7CA0AECC-F4BA-A446-9559-0E5AD175DF37}" srcOrd="20" destOrd="0" presId="urn:microsoft.com/office/officeart/2005/8/layout/cycle8"/>
    <dgm:cxn modelId="{756CFD38-0AA7-4F45-89C0-7DE785C1184C}" type="presParOf" srcId="{911BCDAD-0831-AC4B-837F-6F4DE5887763}" destId="{F9466FFE-59BA-5B47-8BC3-6BC9D479909A}" srcOrd="21" destOrd="0" presId="urn:microsoft.com/office/officeart/2005/8/layout/cycle8"/>
    <dgm:cxn modelId="{CD378154-27B6-D74B-B154-E576F5A17D50}" type="presParOf" srcId="{911BCDAD-0831-AC4B-837F-6F4DE5887763}" destId="{E6393BA3-BCA8-D446-BCA1-2B213A16D8CC}" srcOrd="22" destOrd="0" presId="urn:microsoft.com/office/officeart/2005/8/layout/cycle8"/>
    <dgm:cxn modelId="{DB8FE99D-F69F-7F40-8364-1313E2A737AD}" type="presParOf" srcId="{911BCDAD-0831-AC4B-837F-6F4DE5887763}" destId="{EF38BA67-1EE7-3349-89CD-CB2FDF6C2789}" srcOrd="23" destOrd="0" presId="urn:microsoft.com/office/officeart/2005/8/layout/cycle8"/>
    <dgm:cxn modelId="{34599FF0-6B74-1D44-A3C5-E0304BC802A4}" type="presParOf" srcId="{911BCDAD-0831-AC4B-837F-6F4DE5887763}" destId="{E80F9B29-2F79-C44E-935B-3D46B7C20D4B}" srcOrd="24" destOrd="0" presId="urn:microsoft.com/office/officeart/2005/8/layout/cycle8"/>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D3EFA34-15E7-4EA2-B639-1397103AEB39}" type="doc">
      <dgm:prSet loTypeId="urn:microsoft.com/office/officeart/2005/8/layout/cycle8" loCatId="cycle" qsTypeId="urn:microsoft.com/office/officeart/2005/8/quickstyle/simple1" qsCatId="simple" csTypeId="urn:microsoft.com/office/officeart/2005/8/colors/colorful1" csCatId="colorful" phldr="1"/>
      <dgm:spPr/>
      <dgm:t>
        <a:bodyPr/>
        <a:lstStyle/>
        <a:p>
          <a:endParaRPr lang="en-US"/>
        </a:p>
      </dgm:t>
    </dgm:pt>
    <dgm:pt modelId="{0879E6FA-4FB2-4608-B771-F9A7E8B37EA5}">
      <dgm:prSet/>
      <dgm:spPr/>
      <dgm:t>
        <a:bodyPr/>
        <a:lstStyle/>
        <a:p>
          <a:r>
            <a:rPr lang="en-US"/>
            <a:t>Disability and Disability Studies</a:t>
          </a:r>
        </a:p>
      </dgm:t>
    </dgm:pt>
    <dgm:pt modelId="{CA342BB7-B019-4EDF-96E9-4C3F43824750}" type="parTrans" cxnId="{64963ACF-26B6-43D5-ADD0-C52511F2752E}">
      <dgm:prSet/>
      <dgm:spPr/>
      <dgm:t>
        <a:bodyPr/>
        <a:lstStyle/>
        <a:p>
          <a:endParaRPr lang="en-US"/>
        </a:p>
      </dgm:t>
    </dgm:pt>
    <dgm:pt modelId="{48FF9DCD-4848-40DB-B8E0-16EA0530A8F9}" type="sibTrans" cxnId="{64963ACF-26B6-43D5-ADD0-C52511F2752E}">
      <dgm:prSet/>
      <dgm:spPr/>
      <dgm:t>
        <a:bodyPr/>
        <a:lstStyle/>
        <a:p>
          <a:endParaRPr lang="en-US"/>
        </a:p>
      </dgm:t>
    </dgm:pt>
    <dgm:pt modelId="{931E2D29-EFA9-4B47-B8B1-CC95EDA18A9F}">
      <dgm:prSet custT="1"/>
      <dgm:spPr/>
      <dgm:t>
        <a:bodyPr/>
        <a:lstStyle/>
        <a:p>
          <a:r>
            <a:rPr lang="en-US" sz="2000"/>
            <a:t>Identity and Intersectionality</a:t>
          </a:r>
        </a:p>
      </dgm:t>
    </dgm:pt>
    <dgm:pt modelId="{5BF4E26D-4D8C-4351-AD6A-A973B4BFC86F}" type="parTrans" cxnId="{8467CDDD-70E6-44B8-81A4-9821CC7E379C}">
      <dgm:prSet/>
      <dgm:spPr/>
      <dgm:t>
        <a:bodyPr/>
        <a:lstStyle/>
        <a:p>
          <a:endParaRPr lang="en-US"/>
        </a:p>
      </dgm:t>
    </dgm:pt>
    <dgm:pt modelId="{2EE50871-43D3-4AF0-A36C-F31B6BB51151}" type="sibTrans" cxnId="{8467CDDD-70E6-44B8-81A4-9821CC7E379C}">
      <dgm:prSet/>
      <dgm:spPr/>
      <dgm:t>
        <a:bodyPr/>
        <a:lstStyle/>
        <a:p>
          <a:endParaRPr lang="en-US"/>
        </a:p>
      </dgm:t>
    </dgm:pt>
    <dgm:pt modelId="{403F3B5F-829C-4DB6-BB0D-3A520F806BD4}">
      <dgm:prSet/>
      <dgm:spPr/>
      <dgm:t>
        <a:bodyPr/>
        <a:lstStyle/>
        <a:p>
          <a:r>
            <a:rPr lang="en-US"/>
            <a:t>Compliance and Accessibility</a:t>
          </a:r>
        </a:p>
      </dgm:t>
    </dgm:pt>
    <dgm:pt modelId="{3C3D5EC5-5CCF-4A09-B3ED-D4AB9C2A8B94}" type="parTrans" cxnId="{C01369C8-6A42-4156-9C2D-AE088602968A}">
      <dgm:prSet/>
      <dgm:spPr/>
      <dgm:t>
        <a:bodyPr/>
        <a:lstStyle/>
        <a:p>
          <a:endParaRPr lang="en-US"/>
        </a:p>
      </dgm:t>
    </dgm:pt>
    <dgm:pt modelId="{6DAE4062-4F56-459D-BCFB-055D18BCA118}" type="sibTrans" cxnId="{C01369C8-6A42-4156-9C2D-AE088602968A}">
      <dgm:prSet/>
      <dgm:spPr/>
      <dgm:t>
        <a:bodyPr/>
        <a:lstStyle/>
        <a:p>
          <a:endParaRPr lang="en-US"/>
        </a:p>
      </dgm:t>
    </dgm:pt>
    <dgm:pt modelId="{0E409109-A968-4F7F-91C0-8D4B65B6E91D}">
      <dgm:prSet/>
      <dgm:spPr/>
      <dgm:t>
        <a:bodyPr/>
        <a:lstStyle/>
        <a:p>
          <a:r>
            <a:rPr lang="en-US"/>
            <a:t>Disclosure and Barriers in HE</a:t>
          </a:r>
        </a:p>
      </dgm:t>
    </dgm:pt>
    <dgm:pt modelId="{DFCC1CD3-EEE6-4460-AA52-D2E9674D8560}" type="parTrans" cxnId="{60F066A3-6F30-4939-8EF6-9CB20BAD012B}">
      <dgm:prSet/>
      <dgm:spPr/>
      <dgm:t>
        <a:bodyPr/>
        <a:lstStyle/>
        <a:p>
          <a:endParaRPr lang="en-US"/>
        </a:p>
      </dgm:t>
    </dgm:pt>
    <dgm:pt modelId="{613265C7-6264-41AD-ABF7-237B4555288F}" type="sibTrans" cxnId="{60F066A3-6F30-4939-8EF6-9CB20BAD012B}">
      <dgm:prSet/>
      <dgm:spPr/>
      <dgm:t>
        <a:bodyPr/>
        <a:lstStyle/>
        <a:p>
          <a:endParaRPr lang="en-US"/>
        </a:p>
      </dgm:t>
    </dgm:pt>
    <dgm:pt modelId="{A1729BB7-8B97-495B-8819-4FA00BF90A59}">
      <dgm:prSet/>
      <dgm:spPr/>
      <dgm:t>
        <a:bodyPr/>
        <a:lstStyle/>
        <a:p>
          <a:r>
            <a:rPr lang="en-US"/>
            <a:t>Ableism and Disablism</a:t>
          </a:r>
        </a:p>
      </dgm:t>
    </dgm:pt>
    <dgm:pt modelId="{4B0E898F-B1DE-4600-94EE-9E7317206474}" type="parTrans" cxnId="{328DD2A2-8367-40CC-8A19-72ABF4FC8156}">
      <dgm:prSet/>
      <dgm:spPr/>
      <dgm:t>
        <a:bodyPr/>
        <a:lstStyle/>
        <a:p>
          <a:endParaRPr lang="en-US"/>
        </a:p>
      </dgm:t>
    </dgm:pt>
    <dgm:pt modelId="{FEE2EEE2-0920-4FC3-9C51-C5CD6FF95C93}" type="sibTrans" cxnId="{328DD2A2-8367-40CC-8A19-72ABF4FC8156}">
      <dgm:prSet/>
      <dgm:spPr/>
      <dgm:t>
        <a:bodyPr/>
        <a:lstStyle/>
        <a:p>
          <a:endParaRPr lang="en-US"/>
        </a:p>
      </dgm:t>
    </dgm:pt>
    <dgm:pt modelId="{911BCDAD-0831-AC4B-837F-6F4DE5887763}" type="pres">
      <dgm:prSet presAssocID="{7D3EFA34-15E7-4EA2-B639-1397103AEB39}" presName="compositeShape" presStyleCnt="0">
        <dgm:presLayoutVars>
          <dgm:chMax val="7"/>
          <dgm:dir/>
          <dgm:resizeHandles val="exact"/>
        </dgm:presLayoutVars>
      </dgm:prSet>
      <dgm:spPr/>
    </dgm:pt>
    <dgm:pt modelId="{895DFFC7-4315-8F4F-A966-E5498DFD939F}" type="pres">
      <dgm:prSet presAssocID="{7D3EFA34-15E7-4EA2-B639-1397103AEB39}" presName="wedge1" presStyleLbl="node1" presStyleIdx="0" presStyleCnt="5"/>
      <dgm:spPr/>
    </dgm:pt>
    <dgm:pt modelId="{29245F2D-9F68-7C4F-B356-916AF0EE2AD9}" type="pres">
      <dgm:prSet presAssocID="{7D3EFA34-15E7-4EA2-B639-1397103AEB39}" presName="dummy1a" presStyleCnt="0"/>
      <dgm:spPr/>
    </dgm:pt>
    <dgm:pt modelId="{D556C269-5CC5-2944-B84F-42D4C8319742}" type="pres">
      <dgm:prSet presAssocID="{7D3EFA34-15E7-4EA2-B639-1397103AEB39}" presName="dummy1b" presStyleCnt="0"/>
      <dgm:spPr/>
    </dgm:pt>
    <dgm:pt modelId="{5DFC148C-F8C6-074E-BFEA-A32880966A04}" type="pres">
      <dgm:prSet presAssocID="{7D3EFA34-15E7-4EA2-B639-1397103AEB39}" presName="wedge1Tx" presStyleLbl="node1" presStyleIdx="0" presStyleCnt="5">
        <dgm:presLayoutVars>
          <dgm:chMax val="0"/>
          <dgm:chPref val="0"/>
          <dgm:bulletEnabled val="1"/>
        </dgm:presLayoutVars>
      </dgm:prSet>
      <dgm:spPr/>
    </dgm:pt>
    <dgm:pt modelId="{79432F18-2CB4-7846-876E-9FF3A600F4C2}" type="pres">
      <dgm:prSet presAssocID="{7D3EFA34-15E7-4EA2-B639-1397103AEB39}" presName="wedge2" presStyleLbl="node1" presStyleIdx="1" presStyleCnt="5" custScaleX="190633" custScaleY="173858" custLinFactNeighborX="2713" custLinFactNeighborY="54"/>
      <dgm:spPr/>
    </dgm:pt>
    <dgm:pt modelId="{8B8C7AD1-6765-C74F-86EA-C541FA108B1F}" type="pres">
      <dgm:prSet presAssocID="{7D3EFA34-15E7-4EA2-B639-1397103AEB39}" presName="dummy2a" presStyleCnt="0"/>
      <dgm:spPr/>
    </dgm:pt>
    <dgm:pt modelId="{31ACF8F0-E99B-0449-AFC4-5CCA1F34F383}" type="pres">
      <dgm:prSet presAssocID="{7D3EFA34-15E7-4EA2-B639-1397103AEB39}" presName="dummy2b" presStyleCnt="0"/>
      <dgm:spPr/>
    </dgm:pt>
    <dgm:pt modelId="{2C4253F5-63C9-1C42-9C70-E3F015D50614}" type="pres">
      <dgm:prSet presAssocID="{7D3EFA34-15E7-4EA2-B639-1397103AEB39}" presName="wedge2Tx" presStyleLbl="node1" presStyleIdx="1" presStyleCnt="5">
        <dgm:presLayoutVars>
          <dgm:chMax val="0"/>
          <dgm:chPref val="0"/>
          <dgm:bulletEnabled val="1"/>
        </dgm:presLayoutVars>
      </dgm:prSet>
      <dgm:spPr/>
    </dgm:pt>
    <dgm:pt modelId="{132D4BF3-E6CD-7840-9FFE-3A94795AF807}" type="pres">
      <dgm:prSet presAssocID="{7D3EFA34-15E7-4EA2-B639-1397103AEB39}" presName="wedge3" presStyleLbl="node1" presStyleIdx="2" presStyleCnt="5"/>
      <dgm:spPr/>
    </dgm:pt>
    <dgm:pt modelId="{7EBA1AC6-43F3-4845-A4B2-3DE2E1B96C83}" type="pres">
      <dgm:prSet presAssocID="{7D3EFA34-15E7-4EA2-B639-1397103AEB39}" presName="dummy3a" presStyleCnt="0"/>
      <dgm:spPr/>
    </dgm:pt>
    <dgm:pt modelId="{B800669C-66F0-A742-A165-06964A20EEB8}" type="pres">
      <dgm:prSet presAssocID="{7D3EFA34-15E7-4EA2-B639-1397103AEB39}" presName="dummy3b" presStyleCnt="0"/>
      <dgm:spPr/>
    </dgm:pt>
    <dgm:pt modelId="{B21630C2-A682-B34F-8482-8876B48D7315}" type="pres">
      <dgm:prSet presAssocID="{7D3EFA34-15E7-4EA2-B639-1397103AEB39}" presName="wedge3Tx" presStyleLbl="node1" presStyleIdx="2" presStyleCnt="5">
        <dgm:presLayoutVars>
          <dgm:chMax val="0"/>
          <dgm:chPref val="0"/>
          <dgm:bulletEnabled val="1"/>
        </dgm:presLayoutVars>
      </dgm:prSet>
      <dgm:spPr/>
    </dgm:pt>
    <dgm:pt modelId="{147AD827-7FE7-4D43-AD83-67CADADB9907}" type="pres">
      <dgm:prSet presAssocID="{7D3EFA34-15E7-4EA2-B639-1397103AEB39}" presName="wedge4" presStyleLbl="node1" presStyleIdx="3" presStyleCnt="5"/>
      <dgm:spPr/>
    </dgm:pt>
    <dgm:pt modelId="{9DADED1D-6EBF-034A-B9BF-54193F81D003}" type="pres">
      <dgm:prSet presAssocID="{7D3EFA34-15E7-4EA2-B639-1397103AEB39}" presName="dummy4a" presStyleCnt="0"/>
      <dgm:spPr/>
    </dgm:pt>
    <dgm:pt modelId="{DFE88B3F-3424-CF4D-825B-1E2B2558BE4D}" type="pres">
      <dgm:prSet presAssocID="{7D3EFA34-15E7-4EA2-B639-1397103AEB39}" presName="dummy4b" presStyleCnt="0"/>
      <dgm:spPr/>
    </dgm:pt>
    <dgm:pt modelId="{2D136B82-55CF-8D49-BEC2-4B7507894C0D}" type="pres">
      <dgm:prSet presAssocID="{7D3EFA34-15E7-4EA2-B639-1397103AEB39}" presName="wedge4Tx" presStyleLbl="node1" presStyleIdx="3" presStyleCnt="5">
        <dgm:presLayoutVars>
          <dgm:chMax val="0"/>
          <dgm:chPref val="0"/>
          <dgm:bulletEnabled val="1"/>
        </dgm:presLayoutVars>
      </dgm:prSet>
      <dgm:spPr/>
    </dgm:pt>
    <dgm:pt modelId="{F7F8B72B-2E96-0C41-A1A0-E24DF647EA15}" type="pres">
      <dgm:prSet presAssocID="{7D3EFA34-15E7-4EA2-B639-1397103AEB39}" presName="wedge5" presStyleLbl="node1" presStyleIdx="4" presStyleCnt="5"/>
      <dgm:spPr/>
    </dgm:pt>
    <dgm:pt modelId="{38A24561-07C8-064A-8BEA-C6495EF2D8D2}" type="pres">
      <dgm:prSet presAssocID="{7D3EFA34-15E7-4EA2-B639-1397103AEB39}" presName="dummy5a" presStyleCnt="0"/>
      <dgm:spPr/>
    </dgm:pt>
    <dgm:pt modelId="{9BB23598-DA8A-674F-B8E7-635E7F69CE26}" type="pres">
      <dgm:prSet presAssocID="{7D3EFA34-15E7-4EA2-B639-1397103AEB39}" presName="dummy5b" presStyleCnt="0"/>
      <dgm:spPr/>
    </dgm:pt>
    <dgm:pt modelId="{6CB7978E-DAA4-B144-B3C9-54ADA5D508BA}" type="pres">
      <dgm:prSet presAssocID="{7D3EFA34-15E7-4EA2-B639-1397103AEB39}" presName="wedge5Tx" presStyleLbl="node1" presStyleIdx="4" presStyleCnt="5">
        <dgm:presLayoutVars>
          <dgm:chMax val="0"/>
          <dgm:chPref val="0"/>
          <dgm:bulletEnabled val="1"/>
        </dgm:presLayoutVars>
      </dgm:prSet>
      <dgm:spPr/>
    </dgm:pt>
    <dgm:pt modelId="{7CA0AECC-F4BA-A446-9559-0E5AD175DF37}" type="pres">
      <dgm:prSet presAssocID="{48FF9DCD-4848-40DB-B8E0-16EA0530A8F9}" presName="arrowWedge1" presStyleLbl="fgSibTrans2D1" presStyleIdx="0" presStyleCnt="5"/>
      <dgm:spPr/>
    </dgm:pt>
    <dgm:pt modelId="{F9466FFE-59BA-5B47-8BC3-6BC9D479909A}" type="pres">
      <dgm:prSet presAssocID="{2EE50871-43D3-4AF0-A36C-F31B6BB51151}" presName="arrowWedge2" presStyleLbl="fgSibTrans2D1" presStyleIdx="1" presStyleCnt="5" custLinFactNeighborX="21599" custLinFactNeighborY="31550"/>
      <dgm:spPr/>
    </dgm:pt>
    <dgm:pt modelId="{E6393BA3-BCA8-D446-BCA1-2B213A16D8CC}" type="pres">
      <dgm:prSet presAssocID="{6DAE4062-4F56-459D-BCFB-055D18BCA118}" presName="arrowWedge3" presStyleLbl="fgSibTrans2D1" presStyleIdx="2" presStyleCnt="5"/>
      <dgm:spPr/>
    </dgm:pt>
    <dgm:pt modelId="{EF38BA67-1EE7-3349-89CD-CB2FDF6C2789}" type="pres">
      <dgm:prSet presAssocID="{613265C7-6264-41AD-ABF7-237B4555288F}" presName="arrowWedge4" presStyleLbl="fgSibTrans2D1" presStyleIdx="3" presStyleCnt="5"/>
      <dgm:spPr/>
    </dgm:pt>
    <dgm:pt modelId="{E80F9B29-2F79-C44E-935B-3D46B7C20D4B}" type="pres">
      <dgm:prSet presAssocID="{FEE2EEE2-0920-4FC3-9C51-C5CD6FF95C93}" presName="arrowWedge5" presStyleLbl="fgSibTrans2D1" presStyleIdx="4" presStyleCnt="5"/>
      <dgm:spPr/>
    </dgm:pt>
  </dgm:ptLst>
  <dgm:cxnLst>
    <dgm:cxn modelId="{67FFCB05-D8C4-3642-AAEB-13913607F30B}" type="presOf" srcId="{7D3EFA34-15E7-4EA2-B639-1397103AEB39}" destId="{911BCDAD-0831-AC4B-837F-6F4DE5887763}" srcOrd="0" destOrd="0" presId="urn:microsoft.com/office/officeart/2005/8/layout/cycle8"/>
    <dgm:cxn modelId="{6205793E-2CF2-BA46-A0C6-58908C984EDF}" type="presOf" srcId="{0879E6FA-4FB2-4608-B771-F9A7E8B37EA5}" destId="{895DFFC7-4315-8F4F-A966-E5498DFD939F}" srcOrd="0" destOrd="0" presId="urn:microsoft.com/office/officeart/2005/8/layout/cycle8"/>
    <dgm:cxn modelId="{9E63B854-6F5F-C249-BD1C-67DA438A6426}" type="presOf" srcId="{403F3B5F-829C-4DB6-BB0D-3A520F806BD4}" destId="{132D4BF3-E6CD-7840-9FFE-3A94795AF807}" srcOrd="0" destOrd="0" presId="urn:microsoft.com/office/officeart/2005/8/layout/cycle8"/>
    <dgm:cxn modelId="{35851C7E-05C4-5447-B970-AFFB71363E8C}" type="presOf" srcId="{0E409109-A968-4F7F-91C0-8D4B65B6E91D}" destId="{2D136B82-55CF-8D49-BEC2-4B7507894C0D}" srcOrd="1" destOrd="0" presId="urn:microsoft.com/office/officeart/2005/8/layout/cycle8"/>
    <dgm:cxn modelId="{2929649B-1762-B14F-B08D-87B094C64127}" type="presOf" srcId="{A1729BB7-8B97-495B-8819-4FA00BF90A59}" destId="{F7F8B72B-2E96-0C41-A1A0-E24DF647EA15}" srcOrd="0" destOrd="0" presId="urn:microsoft.com/office/officeart/2005/8/layout/cycle8"/>
    <dgm:cxn modelId="{F3CE029C-0F45-3E4F-AC95-D8A1E0F0223F}" type="presOf" srcId="{931E2D29-EFA9-4B47-B8B1-CC95EDA18A9F}" destId="{79432F18-2CB4-7846-876E-9FF3A600F4C2}" srcOrd="0" destOrd="0" presId="urn:microsoft.com/office/officeart/2005/8/layout/cycle8"/>
    <dgm:cxn modelId="{328DD2A2-8367-40CC-8A19-72ABF4FC8156}" srcId="{7D3EFA34-15E7-4EA2-B639-1397103AEB39}" destId="{A1729BB7-8B97-495B-8819-4FA00BF90A59}" srcOrd="4" destOrd="0" parTransId="{4B0E898F-B1DE-4600-94EE-9E7317206474}" sibTransId="{FEE2EEE2-0920-4FC3-9C51-C5CD6FF95C93}"/>
    <dgm:cxn modelId="{60F066A3-6F30-4939-8EF6-9CB20BAD012B}" srcId="{7D3EFA34-15E7-4EA2-B639-1397103AEB39}" destId="{0E409109-A968-4F7F-91C0-8D4B65B6E91D}" srcOrd="3" destOrd="0" parTransId="{DFCC1CD3-EEE6-4460-AA52-D2E9674D8560}" sibTransId="{613265C7-6264-41AD-ABF7-237B4555288F}"/>
    <dgm:cxn modelId="{CFEBDEAB-F568-4144-B54D-B7BA009E37C7}" type="presOf" srcId="{403F3B5F-829C-4DB6-BB0D-3A520F806BD4}" destId="{B21630C2-A682-B34F-8482-8876B48D7315}" srcOrd="1" destOrd="0" presId="urn:microsoft.com/office/officeart/2005/8/layout/cycle8"/>
    <dgm:cxn modelId="{C01369C8-6A42-4156-9C2D-AE088602968A}" srcId="{7D3EFA34-15E7-4EA2-B639-1397103AEB39}" destId="{403F3B5F-829C-4DB6-BB0D-3A520F806BD4}" srcOrd="2" destOrd="0" parTransId="{3C3D5EC5-5CCF-4A09-B3ED-D4AB9C2A8B94}" sibTransId="{6DAE4062-4F56-459D-BCFB-055D18BCA118}"/>
    <dgm:cxn modelId="{D1982BCC-4EF0-C944-B8E1-3185F277D786}" type="presOf" srcId="{0879E6FA-4FB2-4608-B771-F9A7E8B37EA5}" destId="{5DFC148C-F8C6-074E-BFEA-A32880966A04}" srcOrd="1" destOrd="0" presId="urn:microsoft.com/office/officeart/2005/8/layout/cycle8"/>
    <dgm:cxn modelId="{64963ACF-26B6-43D5-ADD0-C52511F2752E}" srcId="{7D3EFA34-15E7-4EA2-B639-1397103AEB39}" destId="{0879E6FA-4FB2-4608-B771-F9A7E8B37EA5}" srcOrd="0" destOrd="0" parTransId="{CA342BB7-B019-4EDF-96E9-4C3F43824750}" sibTransId="{48FF9DCD-4848-40DB-B8E0-16EA0530A8F9}"/>
    <dgm:cxn modelId="{61899ED5-CA59-3547-B671-3E43C0ED2175}" type="presOf" srcId="{0E409109-A968-4F7F-91C0-8D4B65B6E91D}" destId="{147AD827-7FE7-4D43-AD83-67CADADB9907}" srcOrd="0" destOrd="0" presId="urn:microsoft.com/office/officeart/2005/8/layout/cycle8"/>
    <dgm:cxn modelId="{8467CDDD-70E6-44B8-81A4-9821CC7E379C}" srcId="{7D3EFA34-15E7-4EA2-B639-1397103AEB39}" destId="{931E2D29-EFA9-4B47-B8B1-CC95EDA18A9F}" srcOrd="1" destOrd="0" parTransId="{5BF4E26D-4D8C-4351-AD6A-A973B4BFC86F}" sibTransId="{2EE50871-43D3-4AF0-A36C-F31B6BB51151}"/>
    <dgm:cxn modelId="{D3B2F9F6-D836-3A46-8DF9-7D99FF44A77A}" type="presOf" srcId="{931E2D29-EFA9-4B47-B8B1-CC95EDA18A9F}" destId="{2C4253F5-63C9-1C42-9C70-E3F015D50614}" srcOrd="1" destOrd="0" presId="urn:microsoft.com/office/officeart/2005/8/layout/cycle8"/>
    <dgm:cxn modelId="{60DF2EF8-AC1A-2A4B-A1CA-FCE7A251A1D9}" type="presOf" srcId="{A1729BB7-8B97-495B-8819-4FA00BF90A59}" destId="{6CB7978E-DAA4-B144-B3C9-54ADA5D508BA}" srcOrd="1" destOrd="0" presId="urn:microsoft.com/office/officeart/2005/8/layout/cycle8"/>
    <dgm:cxn modelId="{CC38370F-4A9C-6848-BF9F-205AEE9B0DCD}" type="presParOf" srcId="{911BCDAD-0831-AC4B-837F-6F4DE5887763}" destId="{895DFFC7-4315-8F4F-A966-E5498DFD939F}" srcOrd="0" destOrd="0" presId="urn:microsoft.com/office/officeart/2005/8/layout/cycle8"/>
    <dgm:cxn modelId="{B22BD9D4-14D4-0B4E-9A2A-34F7D021C005}" type="presParOf" srcId="{911BCDAD-0831-AC4B-837F-6F4DE5887763}" destId="{29245F2D-9F68-7C4F-B356-916AF0EE2AD9}" srcOrd="1" destOrd="0" presId="urn:microsoft.com/office/officeart/2005/8/layout/cycle8"/>
    <dgm:cxn modelId="{F027ED1A-DC0C-114A-859D-B2CBDFC4AD11}" type="presParOf" srcId="{911BCDAD-0831-AC4B-837F-6F4DE5887763}" destId="{D556C269-5CC5-2944-B84F-42D4C8319742}" srcOrd="2" destOrd="0" presId="urn:microsoft.com/office/officeart/2005/8/layout/cycle8"/>
    <dgm:cxn modelId="{5DAF15BD-A855-C14F-97C1-748A094D6D7B}" type="presParOf" srcId="{911BCDAD-0831-AC4B-837F-6F4DE5887763}" destId="{5DFC148C-F8C6-074E-BFEA-A32880966A04}" srcOrd="3" destOrd="0" presId="urn:microsoft.com/office/officeart/2005/8/layout/cycle8"/>
    <dgm:cxn modelId="{6024E9D1-BB95-424F-A804-844DCB21CD76}" type="presParOf" srcId="{911BCDAD-0831-AC4B-837F-6F4DE5887763}" destId="{79432F18-2CB4-7846-876E-9FF3A600F4C2}" srcOrd="4" destOrd="0" presId="urn:microsoft.com/office/officeart/2005/8/layout/cycle8"/>
    <dgm:cxn modelId="{AD0DBB9C-3BE1-B34C-8E82-803249392ABF}" type="presParOf" srcId="{911BCDAD-0831-AC4B-837F-6F4DE5887763}" destId="{8B8C7AD1-6765-C74F-86EA-C541FA108B1F}" srcOrd="5" destOrd="0" presId="urn:microsoft.com/office/officeart/2005/8/layout/cycle8"/>
    <dgm:cxn modelId="{D3FFF79D-5E17-E643-94CD-4D49B7411382}" type="presParOf" srcId="{911BCDAD-0831-AC4B-837F-6F4DE5887763}" destId="{31ACF8F0-E99B-0449-AFC4-5CCA1F34F383}" srcOrd="6" destOrd="0" presId="urn:microsoft.com/office/officeart/2005/8/layout/cycle8"/>
    <dgm:cxn modelId="{D1C3CB73-9956-D944-8F44-BA2D52CD465B}" type="presParOf" srcId="{911BCDAD-0831-AC4B-837F-6F4DE5887763}" destId="{2C4253F5-63C9-1C42-9C70-E3F015D50614}" srcOrd="7" destOrd="0" presId="urn:microsoft.com/office/officeart/2005/8/layout/cycle8"/>
    <dgm:cxn modelId="{A39B9CA2-92C3-6641-B780-7D23C4DEFAD0}" type="presParOf" srcId="{911BCDAD-0831-AC4B-837F-6F4DE5887763}" destId="{132D4BF3-E6CD-7840-9FFE-3A94795AF807}" srcOrd="8" destOrd="0" presId="urn:microsoft.com/office/officeart/2005/8/layout/cycle8"/>
    <dgm:cxn modelId="{A43286F3-DF2C-154C-9250-C977D4BACE50}" type="presParOf" srcId="{911BCDAD-0831-AC4B-837F-6F4DE5887763}" destId="{7EBA1AC6-43F3-4845-A4B2-3DE2E1B96C83}" srcOrd="9" destOrd="0" presId="urn:microsoft.com/office/officeart/2005/8/layout/cycle8"/>
    <dgm:cxn modelId="{D32A0D8C-5218-DB44-900B-AA46218704B3}" type="presParOf" srcId="{911BCDAD-0831-AC4B-837F-6F4DE5887763}" destId="{B800669C-66F0-A742-A165-06964A20EEB8}" srcOrd="10" destOrd="0" presId="urn:microsoft.com/office/officeart/2005/8/layout/cycle8"/>
    <dgm:cxn modelId="{7A889428-01C5-D446-BBF5-50E1705F7F63}" type="presParOf" srcId="{911BCDAD-0831-AC4B-837F-6F4DE5887763}" destId="{B21630C2-A682-B34F-8482-8876B48D7315}" srcOrd="11" destOrd="0" presId="urn:microsoft.com/office/officeart/2005/8/layout/cycle8"/>
    <dgm:cxn modelId="{4596168B-319D-874C-8C31-AAF443193A27}" type="presParOf" srcId="{911BCDAD-0831-AC4B-837F-6F4DE5887763}" destId="{147AD827-7FE7-4D43-AD83-67CADADB9907}" srcOrd="12" destOrd="0" presId="urn:microsoft.com/office/officeart/2005/8/layout/cycle8"/>
    <dgm:cxn modelId="{AB677808-DAE1-EA4F-B6C9-7489A8CB0CB6}" type="presParOf" srcId="{911BCDAD-0831-AC4B-837F-6F4DE5887763}" destId="{9DADED1D-6EBF-034A-B9BF-54193F81D003}" srcOrd="13" destOrd="0" presId="urn:microsoft.com/office/officeart/2005/8/layout/cycle8"/>
    <dgm:cxn modelId="{F7486F24-F5E7-164C-BEBF-506C6C0D57A3}" type="presParOf" srcId="{911BCDAD-0831-AC4B-837F-6F4DE5887763}" destId="{DFE88B3F-3424-CF4D-825B-1E2B2558BE4D}" srcOrd="14" destOrd="0" presId="urn:microsoft.com/office/officeart/2005/8/layout/cycle8"/>
    <dgm:cxn modelId="{480F089A-81D6-2647-9684-25FB64207622}" type="presParOf" srcId="{911BCDAD-0831-AC4B-837F-6F4DE5887763}" destId="{2D136B82-55CF-8D49-BEC2-4B7507894C0D}" srcOrd="15" destOrd="0" presId="urn:microsoft.com/office/officeart/2005/8/layout/cycle8"/>
    <dgm:cxn modelId="{391900C7-A242-4D43-9C8E-790F9A6C46AC}" type="presParOf" srcId="{911BCDAD-0831-AC4B-837F-6F4DE5887763}" destId="{F7F8B72B-2E96-0C41-A1A0-E24DF647EA15}" srcOrd="16" destOrd="0" presId="urn:microsoft.com/office/officeart/2005/8/layout/cycle8"/>
    <dgm:cxn modelId="{FA8C109A-5E0A-244D-9C52-8DFBF760917B}" type="presParOf" srcId="{911BCDAD-0831-AC4B-837F-6F4DE5887763}" destId="{38A24561-07C8-064A-8BEA-C6495EF2D8D2}" srcOrd="17" destOrd="0" presId="urn:microsoft.com/office/officeart/2005/8/layout/cycle8"/>
    <dgm:cxn modelId="{B5156E2B-BAE3-214F-BF3A-AD8D9DC7BBF5}" type="presParOf" srcId="{911BCDAD-0831-AC4B-837F-6F4DE5887763}" destId="{9BB23598-DA8A-674F-B8E7-635E7F69CE26}" srcOrd="18" destOrd="0" presId="urn:microsoft.com/office/officeart/2005/8/layout/cycle8"/>
    <dgm:cxn modelId="{69CF68CE-7D38-1348-82E2-D09C747E143D}" type="presParOf" srcId="{911BCDAD-0831-AC4B-837F-6F4DE5887763}" destId="{6CB7978E-DAA4-B144-B3C9-54ADA5D508BA}" srcOrd="19" destOrd="0" presId="urn:microsoft.com/office/officeart/2005/8/layout/cycle8"/>
    <dgm:cxn modelId="{9F926821-8F92-2D45-B867-9EDAB1F0037E}" type="presParOf" srcId="{911BCDAD-0831-AC4B-837F-6F4DE5887763}" destId="{7CA0AECC-F4BA-A446-9559-0E5AD175DF37}" srcOrd="20" destOrd="0" presId="urn:microsoft.com/office/officeart/2005/8/layout/cycle8"/>
    <dgm:cxn modelId="{756CFD38-0AA7-4F45-89C0-7DE785C1184C}" type="presParOf" srcId="{911BCDAD-0831-AC4B-837F-6F4DE5887763}" destId="{F9466FFE-59BA-5B47-8BC3-6BC9D479909A}" srcOrd="21" destOrd="0" presId="urn:microsoft.com/office/officeart/2005/8/layout/cycle8"/>
    <dgm:cxn modelId="{CD378154-27B6-D74B-B154-E576F5A17D50}" type="presParOf" srcId="{911BCDAD-0831-AC4B-837F-6F4DE5887763}" destId="{E6393BA3-BCA8-D446-BCA1-2B213A16D8CC}" srcOrd="22" destOrd="0" presId="urn:microsoft.com/office/officeart/2005/8/layout/cycle8"/>
    <dgm:cxn modelId="{DB8FE99D-F69F-7F40-8364-1313E2A737AD}" type="presParOf" srcId="{911BCDAD-0831-AC4B-837F-6F4DE5887763}" destId="{EF38BA67-1EE7-3349-89CD-CB2FDF6C2789}" srcOrd="23" destOrd="0" presId="urn:microsoft.com/office/officeart/2005/8/layout/cycle8"/>
    <dgm:cxn modelId="{34599FF0-6B74-1D44-A3C5-E0304BC802A4}" type="presParOf" srcId="{911BCDAD-0831-AC4B-837F-6F4DE5887763}" destId="{E80F9B29-2F79-C44E-935B-3D46B7C20D4B}" srcOrd="2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D3EFA34-15E7-4EA2-B639-1397103AEB39}" type="doc">
      <dgm:prSet loTypeId="urn:microsoft.com/office/officeart/2005/8/layout/cycle8" loCatId="cycle" qsTypeId="urn:microsoft.com/office/officeart/2005/8/quickstyle/simple1" qsCatId="simple" csTypeId="urn:microsoft.com/office/officeart/2005/8/colors/colorful1" csCatId="colorful" phldr="1"/>
      <dgm:spPr/>
      <dgm:t>
        <a:bodyPr/>
        <a:lstStyle/>
        <a:p>
          <a:endParaRPr lang="en-US"/>
        </a:p>
      </dgm:t>
    </dgm:pt>
    <dgm:pt modelId="{0879E6FA-4FB2-4608-B771-F9A7E8B37EA5}">
      <dgm:prSet/>
      <dgm:spPr/>
      <dgm:t>
        <a:bodyPr/>
        <a:lstStyle/>
        <a:p>
          <a:r>
            <a:rPr lang="en-US"/>
            <a:t>Disability and Disability Studies</a:t>
          </a:r>
        </a:p>
      </dgm:t>
    </dgm:pt>
    <dgm:pt modelId="{CA342BB7-B019-4EDF-96E9-4C3F43824750}" type="parTrans" cxnId="{64963ACF-26B6-43D5-ADD0-C52511F2752E}">
      <dgm:prSet/>
      <dgm:spPr/>
      <dgm:t>
        <a:bodyPr/>
        <a:lstStyle/>
        <a:p>
          <a:endParaRPr lang="en-US"/>
        </a:p>
      </dgm:t>
    </dgm:pt>
    <dgm:pt modelId="{48FF9DCD-4848-40DB-B8E0-16EA0530A8F9}" type="sibTrans" cxnId="{64963ACF-26B6-43D5-ADD0-C52511F2752E}">
      <dgm:prSet/>
      <dgm:spPr/>
      <dgm:t>
        <a:bodyPr/>
        <a:lstStyle/>
        <a:p>
          <a:endParaRPr lang="en-US"/>
        </a:p>
      </dgm:t>
    </dgm:pt>
    <dgm:pt modelId="{931E2D29-EFA9-4B47-B8B1-CC95EDA18A9F}">
      <dgm:prSet/>
      <dgm:spPr/>
      <dgm:t>
        <a:bodyPr/>
        <a:lstStyle/>
        <a:p>
          <a:r>
            <a:rPr lang="en-US"/>
            <a:t>Identity and Intersectionality</a:t>
          </a:r>
        </a:p>
      </dgm:t>
    </dgm:pt>
    <dgm:pt modelId="{5BF4E26D-4D8C-4351-AD6A-A973B4BFC86F}" type="parTrans" cxnId="{8467CDDD-70E6-44B8-81A4-9821CC7E379C}">
      <dgm:prSet/>
      <dgm:spPr/>
      <dgm:t>
        <a:bodyPr/>
        <a:lstStyle/>
        <a:p>
          <a:endParaRPr lang="en-US"/>
        </a:p>
      </dgm:t>
    </dgm:pt>
    <dgm:pt modelId="{2EE50871-43D3-4AF0-A36C-F31B6BB51151}" type="sibTrans" cxnId="{8467CDDD-70E6-44B8-81A4-9821CC7E379C}">
      <dgm:prSet/>
      <dgm:spPr/>
      <dgm:t>
        <a:bodyPr/>
        <a:lstStyle/>
        <a:p>
          <a:endParaRPr lang="en-US"/>
        </a:p>
      </dgm:t>
    </dgm:pt>
    <dgm:pt modelId="{403F3B5F-829C-4DB6-BB0D-3A520F806BD4}">
      <dgm:prSet custT="1"/>
      <dgm:spPr/>
      <dgm:t>
        <a:bodyPr/>
        <a:lstStyle/>
        <a:p>
          <a:r>
            <a:rPr lang="en-US" sz="2000"/>
            <a:t>Compliance and Accessibility</a:t>
          </a:r>
        </a:p>
      </dgm:t>
    </dgm:pt>
    <dgm:pt modelId="{3C3D5EC5-5CCF-4A09-B3ED-D4AB9C2A8B94}" type="parTrans" cxnId="{C01369C8-6A42-4156-9C2D-AE088602968A}">
      <dgm:prSet/>
      <dgm:spPr/>
      <dgm:t>
        <a:bodyPr/>
        <a:lstStyle/>
        <a:p>
          <a:endParaRPr lang="en-US"/>
        </a:p>
      </dgm:t>
    </dgm:pt>
    <dgm:pt modelId="{6DAE4062-4F56-459D-BCFB-055D18BCA118}" type="sibTrans" cxnId="{C01369C8-6A42-4156-9C2D-AE088602968A}">
      <dgm:prSet/>
      <dgm:spPr/>
      <dgm:t>
        <a:bodyPr/>
        <a:lstStyle/>
        <a:p>
          <a:endParaRPr lang="en-US"/>
        </a:p>
      </dgm:t>
    </dgm:pt>
    <dgm:pt modelId="{0E409109-A968-4F7F-91C0-8D4B65B6E91D}">
      <dgm:prSet/>
      <dgm:spPr/>
      <dgm:t>
        <a:bodyPr/>
        <a:lstStyle/>
        <a:p>
          <a:r>
            <a:rPr lang="en-US"/>
            <a:t>Disclosure and Barriers in HE</a:t>
          </a:r>
        </a:p>
      </dgm:t>
    </dgm:pt>
    <dgm:pt modelId="{DFCC1CD3-EEE6-4460-AA52-D2E9674D8560}" type="parTrans" cxnId="{60F066A3-6F30-4939-8EF6-9CB20BAD012B}">
      <dgm:prSet/>
      <dgm:spPr/>
      <dgm:t>
        <a:bodyPr/>
        <a:lstStyle/>
        <a:p>
          <a:endParaRPr lang="en-US"/>
        </a:p>
      </dgm:t>
    </dgm:pt>
    <dgm:pt modelId="{613265C7-6264-41AD-ABF7-237B4555288F}" type="sibTrans" cxnId="{60F066A3-6F30-4939-8EF6-9CB20BAD012B}">
      <dgm:prSet/>
      <dgm:spPr/>
      <dgm:t>
        <a:bodyPr/>
        <a:lstStyle/>
        <a:p>
          <a:endParaRPr lang="en-US"/>
        </a:p>
      </dgm:t>
    </dgm:pt>
    <dgm:pt modelId="{A1729BB7-8B97-495B-8819-4FA00BF90A59}">
      <dgm:prSet/>
      <dgm:spPr/>
      <dgm:t>
        <a:bodyPr/>
        <a:lstStyle/>
        <a:p>
          <a:r>
            <a:rPr lang="en-US"/>
            <a:t>Ableism and Disablism</a:t>
          </a:r>
        </a:p>
      </dgm:t>
    </dgm:pt>
    <dgm:pt modelId="{4B0E898F-B1DE-4600-94EE-9E7317206474}" type="parTrans" cxnId="{328DD2A2-8367-40CC-8A19-72ABF4FC8156}">
      <dgm:prSet/>
      <dgm:spPr/>
      <dgm:t>
        <a:bodyPr/>
        <a:lstStyle/>
        <a:p>
          <a:endParaRPr lang="en-US"/>
        </a:p>
      </dgm:t>
    </dgm:pt>
    <dgm:pt modelId="{FEE2EEE2-0920-4FC3-9C51-C5CD6FF95C93}" type="sibTrans" cxnId="{328DD2A2-8367-40CC-8A19-72ABF4FC8156}">
      <dgm:prSet/>
      <dgm:spPr/>
      <dgm:t>
        <a:bodyPr/>
        <a:lstStyle/>
        <a:p>
          <a:endParaRPr lang="en-US"/>
        </a:p>
      </dgm:t>
    </dgm:pt>
    <dgm:pt modelId="{911BCDAD-0831-AC4B-837F-6F4DE5887763}" type="pres">
      <dgm:prSet presAssocID="{7D3EFA34-15E7-4EA2-B639-1397103AEB39}" presName="compositeShape" presStyleCnt="0">
        <dgm:presLayoutVars>
          <dgm:chMax val="7"/>
          <dgm:dir/>
          <dgm:resizeHandles val="exact"/>
        </dgm:presLayoutVars>
      </dgm:prSet>
      <dgm:spPr/>
    </dgm:pt>
    <dgm:pt modelId="{895DFFC7-4315-8F4F-A966-E5498DFD939F}" type="pres">
      <dgm:prSet presAssocID="{7D3EFA34-15E7-4EA2-B639-1397103AEB39}" presName="wedge1" presStyleLbl="node1" presStyleIdx="0" presStyleCnt="5"/>
      <dgm:spPr/>
    </dgm:pt>
    <dgm:pt modelId="{29245F2D-9F68-7C4F-B356-916AF0EE2AD9}" type="pres">
      <dgm:prSet presAssocID="{7D3EFA34-15E7-4EA2-B639-1397103AEB39}" presName="dummy1a" presStyleCnt="0"/>
      <dgm:spPr/>
    </dgm:pt>
    <dgm:pt modelId="{D556C269-5CC5-2944-B84F-42D4C8319742}" type="pres">
      <dgm:prSet presAssocID="{7D3EFA34-15E7-4EA2-B639-1397103AEB39}" presName="dummy1b" presStyleCnt="0"/>
      <dgm:spPr/>
    </dgm:pt>
    <dgm:pt modelId="{5DFC148C-F8C6-074E-BFEA-A32880966A04}" type="pres">
      <dgm:prSet presAssocID="{7D3EFA34-15E7-4EA2-B639-1397103AEB39}" presName="wedge1Tx" presStyleLbl="node1" presStyleIdx="0" presStyleCnt="5">
        <dgm:presLayoutVars>
          <dgm:chMax val="0"/>
          <dgm:chPref val="0"/>
          <dgm:bulletEnabled val="1"/>
        </dgm:presLayoutVars>
      </dgm:prSet>
      <dgm:spPr/>
    </dgm:pt>
    <dgm:pt modelId="{79432F18-2CB4-7846-876E-9FF3A600F4C2}" type="pres">
      <dgm:prSet presAssocID="{7D3EFA34-15E7-4EA2-B639-1397103AEB39}" presName="wedge2" presStyleLbl="node1" presStyleIdx="1" presStyleCnt="5"/>
      <dgm:spPr/>
    </dgm:pt>
    <dgm:pt modelId="{8B8C7AD1-6765-C74F-86EA-C541FA108B1F}" type="pres">
      <dgm:prSet presAssocID="{7D3EFA34-15E7-4EA2-B639-1397103AEB39}" presName="dummy2a" presStyleCnt="0"/>
      <dgm:spPr/>
    </dgm:pt>
    <dgm:pt modelId="{31ACF8F0-E99B-0449-AFC4-5CCA1F34F383}" type="pres">
      <dgm:prSet presAssocID="{7D3EFA34-15E7-4EA2-B639-1397103AEB39}" presName="dummy2b" presStyleCnt="0"/>
      <dgm:spPr/>
    </dgm:pt>
    <dgm:pt modelId="{2C4253F5-63C9-1C42-9C70-E3F015D50614}" type="pres">
      <dgm:prSet presAssocID="{7D3EFA34-15E7-4EA2-B639-1397103AEB39}" presName="wedge2Tx" presStyleLbl="node1" presStyleIdx="1" presStyleCnt="5">
        <dgm:presLayoutVars>
          <dgm:chMax val="0"/>
          <dgm:chPref val="0"/>
          <dgm:bulletEnabled val="1"/>
        </dgm:presLayoutVars>
      </dgm:prSet>
      <dgm:spPr/>
    </dgm:pt>
    <dgm:pt modelId="{132D4BF3-E6CD-7840-9FFE-3A94795AF807}" type="pres">
      <dgm:prSet presAssocID="{7D3EFA34-15E7-4EA2-B639-1397103AEB39}" presName="wedge3" presStyleLbl="node1" presStyleIdx="2" presStyleCnt="5" custScaleX="148023" custScaleY="190470"/>
      <dgm:spPr/>
    </dgm:pt>
    <dgm:pt modelId="{7EBA1AC6-43F3-4845-A4B2-3DE2E1B96C83}" type="pres">
      <dgm:prSet presAssocID="{7D3EFA34-15E7-4EA2-B639-1397103AEB39}" presName="dummy3a" presStyleCnt="0"/>
      <dgm:spPr/>
    </dgm:pt>
    <dgm:pt modelId="{B800669C-66F0-A742-A165-06964A20EEB8}" type="pres">
      <dgm:prSet presAssocID="{7D3EFA34-15E7-4EA2-B639-1397103AEB39}" presName="dummy3b" presStyleCnt="0"/>
      <dgm:spPr/>
    </dgm:pt>
    <dgm:pt modelId="{B21630C2-A682-B34F-8482-8876B48D7315}" type="pres">
      <dgm:prSet presAssocID="{7D3EFA34-15E7-4EA2-B639-1397103AEB39}" presName="wedge3Tx" presStyleLbl="node1" presStyleIdx="2" presStyleCnt="5">
        <dgm:presLayoutVars>
          <dgm:chMax val="0"/>
          <dgm:chPref val="0"/>
          <dgm:bulletEnabled val="1"/>
        </dgm:presLayoutVars>
      </dgm:prSet>
      <dgm:spPr/>
    </dgm:pt>
    <dgm:pt modelId="{147AD827-7FE7-4D43-AD83-67CADADB9907}" type="pres">
      <dgm:prSet presAssocID="{7D3EFA34-15E7-4EA2-B639-1397103AEB39}" presName="wedge4" presStyleLbl="node1" presStyleIdx="3" presStyleCnt="5"/>
      <dgm:spPr/>
    </dgm:pt>
    <dgm:pt modelId="{9DADED1D-6EBF-034A-B9BF-54193F81D003}" type="pres">
      <dgm:prSet presAssocID="{7D3EFA34-15E7-4EA2-B639-1397103AEB39}" presName="dummy4a" presStyleCnt="0"/>
      <dgm:spPr/>
    </dgm:pt>
    <dgm:pt modelId="{DFE88B3F-3424-CF4D-825B-1E2B2558BE4D}" type="pres">
      <dgm:prSet presAssocID="{7D3EFA34-15E7-4EA2-B639-1397103AEB39}" presName="dummy4b" presStyleCnt="0"/>
      <dgm:spPr/>
    </dgm:pt>
    <dgm:pt modelId="{2D136B82-55CF-8D49-BEC2-4B7507894C0D}" type="pres">
      <dgm:prSet presAssocID="{7D3EFA34-15E7-4EA2-B639-1397103AEB39}" presName="wedge4Tx" presStyleLbl="node1" presStyleIdx="3" presStyleCnt="5">
        <dgm:presLayoutVars>
          <dgm:chMax val="0"/>
          <dgm:chPref val="0"/>
          <dgm:bulletEnabled val="1"/>
        </dgm:presLayoutVars>
      </dgm:prSet>
      <dgm:spPr/>
    </dgm:pt>
    <dgm:pt modelId="{F7F8B72B-2E96-0C41-A1A0-E24DF647EA15}" type="pres">
      <dgm:prSet presAssocID="{7D3EFA34-15E7-4EA2-B639-1397103AEB39}" presName="wedge5" presStyleLbl="node1" presStyleIdx="4" presStyleCnt="5"/>
      <dgm:spPr/>
    </dgm:pt>
    <dgm:pt modelId="{38A24561-07C8-064A-8BEA-C6495EF2D8D2}" type="pres">
      <dgm:prSet presAssocID="{7D3EFA34-15E7-4EA2-B639-1397103AEB39}" presName="dummy5a" presStyleCnt="0"/>
      <dgm:spPr/>
    </dgm:pt>
    <dgm:pt modelId="{9BB23598-DA8A-674F-B8E7-635E7F69CE26}" type="pres">
      <dgm:prSet presAssocID="{7D3EFA34-15E7-4EA2-B639-1397103AEB39}" presName="dummy5b" presStyleCnt="0"/>
      <dgm:spPr/>
    </dgm:pt>
    <dgm:pt modelId="{6CB7978E-DAA4-B144-B3C9-54ADA5D508BA}" type="pres">
      <dgm:prSet presAssocID="{7D3EFA34-15E7-4EA2-B639-1397103AEB39}" presName="wedge5Tx" presStyleLbl="node1" presStyleIdx="4" presStyleCnt="5">
        <dgm:presLayoutVars>
          <dgm:chMax val="0"/>
          <dgm:chPref val="0"/>
          <dgm:bulletEnabled val="1"/>
        </dgm:presLayoutVars>
      </dgm:prSet>
      <dgm:spPr/>
    </dgm:pt>
    <dgm:pt modelId="{7CA0AECC-F4BA-A446-9559-0E5AD175DF37}" type="pres">
      <dgm:prSet presAssocID="{48FF9DCD-4848-40DB-B8E0-16EA0530A8F9}" presName="arrowWedge1" presStyleLbl="fgSibTrans2D1" presStyleIdx="0" presStyleCnt="5"/>
      <dgm:spPr/>
    </dgm:pt>
    <dgm:pt modelId="{F9466FFE-59BA-5B47-8BC3-6BC9D479909A}" type="pres">
      <dgm:prSet presAssocID="{2EE50871-43D3-4AF0-A36C-F31B6BB51151}" presName="arrowWedge2" presStyleLbl="fgSibTrans2D1" presStyleIdx="1" presStyleCnt="5"/>
      <dgm:spPr/>
    </dgm:pt>
    <dgm:pt modelId="{E6393BA3-BCA8-D446-BCA1-2B213A16D8CC}" type="pres">
      <dgm:prSet presAssocID="{6DAE4062-4F56-459D-BCFB-055D18BCA118}" presName="arrowWedge3" presStyleLbl="fgSibTrans2D1" presStyleIdx="2" presStyleCnt="5"/>
      <dgm:spPr/>
    </dgm:pt>
    <dgm:pt modelId="{EF38BA67-1EE7-3349-89CD-CB2FDF6C2789}" type="pres">
      <dgm:prSet presAssocID="{613265C7-6264-41AD-ABF7-237B4555288F}" presName="arrowWedge4" presStyleLbl="fgSibTrans2D1" presStyleIdx="3" presStyleCnt="5"/>
      <dgm:spPr/>
    </dgm:pt>
    <dgm:pt modelId="{E80F9B29-2F79-C44E-935B-3D46B7C20D4B}" type="pres">
      <dgm:prSet presAssocID="{FEE2EEE2-0920-4FC3-9C51-C5CD6FF95C93}" presName="arrowWedge5" presStyleLbl="fgSibTrans2D1" presStyleIdx="4" presStyleCnt="5"/>
      <dgm:spPr/>
    </dgm:pt>
  </dgm:ptLst>
  <dgm:cxnLst>
    <dgm:cxn modelId="{67FFCB05-D8C4-3642-AAEB-13913607F30B}" type="presOf" srcId="{7D3EFA34-15E7-4EA2-B639-1397103AEB39}" destId="{911BCDAD-0831-AC4B-837F-6F4DE5887763}" srcOrd="0" destOrd="0" presId="urn:microsoft.com/office/officeart/2005/8/layout/cycle8"/>
    <dgm:cxn modelId="{6205793E-2CF2-BA46-A0C6-58908C984EDF}" type="presOf" srcId="{0879E6FA-4FB2-4608-B771-F9A7E8B37EA5}" destId="{895DFFC7-4315-8F4F-A966-E5498DFD939F}" srcOrd="0" destOrd="0" presId="urn:microsoft.com/office/officeart/2005/8/layout/cycle8"/>
    <dgm:cxn modelId="{9E63B854-6F5F-C249-BD1C-67DA438A6426}" type="presOf" srcId="{403F3B5F-829C-4DB6-BB0D-3A520F806BD4}" destId="{132D4BF3-E6CD-7840-9FFE-3A94795AF807}" srcOrd="0" destOrd="0" presId="urn:microsoft.com/office/officeart/2005/8/layout/cycle8"/>
    <dgm:cxn modelId="{35851C7E-05C4-5447-B970-AFFB71363E8C}" type="presOf" srcId="{0E409109-A968-4F7F-91C0-8D4B65B6E91D}" destId="{2D136B82-55CF-8D49-BEC2-4B7507894C0D}" srcOrd="1" destOrd="0" presId="urn:microsoft.com/office/officeart/2005/8/layout/cycle8"/>
    <dgm:cxn modelId="{2929649B-1762-B14F-B08D-87B094C64127}" type="presOf" srcId="{A1729BB7-8B97-495B-8819-4FA00BF90A59}" destId="{F7F8B72B-2E96-0C41-A1A0-E24DF647EA15}" srcOrd="0" destOrd="0" presId="urn:microsoft.com/office/officeart/2005/8/layout/cycle8"/>
    <dgm:cxn modelId="{F3CE029C-0F45-3E4F-AC95-D8A1E0F0223F}" type="presOf" srcId="{931E2D29-EFA9-4B47-B8B1-CC95EDA18A9F}" destId="{79432F18-2CB4-7846-876E-9FF3A600F4C2}" srcOrd="0" destOrd="0" presId="urn:microsoft.com/office/officeart/2005/8/layout/cycle8"/>
    <dgm:cxn modelId="{328DD2A2-8367-40CC-8A19-72ABF4FC8156}" srcId="{7D3EFA34-15E7-4EA2-B639-1397103AEB39}" destId="{A1729BB7-8B97-495B-8819-4FA00BF90A59}" srcOrd="4" destOrd="0" parTransId="{4B0E898F-B1DE-4600-94EE-9E7317206474}" sibTransId="{FEE2EEE2-0920-4FC3-9C51-C5CD6FF95C93}"/>
    <dgm:cxn modelId="{60F066A3-6F30-4939-8EF6-9CB20BAD012B}" srcId="{7D3EFA34-15E7-4EA2-B639-1397103AEB39}" destId="{0E409109-A968-4F7F-91C0-8D4B65B6E91D}" srcOrd="3" destOrd="0" parTransId="{DFCC1CD3-EEE6-4460-AA52-D2E9674D8560}" sibTransId="{613265C7-6264-41AD-ABF7-237B4555288F}"/>
    <dgm:cxn modelId="{CFEBDEAB-F568-4144-B54D-B7BA009E37C7}" type="presOf" srcId="{403F3B5F-829C-4DB6-BB0D-3A520F806BD4}" destId="{B21630C2-A682-B34F-8482-8876B48D7315}" srcOrd="1" destOrd="0" presId="urn:microsoft.com/office/officeart/2005/8/layout/cycle8"/>
    <dgm:cxn modelId="{C01369C8-6A42-4156-9C2D-AE088602968A}" srcId="{7D3EFA34-15E7-4EA2-B639-1397103AEB39}" destId="{403F3B5F-829C-4DB6-BB0D-3A520F806BD4}" srcOrd="2" destOrd="0" parTransId="{3C3D5EC5-5CCF-4A09-B3ED-D4AB9C2A8B94}" sibTransId="{6DAE4062-4F56-459D-BCFB-055D18BCA118}"/>
    <dgm:cxn modelId="{D1982BCC-4EF0-C944-B8E1-3185F277D786}" type="presOf" srcId="{0879E6FA-4FB2-4608-B771-F9A7E8B37EA5}" destId="{5DFC148C-F8C6-074E-BFEA-A32880966A04}" srcOrd="1" destOrd="0" presId="urn:microsoft.com/office/officeart/2005/8/layout/cycle8"/>
    <dgm:cxn modelId="{64963ACF-26B6-43D5-ADD0-C52511F2752E}" srcId="{7D3EFA34-15E7-4EA2-B639-1397103AEB39}" destId="{0879E6FA-4FB2-4608-B771-F9A7E8B37EA5}" srcOrd="0" destOrd="0" parTransId="{CA342BB7-B019-4EDF-96E9-4C3F43824750}" sibTransId="{48FF9DCD-4848-40DB-B8E0-16EA0530A8F9}"/>
    <dgm:cxn modelId="{61899ED5-CA59-3547-B671-3E43C0ED2175}" type="presOf" srcId="{0E409109-A968-4F7F-91C0-8D4B65B6E91D}" destId="{147AD827-7FE7-4D43-AD83-67CADADB9907}" srcOrd="0" destOrd="0" presId="urn:microsoft.com/office/officeart/2005/8/layout/cycle8"/>
    <dgm:cxn modelId="{8467CDDD-70E6-44B8-81A4-9821CC7E379C}" srcId="{7D3EFA34-15E7-4EA2-B639-1397103AEB39}" destId="{931E2D29-EFA9-4B47-B8B1-CC95EDA18A9F}" srcOrd="1" destOrd="0" parTransId="{5BF4E26D-4D8C-4351-AD6A-A973B4BFC86F}" sibTransId="{2EE50871-43D3-4AF0-A36C-F31B6BB51151}"/>
    <dgm:cxn modelId="{D3B2F9F6-D836-3A46-8DF9-7D99FF44A77A}" type="presOf" srcId="{931E2D29-EFA9-4B47-B8B1-CC95EDA18A9F}" destId="{2C4253F5-63C9-1C42-9C70-E3F015D50614}" srcOrd="1" destOrd="0" presId="urn:microsoft.com/office/officeart/2005/8/layout/cycle8"/>
    <dgm:cxn modelId="{60DF2EF8-AC1A-2A4B-A1CA-FCE7A251A1D9}" type="presOf" srcId="{A1729BB7-8B97-495B-8819-4FA00BF90A59}" destId="{6CB7978E-DAA4-B144-B3C9-54ADA5D508BA}" srcOrd="1" destOrd="0" presId="urn:microsoft.com/office/officeart/2005/8/layout/cycle8"/>
    <dgm:cxn modelId="{CC38370F-4A9C-6848-BF9F-205AEE9B0DCD}" type="presParOf" srcId="{911BCDAD-0831-AC4B-837F-6F4DE5887763}" destId="{895DFFC7-4315-8F4F-A966-E5498DFD939F}" srcOrd="0" destOrd="0" presId="urn:microsoft.com/office/officeart/2005/8/layout/cycle8"/>
    <dgm:cxn modelId="{B22BD9D4-14D4-0B4E-9A2A-34F7D021C005}" type="presParOf" srcId="{911BCDAD-0831-AC4B-837F-6F4DE5887763}" destId="{29245F2D-9F68-7C4F-B356-916AF0EE2AD9}" srcOrd="1" destOrd="0" presId="urn:microsoft.com/office/officeart/2005/8/layout/cycle8"/>
    <dgm:cxn modelId="{F027ED1A-DC0C-114A-859D-B2CBDFC4AD11}" type="presParOf" srcId="{911BCDAD-0831-AC4B-837F-6F4DE5887763}" destId="{D556C269-5CC5-2944-B84F-42D4C8319742}" srcOrd="2" destOrd="0" presId="urn:microsoft.com/office/officeart/2005/8/layout/cycle8"/>
    <dgm:cxn modelId="{5DAF15BD-A855-C14F-97C1-748A094D6D7B}" type="presParOf" srcId="{911BCDAD-0831-AC4B-837F-6F4DE5887763}" destId="{5DFC148C-F8C6-074E-BFEA-A32880966A04}" srcOrd="3" destOrd="0" presId="urn:microsoft.com/office/officeart/2005/8/layout/cycle8"/>
    <dgm:cxn modelId="{6024E9D1-BB95-424F-A804-844DCB21CD76}" type="presParOf" srcId="{911BCDAD-0831-AC4B-837F-6F4DE5887763}" destId="{79432F18-2CB4-7846-876E-9FF3A600F4C2}" srcOrd="4" destOrd="0" presId="urn:microsoft.com/office/officeart/2005/8/layout/cycle8"/>
    <dgm:cxn modelId="{AD0DBB9C-3BE1-B34C-8E82-803249392ABF}" type="presParOf" srcId="{911BCDAD-0831-AC4B-837F-6F4DE5887763}" destId="{8B8C7AD1-6765-C74F-86EA-C541FA108B1F}" srcOrd="5" destOrd="0" presId="urn:microsoft.com/office/officeart/2005/8/layout/cycle8"/>
    <dgm:cxn modelId="{D3FFF79D-5E17-E643-94CD-4D49B7411382}" type="presParOf" srcId="{911BCDAD-0831-AC4B-837F-6F4DE5887763}" destId="{31ACF8F0-E99B-0449-AFC4-5CCA1F34F383}" srcOrd="6" destOrd="0" presId="urn:microsoft.com/office/officeart/2005/8/layout/cycle8"/>
    <dgm:cxn modelId="{D1C3CB73-9956-D944-8F44-BA2D52CD465B}" type="presParOf" srcId="{911BCDAD-0831-AC4B-837F-6F4DE5887763}" destId="{2C4253F5-63C9-1C42-9C70-E3F015D50614}" srcOrd="7" destOrd="0" presId="urn:microsoft.com/office/officeart/2005/8/layout/cycle8"/>
    <dgm:cxn modelId="{A39B9CA2-92C3-6641-B780-7D23C4DEFAD0}" type="presParOf" srcId="{911BCDAD-0831-AC4B-837F-6F4DE5887763}" destId="{132D4BF3-E6CD-7840-9FFE-3A94795AF807}" srcOrd="8" destOrd="0" presId="urn:microsoft.com/office/officeart/2005/8/layout/cycle8"/>
    <dgm:cxn modelId="{A43286F3-DF2C-154C-9250-C977D4BACE50}" type="presParOf" srcId="{911BCDAD-0831-AC4B-837F-6F4DE5887763}" destId="{7EBA1AC6-43F3-4845-A4B2-3DE2E1B96C83}" srcOrd="9" destOrd="0" presId="urn:microsoft.com/office/officeart/2005/8/layout/cycle8"/>
    <dgm:cxn modelId="{D32A0D8C-5218-DB44-900B-AA46218704B3}" type="presParOf" srcId="{911BCDAD-0831-AC4B-837F-6F4DE5887763}" destId="{B800669C-66F0-A742-A165-06964A20EEB8}" srcOrd="10" destOrd="0" presId="urn:microsoft.com/office/officeart/2005/8/layout/cycle8"/>
    <dgm:cxn modelId="{7A889428-01C5-D446-BBF5-50E1705F7F63}" type="presParOf" srcId="{911BCDAD-0831-AC4B-837F-6F4DE5887763}" destId="{B21630C2-A682-B34F-8482-8876B48D7315}" srcOrd="11" destOrd="0" presId="urn:microsoft.com/office/officeart/2005/8/layout/cycle8"/>
    <dgm:cxn modelId="{4596168B-319D-874C-8C31-AAF443193A27}" type="presParOf" srcId="{911BCDAD-0831-AC4B-837F-6F4DE5887763}" destId="{147AD827-7FE7-4D43-AD83-67CADADB9907}" srcOrd="12" destOrd="0" presId="urn:microsoft.com/office/officeart/2005/8/layout/cycle8"/>
    <dgm:cxn modelId="{AB677808-DAE1-EA4F-B6C9-7489A8CB0CB6}" type="presParOf" srcId="{911BCDAD-0831-AC4B-837F-6F4DE5887763}" destId="{9DADED1D-6EBF-034A-B9BF-54193F81D003}" srcOrd="13" destOrd="0" presId="urn:microsoft.com/office/officeart/2005/8/layout/cycle8"/>
    <dgm:cxn modelId="{F7486F24-F5E7-164C-BEBF-506C6C0D57A3}" type="presParOf" srcId="{911BCDAD-0831-AC4B-837F-6F4DE5887763}" destId="{DFE88B3F-3424-CF4D-825B-1E2B2558BE4D}" srcOrd="14" destOrd="0" presId="urn:microsoft.com/office/officeart/2005/8/layout/cycle8"/>
    <dgm:cxn modelId="{480F089A-81D6-2647-9684-25FB64207622}" type="presParOf" srcId="{911BCDAD-0831-AC4B-837F-6F4DE5887763}" destId="{2D136B82-55CF-8D49-BEC2-4B7507894C0D}" srcOrd="15" destOrd="0" presId="urn:microsoft.com/office/officeart/2005/8/layout/cycle8"/>
    <dgm:cxn modelId="{391900C7-A242-4D43-9C8E-790F9A6C46AC}" type="presParOf" srcId="{911BCDAD-0831-AC4B-837F-6F4DE5887763}" destId="{F7F8B72B-2E96-0C41-A1A0-E24DF647EA15}" srcOrd="16" destOrd="0" presId="urn:microsoft.com/office/officeart/2005/8/layout/cycle8"/>
    <dgm:cxn modelId="{FA8C109A-5E0A-244D-9C52-8DFBF760917B}" type="presParOf" srcId="{911BCDAD-0831-AC4B-837F-6F4DE5887763}" destId="{38A24561-07C8-064A-8BEA-C6495EF2D8D2}" srcOrd="17" destOrd="0" presId="urn:microsoft.com/office/officeart/2005/8/layout/cycle8"/>
    <dgm:cxn modelId="{B5156E2B-BAE3-214F-BF3A-AD8D9DC7BBF5}" type="presParOf" srcId="{911BCDAD-0831-AC4B-837F-6F4DE5887763}" destId="{9BB23598-DA8A-674F-B8E7-635E7F69CE26}" srcOrd="18" destOrd="0" presId="urn:microsoft.com/office/officeart/2005/8/layout/cycle8"/>
    <dgm:cxn modelId="{69CF68CE-7D38-1348-82E2-D09C747E143D}" type="presParOf" srcId="{911BCDAD-0831-AC4B-837F-6F4DE5887763}" destId="{6CB7978E-DAA4-B144-B3C9-54ADA5D508BA}" srcOrd="19" destOrd="0" presId="urn:microsoft.com/office/officeart/2005/8/layout/cycle8"/>
    <dgm:cxn modelId="{9F926821-8F92-2D45-B867-9EDAB1F0037E}" type="presParOf" srcId="{911BCDAD-0831-AC4B-837F-6F4DE5887763}" destId="{7CA0AECC-F4BA-A446-9559-0E5AD175DF37}" srcOrd="20" destOrd="0" presId="urn:microsoft.com/office/officeart/2005/8/layout/cycle8"/>
    <dgm:cxn modelId="{756CFD38-0AA7-4F45-89C0-7DE785C1184C}" type="presParOf" srcId="{911BCDAD-0831-AC4B-837F-6F4DE5887763}" destId="{F9466FFE-59BA-5B47-8BC3-6BC9D479909A}" srcOrd="21" destOrd="0" presId="urn:microsoft.com/office/officeart/2005/8/layout/cycle8"/>
    <dgm:cxn modelId="{CD378154-27B6-D74B-B154-E576F5A17D50}" type="presParOf" srcId="{911BCDAD-0831-AC4B-837F-6F4DE5887763}" destId="{E6393BA3-BCA8-D446-BCA1-2B213A16D8CC}" srcOrd="22" destOrd="0" presId="urn:microsoft.com/office/officeart/2005/8/layout/cycle8"/>
    <dgm:cxn modelId="{DB8FE99D-F69F-7F40-8364-1313E2A737AD}" type="presParOf" srcId="{911BCDAD-0831-AC4B-837F-6F4DE5887763}" destId="{EF38BA67-1EE7-3349-89CD-CB2FDF6C2789}" srcOrd="23" destOrd="0" presId="urn:microsoft.com/office/officeart/2005/8/layout/cycle8"/>
    <dgm:cxn modelId="{34599FF0-6B74-1D44-A3C5-E0304BC802A4}" type="presParOf" srcId="{911BCDAD-0831-AC4B-837F-6F4DE5887763}" destId="{E80F9B29-2F79-C44E-935B-3D46B7C20D4B}" srcOrd="24" destOrd="0" presId="urn:microsoft.com/office/officeart/2005/8/layout/cycle8"/>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D3EFA34-15E7-4EA2-B639-1397103AEB39}" type="doc">
      <dgm:prSet loTypeId="urn:microsoft.com/office/officeart/2005/8/layout/cycle8" loCatId="cycle" qsTypeId="urn:microsoft.com/office/officeart/2005/8/quickstyle/simple1" qsCatId="simple" csTypeId="urn:microsoft.com/office/officeart/2005/8/colors/colorful1" csCatId="colorful" phldr="1"/>
      <dgm:spPr/>
      <dgm:t>
        <a:bodyPr/>
        <a:lstStyle/>
        <a:p>
          <a:endParaRPr lang="en-US"/>
        </a:p>
      </dgm:t>
    </dgm:pt>
    <dgm:pt modelId="{0879E6FA-4FB2-4608-B771-F9A7E8B37EA5}">
      <dgm:prSet/>
      <dgm:spPr/>
      <dgm:t>
        <a:bodyPr/>
        <a:lstStyle/>
        <a:p>
          <a:r>
            <a:rPr lang="en-US"/>
            <a:t>Disability and Disability Studies</a:t>
          </a:r>
        </a:p>
      </dgm:t>
    </dgm:pt>
    <dgm:pt modelId="{CA342BB7-B019-4EDF-96E9-4C3F43824750}" type="parTrans" cxnId="{64963ACF-26B6-43D5-ADD0-C52511F2752E}">
      <dgm:prSet/>
      <dgm:spPr/>
      <dgm:t>
        <a:bodyPr/>
        <a:lstStyle/>
        <a:p>
          <a:endParaRPr lang="en-US"/>
        </a:p>
      </dgm:t>
    </dgm:pt>
    <dgm:pt modelId="{48FF9DCD-4848-40DB-B8E0-16EA0530A8F9}" type="sibTrans" cxnId="{64963ACF-26B6-43D5-ADD0-C52511F2752E}">
      <dgm:prSet/>
      <dgm:spPr/>
      <dgm:t>
        <a:bodyPr/>
        <a:lstStyle/>
        <a:p>
          <a:endParaRPr lang="en-US"/>
        </a:p>
      </dgm:t>
    </dgm:pt>
    <dgm:pt modelId="{931E2D29-EFA9-4B47-B8B1-CC95EDA18A9F}">
      <dgm:prSet/>
      <dgm:spPr/>
      <dgm:t>
        <a:bodyPr/>
        <a:lstStyle/>
        <a:p>
          <a:r>
            <a:rPr lang="en-US"/>
            <a:t>Identity and Intersectionality</a:t>
          </a:r>
        </a:p>
      </dgm:t>
    </dgm:pt>
    <dgm:pt modelId="{5BF4E26D-4D8C-4351-AD6A-A973B4BFC86F}" type="parTrans" cxnId="{8467CDDD-70E6-44B8-81A4-9821CC7E379C}">
      <dgm:prSet/>
      <dgm:spPr/>
      <dgm:t>
        <a:bodyPr/>
        <a:lstStyle/>
        <a:p>
          <a:endParaRPr lang="en-US"/>
        </a:p>
      </dgm:t>
    </dgm:pt>
    <dgm:pt modelId="{2EE50871-43D3-4AF0-A36C-F31B6BB51151}" type="sibTrans" cxnId="{8467CDDD-70E6-44B8-81A4-9821CC7E379C}">
      <dgm:prSet/>
      <dgm:spPr/>
      <dgm:t>
        <a:bodyPr/>
        <a:lstStyle/>
        <a:p>
          <a:endParaRPr lang="en-US"/>
        </a:p>
      </dgm:t>
    </dgm:pt>
    <dgm:pt modelId="{403F3B5F-829C-4DB6-BB0D-3A520F806BD4}">
      <dgm:prSet custT="1"/>
      <dgm:spPr/>
      <dgm:t>
        <a:bodyPr/>
        <a:lstStyle/>
        <a:p>
          <a:r>
            <a:rPr lang="en-US" sz="2000"/>
            <a:t>Compliance and Accessibility</a:t>
          </a:r>
        </a:p>
      </dgm:t>
    </dgm:pt>
    <dgm:pt modelId="{3C3D5EC5-5CCF-4A09-B3ED-D4AB9C2A8B94}" type="parTrans" cxnId="{C01369C8-6A42-4156-9C2D-AE088602968A}">
      <dgm:prSet/>
      <dgm:spPr/>
      <dgm:t>
        <a:bodyPr/>
        <a:lstStyle/>
        <a:p>
          <a:endParaRPr lang="en-US"/>
        </a:p>
      </dgm:t>
    </dgm:pt>
    <dgm:pt modelId="{6DAE4062-4F56-459D-BCFB-055D18BCA118}" type="sibTrans" cxnId="{C01369C8-6A42-4156-9C2D-AE088602968A}">
      <dgm:prSet/>
      <dgm:spPr/>
      <dgm:t>
        <a:bodyPr/>
        <a:lstStyle/>
        <a:p>
          <a:endParaRPr lang="en-US"/>
        </a:p>
      </dgm:t>
    </dgm:pt>
    <dgm:pt modelId="{0E409109-A968-4F7F-91C0-8D4B65B6E91D}">
      <dgm:prSet/>
      <dgm:spPr/>
      <dgm:t>
        <a:bodyPr/>
        <a:lstStyle/>
        <a:p>
          <a:r>
            <a:rPr lang="en-US"/>
            <a:t>Disclosure and Barriers in HE</a:t>
          </a:r>
        </a:p>
      </dgm:t>
    </dgm:pt>
    <dgm:pt modelId="{DFCC1CD3-EEE6-4460-AA52-D2E9674D8560}" type="parTrans" cxnId="{60F066A3-6F30-4939-8EF6-9CB20BAD012B}">
      <dgm:prSet/>
      <dgm:spPr/>
      <dgm:t>
        <a:bodyPr/>
        <a:lstStyle/>
        <a:p>
          <a:endParaRPr lang="en-US"/>
        </a:p>
      </dgm:t>
    </dgm:pt>
    <dgm:pt modelId="{613265C7-6264-41AD-ABF7-237B4555288F}" type="sibTrans" cxnId="{60F066A3-6F30-4939-8EF6-9CB20BAD012B}">
      <dgm:prSet/>
      <dgm:spPr/>
      <dgm:t>
        <a:bodyPr/>
        <a:lstStyle/>
        <a:p>
          <a:endParaRPr lang="en-US"/>
        </a:p>
      </dgm:t>
    </dgm:pt>
    <dgm:pt modelId="{A1729BB7-8B97-495B-8819-4FA00BF90A59}">
      <dgm:prSet/>
      <dgm:spPr/>
      <dgm:t>
        <a:bodyPr/>
        <a:lstStyle/>
        <a:p>
          <a:r>
            <a:rPr lang="en-US"/>
            <a:t>Ableism and Disablism</a:t>
          </a:r>
        </a:p>
      </dgm:t>
    </dgm:pt>
    <dgm:pt modelId="{4B0E898F-B1DE-4600-94EE-9E7317206474}" type="parTrans" cxnId="{328DD2A2-8367-40CC-8A19-72ABF4FC8156}">
      <dgm:prSet/>
      <dgm:spPr/>
      <dgm:t>
        <a:bodyPr/>
        <a:lstStyle/>
        <a:p>
          <a:endParaRPr lang="en-US"/>
        </a:p>
      </dgm:t>
    </dgm:pt>
    <dgm:pt modelId="{FEE2EEE2-0920-4FC3-9C51-C5CD6FF95C93}" type="sibTrans" cxnId="{328DD2A2-8367-40CC-8A19-72ABF4FC8156}">
      <dgm:prSet/>
      <dgm:spPr/>
      <dgm:t>
        <a:bodyPr/>
        <a:lstStyle/>
        <a:p>
          <a:endParaRPr lang="en-US"/>
        </a:p>
      </dgm:t>
    </dgm:pt>
    <dgm:pt modelId="{911BCDAD-0831-AC4B-837F-6F4DE5887763}" type="pres">
      <dgm:prSet presAssocID="{7D3EFA34-15E7-4EA2-B639-1397103AEB39}" presName="compositeShape" presStyleCnt="0">
        <dgm:presLayoutVars>
          <dgm:chMax val="7"/>
          <dgm:dir/>
          <dgm:resizeHandles val="exact"/>
        </dgm:presLayoutVars>
      </dgm:prSet>
      <dgm:spPr/>
    </dgm:pt>
    <dgm:pt modelId="{895DFFC7-4315-8F4F-A966-E5498DFD939F}" type="pres">
      <dgm:prSet presAssocID="{7D3EFA34-15E7-4EA2-B639-1397103AEB39}" presName="wedge1" presStyleLbl="node1" presStyleIdx="0" presStyleCnt="5"/>
      <dgm:spPr/>
    </dgm:pt>
    <dgm:pt modelId="{29245F2D-9F68-7C4F-B356-916AF0EE2AD9}" type="pres">
      <dgm:prSet presAssocID="{7D3EFA34-15E7-4EA2-B639-1397103AEB39}" presName="dummy1a" presStyleCnt="0"/>
      <dgm:spPr/>
    </dgm:pt>
    <dgm:pt modelId="{D556C269-5CC5-2944-B84F-42D4C8319742}" type="pres">
      <dgm:prSet presAssocID="{7D3EFA34-15E7-4EA2-B639-1397103AEB39}" presName="dummy1b" presStyleCnt="0"/>
      <dgm:spPr/>
    </dgm:pt>
    <dgm:pt modelId="{5DFC148C-F8C6-074E-BFEA-A32880966A04}" type="pres">
      <dgm:prSet presAssocID="{7D3EFA34-15E7-4EA2-B639-1397103AEB39}" presName="wedge1Tx" presStyleLbl="node1" presStyleIdx="0" presStyleCnt="5">
        <dgm:presLayoutVars>
          <dgm:chMax val="0"/>
          <dgm:chPref val="0"/>
          <dgm:bulletEnabled val="1"/>
        </dgm:presLayoutVars>
      </dgm:prSet>
      <dgm:spPr/>
    </dgm:pt>
    <dgm:pt modelId="{79432F18-2CB4-7846-876E-9FF3A600F4C2}" type="pres">
      <dgm:prSet presAssocID="{7D3EFA34-15E7-4EA2-B639-1397103AEB39}" presName="wedge2" presStyleLbl="node1" presStyleIdx="1" presStyleCnt="5"/>
      <dgm:spPr/>
    </dgm:pt>
    <dgm:pt modelId="{8B8C7AD1-6765-C74F-86EA-C541FA108B1F}" type="pres">
      <dgm:prSet presAssocID="{7D3EFA34-15E7-4EA2-B639-1397103AEB39}" presName="dummy2a" presStyleCnt="0"/>
      <dgm:spPr/>
    </dgm:pt>
    <dgm:pt modelId="{31ACF8F0-E99B-0449-AFC4-5CCA1F34F383}" type="pres">
      <dgm:prSet presAssocID="{7D3EFA34-15E7-4EA2-B639-1397103AEB39}" presName="dummy2b" presStyleCnt="0"/>
      <dgm:spPr/>
    </dgm:pt>
    <dgm:pt modelId="{2C4253F5-63C9-1C42-9C70-E3F015D50614}" type="pres">
      <dgm:prSet presAssocID="{7D3EFA34-15E7-4EA2-B639-1397103AEB39}" presName="wedge2Tx" presStyleLbl="node1" presStyleIdx="1" presStyleCnt="5">
        <dgm:presLayoutVars>
          <dgm:chMax val="0"/>
          <dgm:chPref val="0"/>
          <dgm:bulletEnabled val="1"/>
        </dgm:presLayoutVars>
      </dgm:prSet>
      <dgm:spPr/>
    </dgm:pt>
    <dgm:pt modelId="{132D4BF3-E6CD-7840-9FFE-3A94795AF807}" type="pres">
      <dgm:prSet presAssocID="{7D3EFA34-15E7-4EA2-B639-1397103AEB39}" presName="wedge3" presStyleLbl="node1" presStyleIdx="2" presStyleCnt="5" custScaleX="148023" custScaleY="190470"/>
      <dgm:spPr/>
    </dgm:pt>
    <dgm:pt modelId="{7EBA1AC6-43F3-4845-A4B2-3DE2E1B96C83}" type="pres">
      <dgm:prSet presAssocID="{7D3EFA34-15E7-4EA2-B639-1397103AEB39}" presName="dummy3a" presStyleCnt="0"/>
      <dgm:spPr/>
    </dgm:pt>
    <dgm:pt modelId="{B800669C-66F0-A742-A165-06964A20EEB8}" type="pres">
      <dgm:prSet presAssocID="{7D3EFA34-15E7-4EA2-B639-1397103AEB39}" presName="dummy3b" presStyleCnt="0"/>
      <dgm:spPr/>
    </dgm:pt>
    <dgm:pt modelId="{B21630C2-A682-B34F-8482-8876B48D7315}" type="pres">
      <dgm:prSet presAssocID="{7D3EFA34-15E7-4EA2-B639-1397103AEB39}" presName="wedge3Tx" presStyleLbl="node1" presStyleIdx="2" presStyleCnt="5">
        <dgm:presLayoutVars>
          <dgm:chMax val="0"/>
          <dgm:chPref val="0"/>
          <dgm:bulletEnabled val="1"/>
        </dgm:presLayoutVars>
      </dgm:prSet>
      <dgm:spPr/>
    </dgm:pt>
    <dgm:pt modelId="{147AD827-7FE7-4D43-AD83-67CADADB9907}" type="pres">
      <dgm:prSet presAssocID="{7D3EFA34-15E7-4EA2-B639-1397103AEB39}" presName="wedge4" presStyleLbl="node1" presStyleIdx="3" presStyleCnt="5"/>
      <dgm:spPr/>
    </dgm:pt>
    <dgm:pt modelId="{9DADED1D-6EBF-034A-B9BF-54193F81D003}" type="pres">
      <dgm:prSet presAssocID="{7D3EFA34-15E7-4EA2-B639-1397103AEB39}" presName="dummy4a" presStyleCnt="0"/>
      <dgm:spPr/>
    </dgm:pt>
    <dgm:pt modelId="{DFE88B3F-3424-CF4D-825B-1E2B2558BE4D}" type="pres">
      <dgm:prSet presAssocID="{7D3EFA34-15E7-4EA2-B639-1397103AEB39}" presName="dummy4b" presStyleCnt="0"/>
      <dgm:spPr/>
    </dgm:pt>
    <dgm:pt modelId="{2D136B82-55CF-8D49-BEC2-4B7507894C0D}" type="pres">
      <dgm:prSet presAssocID="{7D3EFA34-15E7-4EA2-B639-1397103AEB39}" presName="wedge4Tx" presStyleLbl="node1" presStyleIdx="3" presStyleCnt="5">
        <dgm:presLayoutVars>
          <dgm:chMax val="0"/>
          <dgm:chPref val="0"/>
          <dgm:bulletEnabled val="1"/>
        </dgm:presLayoutVars>
      </dgm:prSet>
      <dgm:spPr/>
    </dgm:pt>
    <dgm:pt modelId="{F7F8B72B-2E96-0C41-A1A0-E24DF647EA15}" type="pres">
      <dgm:prSet presAssocID="{7D3EFA34-15E7-4EA2-B639-1397103AEB39}" presName="wedge5" presStyleLbl="node1" presStyleIdx="4" presStyleCnt="5"/>
      <dgm:spPr/>
    </dgm:pt>
    <dgm:pt modelId="{38A24561-07C8-064A-8BEA-C6495EF2D8D2}" type="pres">
      <dgm:prSet presAssocID="{7D3EFA34-15E7-4EA2-B639-1397103AEB39}" presName="dummy5a" presStyleCnt="0"/>
      <dgm:spPr/>
    </dgm:pt>
    <dgm:pt modelId="{9BB23598-DA8A-674F-B8E7-635E7F69CE26}" type="pres">
      <dgm:prSet presAssocID="{7D3EFA34-15E7-4EA2-B639-1397103AEB39}" presName="dummy5b" presStyleCnt="0"/>
      <dgm:spPr/>
    </dgm:pt>
    <dgm:pt modelId="{6CB7978E-DAA4-B144-B3C9-54ADA5D508BA}" type="pres">
      <dgm:prSet presAssocID="{7D3EFA34-15E7-4EA2-B639-1397103AEB39}" presName="wedge5Tx" presStyleLbl="node1" presStyleIdx="4" presStyleCnt="5">
        <dgm:presLayoutVars>
          <dgm:chMax val="0"/>
          <dgm:chPref val="0"/>
          <dgm:bulletEnabled val="1"/>
        </dgm:presLayoutVars>
      </dgm:prSet>
      <dgm:spPr/>
    </dgm:pt>
    <dgm:pt modelId="{7CA0AECC-F4BA-A446-9559-0E5AD175DF37}" type="pres">
      <dgm:prSet presAssocID="{48FF9DCD-4848-40DB-B8E0-16EA0530A8F9}" presName="arrowWedge1" presStyleLbl="fgSibTrans2D1" presStyleIdx="0" presStyleCnt="5"/>
      <dgm:spPr/>
    </dgm:pt>
    <dgm:pt modelId="{F9466FFE-59BA-5B47-8BC3-6BC9D479909A}" type="pres">
      <dgm:prSet presAssocID="{2EE50871-43D3-4AF0-A36C-F31B6BB51151}" presName="arrowWedge2" presStyleLbl="fgSibTrans2D1" presStyleIdx="1" presStyleCnt="5"/>
      <dgm:spPr/>
    </dgm:pt>
    <dgm:pt modelId="{E6393BA3-BCA8-D446-BCA1-2B213A16D8CC}" type="pres">
      <dgm:prSet presAssocID="{6DAE4062-4F56-459D-BCFB-055D18BCA118}" presName="arrowWedge3" presStyleLbl="fgSibTrans2D1" presStyleIdx="2" presStyleCnt="5"/>
      <dgm:spPr/>
    </dgm:pt>
    <dgm:pt modelId="{EF38BA67-1EE7-3349-89CD-CB2FDF6C2789}" type="pres">
      <dgm:prSet presAssocID="{613265C7-6264-41AD-ABF7-237B4555288F}" presName="arrowWedge4" presStyleLbl="fgSibTrans2D1" presStyleIdx="3" presStyleCnt="5"/>
      <dgm:spPr/>
    </dgm:pt>
    <dgm:pt modelId="{E80F9B29-2F79-C44E-935B-3D46B7C20D4B}" type="pres">
      <dgm:prSet presAssocID="{FEE2EEE2-0920-4FC3-9C51-C5CD6FF95C93}" presName="arrowWedge5" presStyleLbl="fgSibTrans2D1" presStyleIdx="4" presStyleCnt="5"/>
      <dgm:spPr/>
    </dgm:pt>
  </dgm:ptLst>
  <dgm:cxnLst>
    <dgm:cxn modelId="{67FFCB05-D8C4-3642-AAEB-13913607F30B}" type="presOf" srcId="{7D3EFA34-15E7-4EA2-B639-1397103AEB39}" destId="{911BCDAD-0831-AC4B-837F-6F4DE5887763}" srcOrd="0" destOrd="0" presId="urn:microsoft.com/office/officeart/2005/8/layout/cycle8"/>
    <dgm:cxn modelId="{6205793E-2CF2-BA46-A0C6-58908C984EDF}" type="presOf" srcId="{0879E6FA-4FB2-4608-B771-F9A7E8B37EA5}" destId="{895DFFC7-4315-8F4F-A966-E5498DFD939F}" srcOrd="0" destOrd="0" presId="urn:microsoft.com/office/officeart/2005/8/layout/cycle8"/>
    <dgm:cxn modelId="{9E63B854-6F5F-C249-BD1C-67DA438A6426}" type="presOf" srcId="{403F3B5F-829C-4DB6-BB0D-3A520F806BD4}" destId="{132D4BF3-E6CD-7840-9FFE-3A94795AF807}" srcOrd="0" destOrd="0" presId="urn:microsoft.com/office/officeart/2005/8/layout/cycle8"/>
    <dgm:cxn modelId="{35851C7E-05C4-5447-B970-AFFB71363E8C}" type="presOf" srcId="{0E409109-A968-4F7F-91C0-8D4B65B6E91D}" destId="{2D136B82-55CF-8D49-BEC2-4B7507894C0D}" srcOrd="1" destOrd="0" presId="urn:microsoft.com/office/officeart/2005/8/layout/cycle8"/>
    <dgm:cxn modelId="{2929649B-1762-B14F-B08D-87B094C64127}" type="presOf" srcId="{A1729BB7-8B97-495B-8819-4FA00BF90A59}" destId="{F7F8B72B-2E96-0C41-A1A0-E24DF647EA15}" srcOrd="0" destOrd="0" presId="urn:microsoft.com/office/officeart/2005/8/layout/cycle8"/>
    <dgm:cxn modelId="{F3CE029C-0F45-3E4F-AC95-D8A1E0F0223F}" type="presOf" srcId="{931E2D29-EFA9-4B47-B8B1-CC95EDA18A9F}" destId="{79432F18-2CB4-7846-876E-9FF3A600F4C2}" srcOrd="0" destOrd="0" presId="urn:microsoft.com/office/officeart/2005/8/layout/cycle8"/>
    <dgm:cxn modelId="{328DD2A2-8367-40CC-8A19-72ABF4FC8156}" srcId="{7D3EFA34-15E7-4EA2-B639-1397103AEB39}" destId="{A1729BB7-8B97-495B-8819-4FA00BF90A59}" srcOrd="4" destOrd="0" parTransId="{4B0E898F-B1DE-4600-94EE-9E7317206474}" sibTransId="{FEE2EEE2-0920-4FC3-9C51-C5CD6FF95C93}"/>
    <dgm:cxn modelId="{60F066A3-6F30-4939-8EF6-9CB20BAD012B}" srcId="{7D3EFA34-15E7-4EA2-B639-1397103AEB39}" destId="{0E409109-A968-4F7F-91C0-8D4B65B6E91D}" srcOrd="3" destOrd="0" parTransId="{DFCC1CD3-EEE6-4460-AA52-D2E9674D8560}" sibTransId="{613265C7-6264-41AD-ABF7-237B4555288F}"/>
    <dgm:cxn modelId="{CFEBDEAB-F568-4144-B54D-B7BA009E37C7}" type="presOf" srcId="{403F3B5F-829C-4DB6-BB0D-3A520F806BD4}" destId="{B21630C2-A682-B34F-8482-8876B48D7315}" srcOrd="1" destOrd="0" presId="urn:microsoft.com/office/officeart/2005/8/layout/cycle8"/>
    <dgm:cxn modelId="{C01369C8-6A42-4156-9C2D-AE088602968A}" srcId="{7D3EFA34-15E7-4EA2-B639-1397103AEB39}" destId="{403F3B5F-829C-4DB6-BB0D-3A520F806BD4}" srcOrd="2" destOrd="0" parTransId="{3C3D5EC5-5CCF-4A09-B3ED-D4AB9C2A8B94}" sibTransId="{6DAE4062-4F56-459D-BCFB-055D18BCA118}"/>
    <dgm:cxn modelId="{D1982BCC-4EF0-C944-B8E1-3185F277D786}" type="presOf" srcId="{0879E6FA-4FB2-4608-B771-F9A7E8B37EA5}" destId="{5DFC148C-F8C6-074E-BFEA-A32880966A04}" srcOrd="1" destOrd="0" presId="urn:microsoft.com/office/officeart/2005/8/layout/cycle8"/>
    <dgm:cxn modelId="{64963ACF-26B6-43D5-ADD0-C52511F2752E}" srcId="{7D3EFA34-15E7-4EA2-B639-1397103AEB39}" destId="{0879E6FA-4FB2-4608-B771-F9A7E8B37EA5}" srcOrd="0" destOrd="0" parTransId="{CA342BB7-B019-4EDF-96E9-4C3F43824750}" sibTransId="{48FF9DCD-4848-40DB-B8E0-16EA0530A8F9}"/>
    <dgm:cxn modelId="{61899ED5-CA59-3547-B671-3E43C0ED2175}" type="presOf" srcId="{0E409109-A968-4F7F-91C0-8D4B65B6E91D}" destId="{147AD827-7FE7-4D43-AD83-67CADADB9907}" srcOrd="0" destOrd="0" presId="urn:microsoft.com/office/officeart/2005/8/layout/cycle8"/>
    <dgm:cxn modelId="{8467CDDD-70E6-44B8-81A4-9821CC7E379C}" srcId="{7D3EFA34-15E7-4EA2-B639-1397103AEB39}" destId="{931E2D29-EFA9-4B47-B8B1-CC95EDA18A9F}" srcOrd="1" destOrd="0" parTransId="{5BF4E26D-4D8C-4351-AD6A-A973B4BFC86F}" sibTransId="{2EE50871-43D3-4AF0-A36C-F31B6BB51151}"/>
    <dgm:cxn modelId="{D3B2F9F6-D836-3A46-8DF9-7D99FF44A77A}" type="presOf" srcId="{931E2D29-EFA9-4B47-B8B1-CC95EDA18A9F}" destId="{2C4253F5-63C9-1C42-9C70-E3F015D50614}" srcOrd="1" destOrd="0" presId="urn:microsoft.com/office/officeart/2005/8/layout/cycle8"/>
    <dgm:cxn modelId="{60DF2EF8-AC1A-2A4B-A1CA-FCE7A251A1D9}" type="presOf" srcId="{A1729BB7-8B97-495B-8819-4FA00BF90A59}" destId="{6CB7978E-DAA4-B144-B3C9-54ADA5D508BA}" srcOrd="1" destOrd="0" presId="urn:microsoft.com/office/officeart/2005/8/layout/cycle8"/>
    <dgm:cxn modelId="{CC38370F-4A9C-6848-BF9F-205AEE9B0DCD}" type="presParOf" srcId="{911BCDAD-0831-AC4B-837F-6F4DE5887763}" destId="{895DFFC7-4315-8F4F-A966-E5498DFD939F}" srcOrd="0" destOrd="0" presId="urn:microsoft.com/office/officeart/2005/8/layout/cycle8"/>
    <dgm:cxn modelId="{B22BD9D4-14D4-0B4E-9A2A-34F7D021C005}" type="presParOf" srcId="{911BCDAD-0831-AC4B-837F-6F4DE5887763}" destId="{29245F2D-9F68-7C4F-B356-916AF0EE2AD9}" srcOrd="1" destOrd="0" presId="urn:microsoft.com/office/officeart/2005/8/layout/cycle8"/>
    <dgm:cxn modelId="{F027ED1A-DC0C-114A-859D-B2CBDFC4AD11}" type="presParOf" srcId="{911BCDAD-0831-AC4B-837F-6F4DE5887763}" destId="{D556C269-5CC5-2944-B84F-42D4C8319742}" srcOrd="2" destOrd="0" presId="urn:microsoft.com/office/officeart/2005/8/layout/cycle8"/>
    <dgm:cxn modelId="{5DAF15BD-A855-C14F-97C1-748A094D6D7B}" type="presParOf" srcId="{911BCDAD-0831-AC4B-837F-6F4DE5887763}" destId="{5DFC148C-F8C6-074E-BFEA-A32880966A04}" srcOrd="3" destOrd="0" presId="urn:microsoft.com/office/officeart/2005/8/layout/cycle8"/>
    <dgm:cxn modelId="{6024E9D1-BB95-424F-A804-844DCB21CD76}" type="presParOf" srcId="{911BCDAD-0831-AC4B-837F-6F4DE5887763}" destId="{79432F18-2CB4-7846-876E-9FF3A600F4C2}" srcOrd="4" destOrd="0" presId="urn:microsoft.com/office/officeart/2005/8/layout/cycle8"/>
    <dgm:cxn modelId="{AD0DBB9C-3BE1-B34C-8E82-803249392ABF}" type="presParOf" srcId="{911BCDAD-0831-AC4B-837F-6F4DE5887763}" destId="{8B8C7AD1-6765-C74F-86EA-C541FA108B1F}" srcOrd="5" destOrd="0" presId="urn:microsoft.com/office/officeart/2005/8/layout/cycle8"/>
    <dgm:cxn modelId="{D3FFF79D-5E17-E643-94CD-4D49B7411382}" type="presParOf" srcId="{911BCDAD-0831-AC4B-837F-6F4DE5887763}" destId="{31ACF8F0-E99B-0449-AFC4-5CCA1F34F383}" srcOrd="6" destOrd="0" presId="urn:microsoft.com/office/officeart/2005/8/layout/cycle8"/>
    <dgm:cxn modelId="{D1C3CB73-9956-D944-8F44-BA2D52CD465B}" type="presParOf" srcId="{911BCDAD-0831-AC4B-837F-6F4DE5887763}" destId="{2C4253F5-63C9-1C42-9C70-E3F015D50614}" srcOrd="7" destOrd="0" presId="urn:microsoft.com/office/officeart/2005/8/layout/cycle8"/>
    <dgm:cxn modelId="{A39B9CA2-92C3-6641-B780-7D23C4DEFAD0}" type="presParOf" srcId="{911BCDAD-0831-AC4B-837F-6F4DE5887763}" destId="{132D4BF3-E6CD-7840-9FFE-3A94795AF807}" srcOrd="8" destOrd="0" presId="urn:microsoft.com/office/officeart/2005/8/layout/cycle8"/>
    <dgm:cxn modelId="{A43286F3-DF2C-154C-9250-C977D4BACE50}" type="presParOf" srcId="{911BCDAD-0831-AC4B-837F-6F4DE5887763}" destId="{7EBA1AC6-43F3-4845-A4B2-3DE2E1B96C83}" srcOrd="9" destOrd="0" presId="urn:microsoft.com/office/officeart/2005/8/layout/cycle8"/>
    <dgm:cxn modelId="{D32A0D8C-5218-DB44-900B-AA46218704B3}" type="presParOf" srcId="{911BCDAD-0831-AC4B-837F-6F4DE5887763}" destId="{B800669C-66F0-A742-A165-06964A20EEB8}" srcOrd="10" destOrd="0" presId="urn:microsoft.com/office/officeart/2005/8/layout/cycle8"/>
    <dgm:cxn modelId="{7A889428-01C5-D446-BBF5-50E1705F7F63}" type="presParOf" srcId="{911BCDAD-0831-AC4B-837F-6F4DE5887763}" destId="{B21630C2-A682-B34F-8482-8876B48D7315}" srcOrd="11" destOrd="0" presId="urn:microsoft.com/office/officeart/2005/8/layout/cycle8"/>
    <dgm:cxn modelId="{4596168B-319D-874C-8C31-AAF443193A27}" type="presParOf" srcId="{911BCDAD-0831-AC4B-837F-6F4DE5887763}" destId="{147AD827-7FE7-4D43-AD83-67CADADB9907}" srcOrd="12" destOrd="0" presId="urn:microsoft.com/office/officeart/2005/8/layout/cycle8"/>
    <dgm:cxn modelId="{AB677808-DAE1-EA4F-B6C9-7489A8CB0CB6}" type="presParOf" srcId="{911BCDAD-0831-AC4B-837F-6F4DE5887763}" destId="{9DADED1D-6EBF-034A-B9BF-54193F81D003}" srcOrd="13" destOrd="0" presId="urn:microsoft.com/office/officeart/2005/8/layout/cycle8"/>
    <dgm:cxn modelId="{F7486F24-F5E7-164C-BEBF-506C6C0D57A3}" type="presParOf" srcId="{911BCDAD-0831-AC4B-837F-6F4DE5887763}" destId="{DFE88B3F-3424-CF4D-825B-1E2B2558BE4D}" srcOrd="14" destOrd="0" presId="urn:microsoft.com/office/officeart/2005/8/layout/cycle8"/>
    <dgm:cxn modelId="{480F089A-81D6-2647-9684-25FB64207622}" type="presParOf" srcId="{911BCDAD-0831-AC4B-837F-6F4DE5887763}" destId="{2D136B82-55CF-8D49-BEC2-4B7507894C0D}" srcOrd="15" destOrd="0" presId="urn:microsoft.com/office/officeart/2005/8/layout/cycle8"/>
    <dgm:cxn modelId="{391900C7-A242-4D43-9C8E-790F9A6C46AC}" type="presParOf" srcId="{911BCDAD-0831-AC4B-837F-6F4DE5887763}" destId="{F7F8B72B-2E96-0C41-A1A0-E24DF647EA15}" srcOrd="16" destOrd="0" presId="urn:microsoft.com/office/officeart/2005/8/layout/cycle8"/>
    <dgm:cxn modelId="{FA8C109A-5E0A-244D-9C52-8DFBF760917B}" type="presParOf" srcId="{911BCDAD-0831-AC4B-837F-6F4DE5887763}" destId="{38A24561-07C8-064A-8BEA-C6495EF2D8D2}" srcOrd="17" destOrd="0" presId="urn:microsoft.com/office/officeart/2005/8/layout/cycle8"/>
    <dgm:cxn modelId="{B5156E2B-BAE3-214F-BF3A-AD8D9DC7BBF5}" type="presParOf" srcId="{911BCDAD-0831-AC4B-837F-6F4DE5887763}" destId="{9BB23598-DA8A-674F-B8E7-635E7F69CE26}" srcOrd="18" destOrd="0" presId="urn:microsoft.com/office/officeart/2005/8/layout/cycle8"/>
    <dgm:cxn modelId="{69CF68CE-7D38-1348-82E2-D09C747E143D}" type="presParOf" srcId="{911BCDAD-0831-AC4B-837F-6F4DE5887763}" destId="{6CB7978E-DAA4-B144-B3C9-54ADA5D508BA}" srcOrd="19" destOrd="0" presId="urn:microsoft.com/office/officeart/2005/8/layout/cycle8"/>
    <dgm:cxn modelId="{9F926821-8F92-2D45-B867-9EDAB1F0037E}" type="presParOf" srcId="{911BCDAD-0831-AC4B-837F-6F4DE5887763}" destId="{7CA0AECC-F4BA-A446-9559-0E5AD175DF37}" srcOrd="20" destOrd="0" presId="urn:microsoft.com/office/officeart/2005/8/layout/cycle8"/>
    <dgm:cxn modelId="{756CFD38-0AA7-4F45-89C0-7DE785C1184C}" type="presParOf" srcId="{911BCDAD-0831-AC4B-837F-6F4DE5887763}" destId="{F9466FFE-59BA-5B47-8BC3-6BC9D479909A}" srcOrd="21" destOrd="0" presId="urn:microsoft.com/office/officeart/2005/8/layout/cycle8"/>
    <dgm:cxn modelId="{CD378154-27B6-D74B-B154-E576F5A17D50}" type="presParOf" srcId="{911BCDAD-0831-AC4B-837F-6F4DE5887763}" destId="{E6393BA3-BCA8-D446-BCA1-2B213A16D8CC}" srcOrd="22" destOrd="0" presId="urn:microsoft.com/office/officeart/2005/8/layout/cycle8"/>
    <dgm:cxn modelId="{DB8FE99D-F69F-7F40-8364-1313E2A737AD}" type="presParOf" srcId="{911BCDAD-0831-AC4B-837F-6F4DE5887763}" destId="{EF38BA67-1EE7-3349-89CD-CB2FDF6C2789}" srcOrd="23" destOrd="0" presId="urn:microsoft.com/office/officeart/2005/8/layout/cycle8"/>
    <dgm:cxn modelId="{34599FF0-6B74-1D44-A3C5-E0304BC802A4}" type="presParOf" srcId="{911BCDAD-0831-AC4B-837F-6F4DE5887763}" destId="{E80F9B29-2F79-C44E-935B-3D46B7C20D4B}" srcOrd="24" destOrd="0" presId="urn:microsoft.com/office/officeart/2005/8/layout/cycle8"/>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87D486-C1D3-1041-B33F-2319265B82E9}">
      <dsp:nvSpPr>
        <dsp:cNvPr id="0" name=""/>
        <dsp:cNvSpPr/>
      </dsp:nvSpPr>
      <dsp:spPr>
        <a:xfrm>
          <a:off x="0" y="0"/>
          <a:ext cx="9125989" cy="957294"/>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The numbers: 179 started survey; 142 indicated that they are faculty with disabilities; 124 provided consent to participate.</a:t>
          </a:r>
        </a:p>
      </dsp:txBody>
      <dsp:txXfrm>
        <a:off x="28038" y="28038"/>
        <a:ext cx="8012103" cy="901218"/>
      </dsp:txXfrm>
    </dsp:sp>
    <dsp:sp modelId="{E3F601C0-8DCC-F740-9A5D-0968540F97C1}">
      <dsp:nvSpPr>
        <dsp:cNvPr id="0" name=""/>
        <dsp:cNvSpPr/>
      </dsp:nvSpPr>
      <dsp:spPr>
        <a:xfrm>
          <a:off x="2281497" y="3325906"/>
          <a:ext cx="9125989" cy="957294"/>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Faculty rank: Almost 64% of respondents reported being tenure-stream faculty; over 19%, lecturers; over 9% each clinical and part-time faculty; and around 2% each research faculty, graduate instructor, post-doc or visiting faculty, or "something else."</a:t>
          </a:r>
        </a:p>
      </dsp:txBody>
      <dsp:txXfrm>
        <a:off x="2309535" y="3353944"/>
        <a:ext cx="7683370" cy="901218"/>
      </dsp:txXfrm>
    </dsp:sp>
    <dsp:sp modelId="{FCA0519B-07C7-CC4B-A312-0D5493E9F5E8}">
      <dsp:nvSpPr>
        <dsp:cNvPr id="0" name=""/>
        <dsp:cNvSpPr/>
      </dsp:nvSpPr>
      <dsp:spPr>
        <a:xfrm>
          <a:off x="1517195" y="2262695"/>
          <a:ext cx="9125989" cy="957294"/>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Given the high visibility and minoritized status of faculty with disabilities, we did not collect information concerning their campus, college, or department. However, the survey was open to faculty at Branch campuses, HSC, and Main/ABQ campus.</a:t>
          </a:r>
        </a:p>
      </dsp:txBody>
      <dsp:txXfrm>
        <a:off x="1545233" y="2290733"/>
        <a:ext cx="7694778" cy="901218"/>
      </dsp:txXfrm>
    </dsp:sp>
    <dsp:sp modelId="{A3FB673E-76A7-C444-B676-C375957C55FF}">
      <dsp:nvSpPr>
        <dsp:cNvPr id="0" name=""/>
        <dsp:cNvSpPr/>
      </dsp:nvSpPr>
      <dsp:spPr>
        <a:xfrm>
          <a:off x="513701" y="1124729"/>
          <a:ext cx="9125989" cy="957294"/>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Due to a combination of factors, including privacy requirements of the Americans with Disabilities Act (or ADA) as well as non-disclosure, we cannot determine the percentage of faculty with disabilities who responded to the survey. </a:t>
          </a:r>
        </a:p>
      </dsp:txBody>
      <dsp:txXfrm>
        <a:off x="541739" y="1152767"/>
        <a:ext cx="7683370" cy="901218"/>
      </dsp:txXfrm>
    </dsp:sp>
    <dsp:sp modelId="{C3306FC5-B764-844F-B4A2-5D432CC640AA}">
      <dsp:nvSpPr>
        <dsp:cNvPr id="0" name=""/>
        <dsp:cNvSpPr/>
      </dsp:nvSpPr>
      <dsp:spPr>
        <a:xfrm>
          <a:off x="8503748" y="733200"/>
          <a:ext cx="622241" cy="622241"/>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8643752" y="733200"/>
        <a:ext cx="342233" cy="468236"/>
      </dsp:txXfrm>
    </dsp:sp>
    <dsp:sp modelId="{9B160C0B-A83A-6846-A6DF-4FC4ABCDD6E6}">
      <dsp:nvSpPr>
        <dsp:cNvPr id="0" name=""/>
        <dsp:cNvSpPr/>
      </dsp:nvSpPr>
      <dsp:spPr>
        <a:xfrm>
          <a:off x="9268049" y="1864548"/>
          <a:ext cx="622241" cy="622241"/>
        </a:xfrm>
        <a:prstGeom prst="downArrow">
          <a:avLst>
            <a:gd name="adj1" fmla="val 55000"/>
            <a:gd name="adj2" fmla="val 45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9408053" y="1864548"/>
        <a:ext cx="342233" cy="468236"/>
      </dsp:txXfrm>
    </dsp:sp>
    <dsp:sp modelId="{B57F555D-4A38-C64C-B514-9D14E9AEE900}">
      <dsp:nvSpPr>
        <dsp:cNvPr id="0" name=""/>
        <dsp:cNvSpPr/>
      </dsp:nvSpPr>
      <dsp:spPr>
        <a:xfrm>
          <a:off x="10020944" y="2995896"/>
          <a:ext cx="622241" cy="622241"/>
        </a:xfrm>
        <a:prstGeom prst="downArrow">
          <a:avLst>
            <a:gd name="adj1" fmla="val 55000"/>
            <a:gd name="adj2" fmla="val 45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10160948" y="2995896"/>
        <a:ext cx="342233" cy="46823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5DFFC7-4315-8F4F-A966-E5498DFD939F}">
      <dsp:nvSpPr>
        <dsp:cNvPr id="0" name=""/>
        <dsp:cNvSpPr/>
      </dsp:nvSpPr>
      <dsp:spPr>
        <a:xfrm>
          <a:off x="732561" y="191976"/>
          <a:ext cx="3681740" cy="3681740"/>
        </a:xfrm>
        <a:prstGeom prst="pie">
          <a:avLst>
            <a:gd name="adj1" fmla="val 16200000"/>
            <a:gd name="adj2" fmla="val 2052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a:t>Disability and Disability Studies</a:t>
          </a:r>
        </a:p>
      </dsp:txBody>
      <dsp:txXfrm>
        <a:off x="2653202" y="810859"/>
        <a:ext cx="1183416" cy="788944"/>
      </dsp:txXfrm>
    </dsp:sp>
    <dsp:sp modelId="{79432F18-2CB4-7846-876E-9FF3A600F4C2}">
      <dsp:nvSpPr>
        <dsp:cNvPr id="0" name=""/>
        <dsp:cNvSpPr/>
      </dsp:nvSpPr>
      <dsp:spPr>
        <a:xfrm>
          <a:off x="764119" y="290156"/>
          <a:ext cx="3681740" cy="3681740"/>
        </a:xfrm>
        <a:prstGeom prst="pie">
          <a:avLst>
            <a:gd name="adj1" fmla="val 20520000"/>
            <a:gd name="adj2" fmla="val 324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a:t>Identity and Intersectionality</a:t>
          </a:r>
        </a:p>
      </dsp:txBody>
      <dsp:txXfrm>
        <a:off x="3135335" y="1972360"/>
        <a:ext cx="1095756" cy="876604"/>
      </dsp:txXfrm>
    </dsp:sp>
    <dsp:sp modelId="{132D4BF3-E6CD-7840-9FFE-3A94795AF807}">
      <dsp:nvSpPr>
        <dsp:cNvPr id="0" name=""/>
        <dsp:cNvSpPr/>
      </dsp:nvSpPr>
      <dsp:spPr>
        <a:xfrm>
          <a:off x="-203199" y="-1314793"/>
          <a:ext cx="5449822" cy="7012610"/>
        </a:xfrm>
        <a:prstGeom prst="pie">
          <a:avLst>
            <a:gd name="adj1" fmla="val 3240000"/>
            <a:gd name="adj2" fmla="val 756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a:t>Compliance and Accessibility</a:t>
          </a:r>
        </a:p>
      </dsp:txBody>
      <dsp:txXfrm>
        <a:off x="1743165" y="3610730"/>
        <a:ext cx="1557092" cy="1836636"/>
      </dsp:txXfrm>
    </dsp:sp>
    <dsp:sp modelId="{147AD827-7FE7-4D43-AD83-67CADADB9907}">
      <dsp:nvSpPr>
        <dsp:cNvPr id="0" name=""/>
        <dsp:cNvSpPr/>
      </dsp:nvSpPr>
      <dsp:spPr>
        <a:xfrm>
          <a:off x="597564" y="290156"/>
          <a:ext cx="3681740" cy="3681740"/>
        </a:xfrm>
        <a:prstGeom prst="pie">
          <a:avLst>
            <a:gd name="adj1" fmla="val 7560000"/>
            <a:gd name="adj2" fmla="val 1188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a:t>Disclosure and Barriers in HE</a:t>
          </a:r>
        </a:p>
      </dsp:txBody>
      <dsp:txXfrm>
        <a:off x="812332" y="1972360"/>
        <a:ext cx="1095756" cy="876604"/>
      </dsp:txXfrm>
    </dsp:sp>
    <dsp:sp modelId="{F7F8B72B-2E96-0C41-A1A0-E24DF647EA15}">
      <dsp:nvSpPr>
        <dsp:cNvPr id="0" name=""/>
        <dsp:cNvSpPr/>
      </dsp:nvSpPr>
      <dsp:spPr>
        <a:xfrm>
          <a:off x="629122" y="191976"/>
          <a:ext cx="3681740" cy="3681740"/>
        </a:xfrm>
        <a:prstGeom prst="pie">
          <a:avLst>
            <a:gd name="adj1" fmla="val 11880000"/>
            <a:gd name="adj2" fmla="val 1620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a:t>Ableism and Disablism</a:t>
          </a:r>
        </a:p>
      </dsp:txBody>
      <dsp:txXfrm>
        <a:off x="1206804" y="810859"/>
        <a:ext cx="1183416" cy="788944"/>
      </dsp:txXfrm>
    </dsp:sp>
    <dsp:sp modelId="{7CA0AECC-F4BA-A446-9559-0E5AD175DF37}">
      <dsp:nvSpPr>
        <dsp:cNvPr id="0" name=""/>
        <dsp:cNvSpPr/>
      </dsp:nvSpPr>
      <dsp:spPr>
        <a:xfrm>
          <a:off x="504470" y="-35940"/>
          <a:ext cx="4137574" cy="4137574"/>
        </a:xfrm>
        <a:prstGeom prst="circularArrow">
          <a:avLst>
            <a:gd name="adj1" fmla="val 5085"/>
            <a:gd name="adj2" fmla="val 327528"/>
            <a:gd name="adj3" fmla="val 20192361"/>
            <a:gd name="adj4" fmla="val 16200324"/>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9466FFE-59BA-5B47-8BC3-6BC9D479909A}">
      <dsp:nvSpPr>
        <dsp:cNvPr id="0" name=""/>
        <dsp:cNvSpPr/>
      </dsp:nvSpPr>
      <dsp:spPr>
        <a:xfrm>
          <a:off x="536456" y="62206"/>
          <a:ext cx="4137574" cy="4137574"/>
        </a:xfrm>
        <a:prstGeom prst="circularArrow">
          <a:avLst>
            <a:gd name="adj1" fmla="val 5085"/>
            <a:gd name="adj2" fmla="val 327528"/>
            <a:gd name="adj3" fmla="val 2912753"/>
            <a:gd name="adj4" fmla="val 20519953"/>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6393BA3-BCA8-D446-BCA1-2B213A16D8CC}">
      <dsp:nvSpPr>
        <dsp:cNvPr id="0" name=""/>
        <dsp:cNvSpPr/>
      </dsp:nvSpPr>
      <dsp:spPr>
        <a:xfrm>
          <a:off x="440129" y="91859"/>
          <a:ext cx="4137574" cy="4137574"/>
        </a:xfrm>
        <a:prstGeom prst="circularArrow">
          <a:avLst>
            <a:gd name="adj1" fmla="val 5085"/>
            <a:gd name="adj2" fmla="val 327528"/>
            <a:gd name="adj3" fmla="val 7232777"/>
            <a:gd name="adj4" fmla="val 3239695"/>
            <a:gd name="adj5" fmla="val 5932"/>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F38BA67-1EE7-3349-89CD-CB2FDF6C2789}">
      <dsp:nvSpPr>
        <dsp:cNvPr id="0" name=""/>
        <dsp:cNvSpPr/>
      </dsp:nvSpPr>
      <dsp:spPr>
        <a:xfrm>
          <a:off x="369392" y="62206"/>
          <a:ext cx="4137574" cy="4137574"/>
        </a:xfrm>
        <a:prstGeom prst="circularArrow">
          <a:avLst>
            <a:gd name="adj1" fmla="val 5085"/>
            <a:gd name="adj2" fmla="val 327528"/>
            <a:gd name="adj3" fmla="val 11552519"/>
            <a:gd name="adj4" fmla="val 7559718"/>
            <a:gd name="adj5" fmla="val 593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80F9B29-2F79-C44E-935B-3D46B7C20D4B}">
      <dsp:nvSpPr>
        <dsp:cNvPr id="0" name=""/>
        <dsp:cNvSpPr/>
      </dsp:nvSpPr>
      <dsp:spPr>
        <a:xfrm>
          <a:off x="401378" y="-35940"/>
          <a:ext cx="4137574" cy="4137574"/>
        </a:xfrm>
        <a:prstGeom prst="circularArrow">
          <a:avLst>
            <a:gd name="adj1" fmla="val 5085"/>
            <a:gd name="adj2" fmla="val 327528"/>
            <a:gd name="adj3" fmla="val 15872148"/>
            <a:gd name="adj4" fmla="val 11880111"/>
            <a:gd name="adj5" fmla="val 5932"/>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5DFFC7-4315-8F4F-A966-E5498DFD939F}">
      <dsp:nvSpPr>
        <dsp:cNvPr id="0" name=""/>
        <dsp:cNvSpPr/>
      </dsp:nvSpPr>
      <dsp:spPr>
        <a:xfrm>
          <a:off x="519844" y="352614"/>
          <a:ext cx="3941060" cy="3941060"/>
        </a:xfrm>
        <a:prstGeom prst="pie">
          <a:avLst>
            <a:gd name="adj1" fmla="val 16200000"/>
            <a:gd name="adj2" fmla="val 2052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a:t>Disability and Disability Studies</a:t>
          </a:r>
        </a:p>
      </dsp:txBody>
      <dsp:txXfrm>
        <a:off x="2575764" y="1015088"/>
        <a:ext cx="1266769" cy="844513"/>
      </dsp:txXfrm>
    </dsp:sp>
    <dsp:sp modelId="{79432F18-2CB4-7846-876E-9FF3A600F4C2}">
      <dsp:nvSpPr>
        <dsp:cNvPr id="0" name=""/>
        <dsp:cNvSpPr/>
      </dsp:nvSpPr>
      <dsp:spPr>
        <a:xfrm>
          <a:off x="553625" y="457709"/>
          <a:ext cx="3941060" cy="3941060"/>
        </a:xfrm>
        <a:prstGeom prst="pie">
          <a:avLst>
            <a:gd name="adj1" fmla="val 20520000"/>
            <a:gd name="adj2" fmla="val 324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a:t>Identity and Intersectionality</a:t>
          </a:r>
        </a:p>
      </dsp:txBody>
      <dsp:txXfrm>
        <a:off x="3091856" y="2258399"/>
        <a:ext cx="1172934" cy="938347"/>
      </dsp:txXfrm>
    </dsp:sp>
    <dsp:sp modelId="{132D4BF3-E6CD-7840-9FFE-3A94795AF807}">
      <dsp:nvSpPr>
        <dsp:cNvPr id="0" name=""/>
        <dsp:cNvSpPr/>
      </dsp:nvSpPr>
      <dsp:spPr>
        <a:xfrm>
          <a:off x="464482" y="522455"/>
          <a:ext cx="3941060" cy="3941060"/>
        </a:xfrm>
        <a:prstGeom prst="pie">
          <a:avLst>
            <a:gd name="adj1" fmla="val 3240000"/>
            <a:gd name="adj2" fmla="val 756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a:t>Compliance and Accessibility</a:t>
          </a:r>
        </a:p>
      </dsp:txBody>
      <dsp:txXfrm>
        <a:off x="1872003" y="3290581"/>
        <a:ext cx="1126017" cy="1032182"/>
      </dsp:txXfrm>
    </dsp:sp>
    <dsp:sp modelId="{147AD827-7FE7-4D43-AD83-67CADADB9907}">
      <dsp:nvSpPr>
        <dsp:cNvPr id="0" name=""/>
        <dsp:cNvSpPr/>
      </dsp:nvSpPr>
      <dsp:spPr>
        <a:xfrm>
          <a:off x="-977548" y="-1049529"/>
          <a:ext cx="6646835" cy="6955538"/>
        </a:xfrm>
        <a:prstGeom prst="pie">
          <a:avLst>
            <a:gd name="adj1" fmla="val 7560000"/>
            <a:gd name="adj2" fmla="val 1188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a:t>Disclosure and Barriers in HE</a:t>
          </a:r>
        </a:p>
      </dsp:txBody>
      <dsp:txXfrm>
        <a:off x="-589816" y="2128489"/>
        <a:ext cx="1978224" cy="1656080"/>
      </dsp:txXfrm>
    </dsp:sp>
    <dsp:sp modelId="{F7F8B72B-2E96-0C41-A1A0-E24DF647EA15}">
      <dsp:nvSpPr>
        <dsp:cNvPr id="0" name=""/>
        <dsp:cNvSpPr/>
      </dsp:nvSpPr>
      <dsp:spPr>
        <a:xfrm>
          <a:off x="409119" y="352614"/>
          <a:ext cx="3941060" cy="3941060"/>
        </a:xfrm>
        <a:prstGeom prst="pie">
          <a:avLst>
            <a:gd name="adj1" fmla="val 11880000"/>
            <a:gd name="adj2" fmla="val 1620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a:t>Ableism and Disablism</a:t>
          </a:r>
        </a:p>
      </dsp:txBody>
      <dsp:txXfrm>
        <a:off x="1027490" y="1015088"/>
        <a:ext cx="1266769" cy="844513"/>
      </dsp:txXfrm>
    </dsp:sp>
    <dsp:sp modelId="{7CA0AECC-F4BA-A446-9559-0E5AD175DF37}">
      <dsp:nvSpPr>
        <dsp:cNvPr id="0" name=""/>
        <dsp:cNvSpPr/>
      </dsp:nvSpPr>
      <dsp:spPr>
        <a:xfrm>
          <a:off x="275688" y="108644"/>
          <a:ext cx="4429001" cy="4429001"/>
        </a:xfrm>
        <a:prstGeom prst="circularArrow">
          <a:avLst>
            <a:gd name="adj1" fmla="val 5085"/>
            <a:gd name="adj2" fmla="val 327528"/>
            <a:gd name="adj3" fmla="val 20192361"/>
            <a:gd name="adj4" fmla="val 16200324"/>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9466FFE-59BA-5B47-8BC3-6BC9D479909A}">
      <dsp:nvSpPr>
        <dsp:cNvPr id="0" name=""/>
        <dsp:cNvSpPr/>
      </dsp:nvSpPr>
      <dsp:spPr>
        <a:xfrm>
          <a:off x="309927" y="213704"/>
          <a:ext cx="4429001" cy="4429001"/>
        </a:xfrm>
        <a:prstGeom prst="circularArrow">
          <a:avLst>
            <a:gd name="adj1" fmla="val 5085"/>
            <a:gd name="adj2" fmla="val 327528"/>
            <a:gd name="adj3" fmla="val 2912753"/>
            <a:gd name="adj4" fmla="val 20519953"/>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6393BA3-BCA8-D446-BCA1-2B213A16D8CC}">
      <dsp:nvSpPr>
        <dsp:cNvPr id="0" name=""/>
        <dsp:cNvSpPr/>
      </dsp:nvSpPr>
      <dsp:spPr>
        <a:xfrm>
          <a:off x="220511" y="278648"/>
          <a:ext cx="4429001" cy="4429001"/>
        </a:xfrm>
        <a:prstGeom prst="circularArrow">
          <a:avLst>
            <a:gd name="adj1" fmla="val 5085"/>
            <a:gd name="adj2" fmla="val 327528"/>
            <a:gd name="adj3" fmla="val 7232777"/>
            <a:gd name="adj4" fmla="val 3239695"/>
            <a:gd name="adj5" fmla="val 5932"/>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F38BA67-1EE7-3349-89CD-CB2FDF6C2789}">
      <dsp:nvSpPr>
        <dsp:cNvPr id="0" name=""/>
        <dsp:cNvSpPr/>
      </dsp:nvSpPr>
      <dsp:spPr>
        <a:xfrm>
          <a:off x="-1160426" y="-284497"/>
          <a:ext cx="4429001" cy="4429001"/>
        </a:xfrm>
        <a:prstGeom prst="circularArrow">
          <a:avLst>
            <a:gd name="adj1" fmla="val 5085"/>
            <a:gd name="adj2" fmla="val 327528"/>
            <a:gd name="adj3" fmla="val 11552519"/>
            <a:gd name="adj4" fmla="val 7559718"/>
            <a:gd name="adj5" fmla="val 593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80F9B29-2F79-C44E-935B-3D46B7C20D4B}">
      <dsp:nvSpPr>
        <dsp:cNvPr id="0" name=""/>
        <dsp:cNvSpPr/>
      </dsp:nvSpPr>
      <dsp:spPr>
        <a:xfrm>
          <a:off x="165334" y="108644"/>
          <a:ext cx="4429001" cy="4429001"/>
        </a:xfrm>
        <a:prstGeom prst="circularArrow">
          <a:avLst>
            <a:gd name="adj1" fmla="val 5085"/>
            <a:gd name="adj2" fmla="val 327528"/>
            <a:gd name="adj3" fmla="val 15872148"/>
            <a:gd name="adj4" fmla="val 11880111"/>
            <a:gd name="adj5" fmla="val 5932"/>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5DFFC7-4315-8F4F-A966-E5498DFD939F}">
      <dsp:nvSpPr>
        <dsp:cNvPr id="0" name=""/>
        <dsp:cNvSpPr/>
      </dsp:nvSpPr>
      <dsp:spPr>
        <a:xfrm>
          <a:off x="519844" y="352614"/>
          <a:ext cx="3941060" cy="3941060"/>
        </a:xfrm>
        <a:prstGeom prst="pie">
          <a:avLst>
            <a:gd name="adj1" fmla="val 16200000"/>
            <a:gd name="adj2" fmla="val 2052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a:t>Disability and Disability Studies</a:t>
          </a:r>
        </a:p>
      </dsp:txBody>
      <dsp:txXfrm>
        <a:off x="2575764" y="1015088"/>
        <a:ext cx="1266769" cy="844513"/>
      </dsp:txXfrm>
    </dsp:sp>
    <dsp:sp modelId="{79432F18-2CB4-7846-876E-9FF3A600F4C2}">
      <dsp:nvSpPr>
        <dsp:cNvPr id="0" name=""/>
        <dsp:cNvSpPr/>
      </dsp:nvSpPr>
      <dsp:spPr>
        <a:xfrm>
          <a:off x="553625" y="457709"/>
          <a:ext cx="3941060" cy="3941060"/>
        </a:xfrm>
        <a:prstGeom prst="pie">
          <a:avLst>
            <a:gd name="adj1" fmla="val 20520000"/>
            <a:gd name="adj2" fmla="val 324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a:t>Identity and Intersectionality</a:t>
          </a:r>
        </a:p>
      </dsp:txBody>
      <dsp:txXfrm>
        <a:off x="3091856" y="2258399"/>
        <a:ext cx="1172934" cy="938347"/>
      </dsp:txXfrm>
    </dsp:sp>
    <dsp:sp modelId="{132D4BF3-E6CD-7840-9FFE-3A94795AF807}">
      <dsp:nvSpPr>
        <dsp:cNvPr id="0" name=""/>
        <dsp:cNvSpPr/>
      </dsp:nvSpPr>
      <dsp:spPr>
        <a:xfrm>
          <a:off x="464482" y="522455"/>
          <a:ext cx="3941060" cy="3941060"/>
        </a:xfrm>
        <a:prstGeom prst="pie">
          <a:avLst>
            <a:gd name="adj1" fmla="val 3240000"/>
            <a:gd name="adj2" fmla="val 756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a:t>Compliance and Accessibility</a:t>
          </a:r>
        </a:p>
      </dsp:txBody>
      <dsp:txXfrm>
        <a:off x="1872003" y="3290581"/>
        <a:ext cx="1126017" cy="1032182"/>
      </dsp:txXfrm>
    </dsp:sp>
    <dsp:sp modelId="{147AD827-7FE7-4D43-AD83-67CADADB9907}">
      <dsp:nvSpPr>
        <dsp:cNvPr id="0" name=""/>
        <dsp:cNvSpPr/>
      </dsp:nvSpPr>
      <dsp:spPr>
        <a:xfrm>
          <a:off x="-977548" y="-1049529"/>
          <a:ext cx="6646835" cy="6955538"/>
        </a:xfrm>
        <a:prstGeom prst="pie">
          <a:avLst>
            <a:gd name="adj1" fmla="val 7560000"/>
            <a:gd name="adj2" fmla="val 1188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a:t>Disclosure and Barriers in HE</a:t>
          </a:r>
        </a:p>
      </dsp:txBody>
      <dsp:txXfrm>
        <a:off x="-589816" y="2128489"/>
        <a:ext cx="1978224" cy="1656080"/>
      </dsp:txXfrm>
    </dsp:sp>
    <dsp:sp modelId="{F7F8B72B-2E96-0C41-A1A0-E24DF647EA15}">
      <dsp:nvSpPr>
        <dsp:cNvPr id="0" name=""/>
        <dsp:cNvSpPr/>
      </dsp:nvSpPr>
      <dsp:spPr>
        <a:xfrm>
          <a:off x="409119" y="352614"/>
          <a:ext cx="3941060" cy="3941060"/>
        </a:xfrm>
        <a:prstGeom prst="pie">
          <a:avLst>
            <a:gd name="adj1" fmla="val 11880000"/>
            <a:gd name="adj2" fmla="val 1620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a:t>Ableism and Disablism</a:t>
          </a:r>
        </a:p>
      </dsp:txBody>
      <dsp:txXfrm>
        <a:off x="1027490" y="1015088"/>
        <a:ext cx="1266769" cy="844513"/>
      </dsp:txXfrm>
    </dsp:sp>
    <dsp:sp modelId="{7CA0AECC-F4BA-A446-9559-0E5AD175DF37}">
      <dsp:nvSpPr>
        <dsp:cNvPr id="0" name=""/>
        <dsp:cNvSpPr/>
      </dsp:nvSpPr>
      <dsp:spPr>
        <a:xfrm>
          <a:off x="275688" y="108644"/>
          <a:ext cx="4429001" cy="4429001"/>
        </a:xfrm>
        <a:prstGeom prst="circularArrow">
          <a:avLst>
            <a:gd name="adj1" fmla="val 5085"/>
            <a:gd name="adj2" fmla="val 327528"/>
            <a:gd name="adj3" fmla="val 20192361"/>
            <a:gd name="adj4" fmla="val 16200324"/>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9466FFE-59BA-5B47-8BC3-6BC9D479909A}">
      <dsp:nvSpPr>
        <dsp:cNvPr id="0" name=""/>
        <dsp:cNvSpPr/>
      </dsp:nvSpPr>
      <dsp:spPr>
        <a:xfrm>
          <a:off x="309927" y="213704"/>
          <a:ext cx="4429001" cy="4429001"/>
        </a:xfrm>
        <a:prstGeom prst="circularArrow">
          <a:avLst>
            <a:gd name="adj1" fmla="val 5085"/>
            <a:gd name="adj2" fmla="val 327528"/>
            <a:gd name="adj3" fmla="val 2912753"/>
            <a:gd name="adj4" fmla="val 20519953"/>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6393BA3-BCA8-D446-BCA1-2B213A16D8CC}">
      <dsp:nvSpPr>
        <dsp:cNvPr id="0" name=""/>
        <dsp:cNvSpPr/>
      </dsp:nvSpPr>
      <dsp:spPr>
        <a:xfrm>
          <a:off x="220511" y="278648"/>
          <a:ext cx="4429001" cy="4429001"/>
        </a:xfrm>
        <a:prstGeom prst="circularArrow">
          <a:avLst>
            <a:gd name="adj1" fmla="val 5085"/>
            <a:gd name="adj2" fmla="val 327528"/>
            <a:gd name="adj3" fmla="val 7232777"/>
            <a:gd name="adj4" fmla="val 3239695"/>
            <a:gd name="adj5" fmla="val 5932"/>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F38BA67-1EE7-3349-89CD-CB2FDF6C2789}">
      <dsp:nvSpPr>
        <dsp:cNvPr id="0" name=""/>
        <dsp:cNvSpPr/>
      </dsp:nvSpPr>
      <dsp:spPr>
        <a:xfrm>
          <a:off x="-1160426" y="-284497"/>
          <a:ext cx="4429001" cy="4429001"/>
        </a:xfrm>
        <a:prstGeom prst="circularArrow">
          <a:avLst>
            <a:gd name="adj1" fmla="val 5085"/>
            <a:gd name="adj2" fmla="val 327528"/>
            <a:gd name="adj3" fmla="val 11552519"/>
            <a:gd name="adj4" fmla="val 7559718"/>
            <a:gd name="adj5" fmla="val 593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80F9B29-2F79-C44E-935B-3D46B7C20D4B}">
      <dsp:nvSpPr>
        <dsp:cNvPr id="0" name=""/>
        <dsp:cNvSpPr/>
      </dsp:nvSpPr>
      <dsp:spPr>
        <a:xfrm>
          <a:off x="165334" y="108644"/>
          <a:ext cx="4429001" cy="4429001"/>
        </a:xfrm>
        <a:prstGeom prst="circularArrow">
          <a:avLst>
            <a:gd name="adj1" fmla="val 5085"/>
            <a:gd name="adj2" fmla="val 327528"/>
            <a:gd name="adj3" fmla="val 15872148"/>
            <a:gd name="adj4" fmla="val 11880111"/>
            <a:gd name="adj5" fmla="val 5932"/>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5DFFC7-4315-8F4F-A966-E5498DFD939F}">
      <dsp:nvSpPr>
        <dsp:cNvPr id="0" name=""/>
        <dsp:cNvSpPr/>
      </dsp:nvSpPr>
      <dsp:spPr>
        <a:xfrm>
          <a:off x="907424" y="413959"/>
          <a:ext cx="4346569" cy="4346569"/>
        </a:xfrm>
        <a:prstGeom prst="pie">
          <a:avLst>
            <a:gd name="adj1" fmla="val 16200000"/>
            <a:gd name="adj2" fmla="val 2052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Disability and Disability Studies</a:t>
          </a:r>
        </a:p>
      </dsp:txBody>
      <dsp:txXfrm>
        <a:off x="3174885" y="1144596"/>
        <a:ext cx="1397111" cy="931407"/>
      </dsp:txXfrm>
    </dsp:sp>
    <dsp:sp modelId="{79432F18-2CB4-7846-876E-9FF3A600F4C2}">
      <dsp:nvSpPr>
        <dsp:cNvPr id="0" name=""/>
        <dsp:cNvSpPr/>
      </dsp:nvSpPr>
      <dsp:spPr>
        <a:xfrm>
          <a:off x="944681" y="529867"/>
          <a:ext cx="4346569" cy="4346569"/>
        </a:xfrm>
        <a:prstGeom prst="pie">
          <a:avLst>
            <a:gd name="adj1" fmla="val 20520000"/>
            <a:gd name="adj2" fmla="val 324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Identity and Intersectionality</a:t>
          </a:r>
        </a:p>
      </dsp:txBody>
      <dsp:txXfrm>
        <a:off x="3744079" y="2515836"/>
        <a:ext cx="1293622" cy="1034897"/>
      </dsp:txXfrm>
    </dsp:sp>
    <dsp:sp modelId="{132D4BF3-E6CD-7840-9FFE-3A94795AF807}">
      <dsp:nvSpPr>
        <dsp:cNvPr id="0" name=""/>
        <dsp:cNvSpPr/>
      </dsp:nvSpPr>
      <dsp:spPr>
        <a:xfrm>
          <a:off x="846365" y="601275"/>
          <a:ext cx="4346569" cy="4346569"/>
        </a:xfrm>
        <a:prstGeom prst="pie">
          <a:avLst>
            <a:gd name="adj1" fmla="val 3240000"/>
            <a:gd name="adj2" fmla="val 756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Compliance and Accessibility</a:t>
          </a:r>
        </a:p>
      </dsp:txBody>
      <dsp:txXfrm>
        <a:off x="2398712" y="3654223"/>
        <a:ext cx="1241877" cy="1138387"/>
      </dsp:txXfrm>
    </dsp:sp>
    <dsp:sp modelId="{147AD827-7FE7-4D43-AD83-67CADADB9907}">
      <dsp:nvSpPr>
        <dsp:cNvPr id="0" name=""/>
        <dsp:cNvSpPr/>
      </dsp:nvSpPr>
      <dsp:spPr>
        <a:xfrm>
          <a:off x="748050" y="529867"/>
          <a:ext cx="4346569" cy="4346569"/>
        </a:xfrm>
        <a:prstGeom prst="pie">
          <a:avLst>
            <a:gd name="adj1" fmla="val 7560000"/>
            <a:gd name="adj2" fmla="val 1188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Disclosure and Barriers in HE</a:t>
          </a:r>
        </a:p>
      </dsp:txBody>
      <dsp:txXfrm>
        <a:off x="1001600" y="2515836"/>
        <a:ext cx="1293622" cy="1034897"/>
      </dsp:txXfrm>
    </dsp:sp>
    <dsp:sp modelId="{F7F8B72B-2E96-0C41-A1A0-E24DF647EA15}">
      <dsp:nvSpPr>
        <dsp:cNvPr id="0" name=""/>
        <dsp:cNvSpPr/>
      </dsp:nvSpPr>
      <dsp:spPr>
        <a:xfrm>
          <a:off x="-395677" y="-350667"/>
          <a:ext cx="6708539" cy="5875823"/>
        </a:xfrm>
        <a:prstGeom prst="pie">
          <a:avLst>
            <a:gd name="adj1" fmla="val 11880000"/>
            <a:gd name="adj2" fmla="val 1620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a:t>Ableism and Disablism</a:t>
          </a:r>
        </a:p>
      </dsp:txBody>
      <dsp:txXfrm>
        <a:off x="656924" y="637030"/>
        <a:ext cx="2156316" cy="1259105"/>
      </dsp:txXfrm>
    </dsp:sp>
    <dsp:sp modelId="{7CA0AECC-F4BA-A446-9559-0E5AD175DF37}">
      <dsp:nvSpPr>
        <dsp:cNvPr id="0" name=""/>
        <dsp:cNvSpPr/>
      </dsp:nvSpPr>
      <dsp:spPr>
        <a:xfrm>
          <a:off x="638146" y="144885"/>
          <a:ext cx="4884716" cy="4884716"/>
        </a:xfrm>
        <a:prstGeom prst="circularArrow">
          <a:avLst>
            <a:gd name="adj1" fmla="val 5085"/>
            <a:gd name="adj2" fmla="val 327528"/>
            <a:gd name="adj3" fmla="val 20192361"/>
            <a:gd name="adj4" fmla="val 16200324"/>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9466FFE-59BA-5B47-8BC3-6BC9D479909A}">
      <dsp:nvSpPr>
        <dsp:cNvPr id="0" name=""/>
        <dsp:cNvSpPr/>
      </dsp:nvSpPr>
      <dsp:spPr>
        <a:xfrm>
          <a:off x="675908" y="260756"/>
          <a:ext cx="4884716" cy="4884716"/>
        </a:xfrm>
        <a:prstGeom prst="circularArrow">
          <a:avLst>
            <a:gd name="adj1" fmla="val 5085"/>
            <a:gd name="adj2" fmla="val 327528"/>
            <a:gd name="adj3" fmla="val 2912753"/>
            <a:gd name="adj4" fmla="val 20519953"/>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6393BA3-BCA8-D446-BCA1-2B213A16D8CC}">
      <dsp:nvSpPr>
        <dsp:cNvPr id="0" name=""/>
        <dsp:cNvSpPr/>
      </dsp:nvSpPr>
      <dsp:spPr>
        <a:xfrm>
          <a:off x="577292" y="332382"/>
          <a:ext cx="4884716" cy="4884716"/>
        </a:xfrm>
        <a:prstGeom prst="circularArrow">
          <a:avLst>
            <a:gd name="adj1" fmla="val 5085"/>
            <a:gd name="adj2" fmla="val 327528"/>
            <a:gd name="adj3" fmla="val 7232777"/>
            <a:gd name="adj4" fmla="val 3239695"/>
            <a:gd name="adj5" fmla="val 5932"/>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F38BA67-1EE7-3349-89CD-CB2FDF6C2789}">
      <dsp:nvSpPr>
        <dsp:cNvPr id="0" name=""/>
        <dsp:cNvSpPr/>
      </dsp:nvSpPr>
      <dsp:spPr>
        <a:xfrm>
          <a:off x="478676" y="260756"/>
          <a:ext cx="4884716" cy="4884716"/>
        </a:xfrm>
        <a:prstGeom prst="circularArrow">
          <a:avLst>
            <a:gd name="adj1" fmla="val 5085"/>
            <a:gd name="adj2" fmla="val 327528"/>
            <a:gd name="adj3" fmla="val 11552519"/>
            <a:gd name="adj4" fmla="val 7559718"/>
            <a:gd name="adj5" fmla="val 593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80F9B29-2F79-C44E-935B-3D46B7C20D4B}">
      <dsp:nvSpPr>
        <dsp:cNvPr id="0" name=""/>
        <dsp:cNvSpPr/>
      </dsp:nvSpPr>
      <dsp:spPr>
        <a:xfrm rot="1129074">
          <a:off x="29371" y="-540032"/>
          <a:ext cx="4884716" cy="4884716"/>
        </a:xfrm>
        <a:prstGeom prst="circularArrow">
          <a:avLst>
            <a:gd name="adj1" fmla="val 5085"/>
            <a:gd name="adj2" fmla="val 327528"/>
            <a:gd name="adj3" fmla="val 15872148"/>
            <a:gd name="adj4" fmla="val 11880111"/>
            <a:gd name="adj5" fmla="val 5932"/>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5DFFC7-4315-8F4F-A966-E5498DFD939F}">
      <dsp:nvSpPr>
        <dsp:cNvPr id="0" name=""/>
        <dsp:cNvSpPr/>
      </dsp:nvSpPr>
      <dsp:spPr>
        <a:xfrm>
          <a:off x="901475" y="417210"/>
          <a:ext cx="4380707" cy="4380707"/>
        </a:xfrm>
        <a:prstGeom prst="pie">
          <a:avLst>
            <a:gd name="adj1" fmla="val 16200000"/>
            <a:gd name="adj2" fmla="val 2052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Disability and Disability Studies</a:t>
          </a:r>
        </a:p>
      </dsp:txBody>
      <dsp:txXfrm>
        <a:off x="3186744" y="1153586"/>
        <a:ext cx="1408084" cy="938723"/>
      </dsp:txXfrm>
    </dsp:sp>
    <dsp:sp modelId="{79432F18-2CB4-7846-876E-9FF3A600F4C2}">
      <dsp:nvSpPr>
        <dsp:cNvPr id="0" name=""/>
        <dsp:cNvSpPr/>
      </dsp:nvSpPr>
      <dsp:spPr>
        <a:xfrm>
          <a:off x="939024" y="534029"/>
          <a:ext cx="4380707" cy="4380707"/>
        </a:xfrm>
        <a:prstGeom prst="pie">
          <a:avLst>
            <a:gd name="adj1" fmla="val 20520000"/>
            <a:gd name="adj2" fmla="val 324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Identity and Intersectionality</a:t>
          </a:r>
        </a:p>
      </dsp:txBody>
      <dsp:txXfrm>
        <a:off x="3760408" y="2535595"/>
        <a:ext cx="1303782" cy="1043025"/>
      </dsp:txXfrm>
    </dsp:sp>
    <dsp:sp modelId="{132D4BF3-E6CD-7840-9FFE-3A94795AF807}">
      <dsp:nvSpPr>
        <dsp:cNvPr id="0" name=""/>
        <dsp:cNvSpPr/>
      </dsp:nvSpPr>
      <dsp:spPr>
        <a:xfrm>
          <a:off x="839936" y="605997"/>
          <a:ext cx="4380707" cy="4380707"/>
        </a:xfrm>
        <a:prstGeom prst="pie">
          <a:avLst>
            <a:gd name="adj1" fmla="val 3240000"/>
            <a:gd name="adj2" fmla="val 756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Compliance and Accessibility</a:t>
          </a:r>
        </a:p>
      </dsp:txBody>
      <dsp:txXfrm>
        <a:off x="2404475" y="3682923"/>
        <a:ext cx="1251630" cy="1147328"/>
      </dsp:txXfrm>
    </dsp:sp>
    <dsp:sp modelId="{147AD827-7FE7-4D43-AD83-67CADADB9907}">
      <dsp:nvSpPr>
        <dsp:cNvPr id="0" name=""/>
        <dsp:cNvSpPr/>
      </dsp:nvSpPr>
      <dsp:spPr>
        <a:xfrm>
          <a:off x="740849" y="534029"/>
          <a:ext cx="4380707" cy="4380707"/>
        </a:xfrm>
        <a:prstGeom prst="pie">
          <a:avLst>
            <a:gd name="adj1" fmla="val 7560000"/>
            <a:gd name="adj2" fmla="val 1188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Disclosure and Barriers in HE</a:t>
          </a:r>
        </a:p>
      </dsp:txBody>
      <dsp:txXfrm>
        <a:off x="996390" y="2535595"/>
        <a:ext cx="1303782" cy="1043025"/>
      </dsp:txXfrm>
    </dsp:sp>
    <dsp:sp modelId="{F7F8B72B-2E96-0C41-A1A0-E24DF647EA15}">
      <dsp:nvSpPr>
        <dsp:cNvPr id="0" name=""/>
        <dsp:cNvSpPr/>
      </dsp:nvSpPr>
      <dsp:spPr>
        <a:xfrm>
          <a:off x="-411861" y="-353421"/>
          <a:ext cx="6761227" cy="5921971"/>
        </a:xfrm>
        <a:prstGeom prst="pie">
          <a:avLst>
            <a:gd name="adj1" fmla="val 11880000"/>
            <a:gd name="adj2" fmla="val 1620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a:t>Ableism and Disablism</a:t>
          </a:r>
        </a:p>
      </dsp:txBody>
      <dsp:txXfrm>
        <a:off x="649006" y="642033"/>
        <a:ext cx="2173251" cy="1268993"/>
      </dsp:txXfrm>
    </dsp:sp>
    <dsp:sp modelId="{7CA0AECC-F4BA-A446-9559-0E5AD175DF37}">
      <dsp:nvSpPr>
        <dsp:cNvPr id="0" name=""/>
        <dsp:cNvSpPr/>
      </dsp:nvSpPr>
      <dsp:spPr>
        <a:xfrm>
          <a:off x="630082" y="146023"/>
          <a:ext cx="4923080" cy="4923080"/>
        </a:xfrm>
        <a:prstGeom prst="circularArrow">
          <a:avLst>
            <a:gd name="adj1" fmla="val 5085"/>
            <a:gd name="adj2" fmla="val 327528"/>
            <a:gd name="adj3" fmla="val 20192361"/>
            <a:gd name="adj4" fmla="val 16200324"/>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9466FFE-59BA-5B47-8BC3-6BC9D479909A}">
      <dsp:nvSpPr>
        <dsp:cNvPr id="0" name=""/>
        <dsp:cNvSpPr/>
      </dsp:nvSpPr>
      <dsp:spPr>
        <a:xfrm>
          <a:off x="668140" y="262804"/>
          <a:ext cx="4923080" cy="4923080"/>
        </a:xfrm>
        <a:prstGeom prst="circularArrow">
          <a:avLst>
            <a:gd name="adj1" fmla="val 5085"/>
            <a:gd name="adj2" fmla="val 327528"/>
            <a:gd name="adj3" fmla="val 2912753"/>
            <a:gd name="adj4" fmla="val 20519953"/>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6393BA3-BCA8-D446-BCA1-2B213A16D8CC}">
      <dsp:nvSpPr>
        <dsp:cNvPr id="0" name=""/>
        <dsp:cNvSpPr/>
      </dsp:nvSpPr>
      <dsp:spPr>
        <a:xfrm>
          <a:off x="568750" y="334992"/>
          <a:ext cx="4923080" cy="4923080"/>
        </a:xfrm>
        <a:prstGeom prst="circularArrow">
          <a:avLst>
            <a:gd name="adj1" fmla="val 5085"/>
            <a:gd name="adj2" fmla="val 327528"/>
            <a:gd name="adj3" fmla="val 7232777"/>
            <a:gd name="adj4" fmla="val 3239695"/>
            <a:gd name="adj5" fmla="val 5932"/>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F38BA67-1EE7-3349-89CD-CB2FDF6C2789}">
      <dsp:nvSpPr>
        <dsp:cNvPr id="0" name=""/>
        <dsp:cNvSpPr/>
      </dsp:nvSpPr>
      <dsp:spPr>
        <a:xfrm>
          <a:off x="469359" y="262804"/>
          <a:ext cx="4923080" cy="4923080"/>
        </a:xfrm>
        <a:prstGeom prst="circularArrow">
          <a:avLst>
            <a:gd name="adj1" fmla="val 5085"/>
            <a:gd name="adj2" fmla="val 327528"/>
            <a:gd name="adj3" fmla="val 11552519"/>
            <a:gd name="adj4" fmla="val 7559718"/>
            <a:gd name="adj5" fmla="val 593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80F9B29-2F79-C44E-935B-3D46B7C20D4B}">
      <dsp:nvSpPr>
        <dsp:cNvPr id="0" name=""/>
        <dsp:cNvSpPr/>
      </dsp:nvSpPr>
      <dsp:spPr>
        <a:xfrm rot="1129074">
          <a:off x="16602" y="-544223"/>
          <a:ext cx="4923080" cy="4923080"/>
        </a:xfrm>
        <a:prstGeom prst="circularArrow">
          <a:avLst>
            <a:gd name="adj1" fmla="val 5085"/>
            <a:gd name="adj2" fmla="val 327528"/>
            <a:gd name="adj3" fmla="val 15872148"/>
            <a:gd name="adj4" fmla="val 11880111"/>
            <a:gd name="adj5" fmla="val 5932"/>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5DFFC7-4315-8F4F-A966-E5498DFD939F}">
      <dsp:nvSpPr>
        <dsp:cNvPr id="0" name=""/>
        <dsp:cNvSpPr/>
      </dsp:nvSpPr>
      <dsp:spPr>
        <a:xfrm>
          <a:off x="1079825" y="402335"/>
          <a:ext cx="4224528" cy="4224528"/>
        </a:xfrm>
        <a:prstGeom prst="pie">
          <a:avLst>
            <a:gd name="adj1" fmla="val 16200000"/>
            <a:gd name="adj2" fmla="val 2052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a:t>Disability and Disability Studies</a:t>
          </a:r>
        </a:p>
      </dsp:txBody>
      <dsp:txXfrm>
        <a:off x="3283620" y="1112459"/>
        <a:ext cx="1357884" cy="905256"/>
      </dsp:txXfrm>
    </dsp:sp>
    <dsp:sp modelId="{79432F18-2CB4-7846-876E-9FF3A600F4C2}">
      <dsp:nvSpPr>
        <dsp:cNvPr id="0" name=""/>
        <dsp:cNvSpPr/>
      </dsp:nvSpPr>
      <dsp:spPr>
        <a:xfrm>
          <a:off x="1116035" y="514990"/>
          <a:ext cx="4224528" cy="4224528"/>
        </a:xfrm>
        <a:prstGeom prst="pie">
          <a:avLst>
            <a:gd name="adj1" fmla="val 20520000"/>
            <a:gd name="adj2" fmla="val 324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a:t>Identity and Intersectionality</a:t>
          </a:r>
        </a:p>
      </dsp:txBody>
      <dsp:txXfrm>
        <a:off x="3836832" y="2445197"/>
        <a:ext cx="1257299" cy="1005840"/>
      </dsp:txXfrm>
    </dsp:sp>
    <dsp:sp modelId="{132D4BF3-E6CD-7840-9FFE-3A94795AF807}">
      <dsp:nvSpPr>
        <dsp:cNvPr id="0" name=""/>
        <dsp:cNvSpPr/>
      </dsp:nvSpPr>
      <dsp:spPr>
        <a:xfrm>
          <a:off x="1020480" y="584393"/>
          <a:ext cx="4224528" cy="4224528"/>
        </a:xfrm>
        <a:prstGeom prst="pie">
          <a:avLst>
            <a:gd name="adj1" fmla="val 3240000"/>
            <a:gd name="adj2" fmla="val 756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a:t>Compliance and Accessibility</a:t>
          </a:r>
        </a:p>
      </dsp:txBody>
      <dsp:txXfrm>
        <a:off x="2529240" y="3551621"/>
        <a:ext cx="1207008" cy="1106424"/>
      </dsp:txXfrm>
    </dsp:sp>
    <dsp:sp modelId="{147AD827-7FE7-4D43-AD83-67CADADB9907}">
      <dsp:nvSpPr>
        <dsp:cNvPr id="0" name=""/>
        <dsp:cNvSpPr/>
      </dsp:nvSpPr>
      <dsp:spPr>
        <a:xfrm>
          <a:off x="924925" y="514990"/>
          <a:ext cx="4224528" cy="4224528"/>
        </a:xfrm>
        <a:prstGeom prst="pie">
          <a:avLst>
            <a:gd name="adj1" fmla="val 7560000"/>
            <a:gd name="adj2" fmla="val 1188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a:t>Disclosure and Barriers in HE</a:t>
          </a:r>
        </a:p>
      </dsp:txBody>
      <dsp:txXfrm>
        <a:off x="1171356" y="2445197"/>
        <a:ext cx="1257299" cy="1005840"/>
      </dsp:txXfrm>
    </dsp:sp>
    <dsp:sp modelId="{F7F8B72B-2E96-0C41-A1A0-E24DF647EA15}">
      <dsp:nvSpPr>
        <dsp:cNvPr id="0" name=""/>
        <dsp:cNvSpPr/>
      </dsp:nvSpPr>
      <dsp:spPr>
        <a:xfrm>
          <a:off x="-186689" y="-340821"/>
          <a:ext cx="6520178" cy="5710843"/>
        </a:xfrm>
        <a:prstGeom prst="pie">
          <a:avLst>
            <a:gd name="adj1" fmla="val 11880000"/>
            <a:gd name="adj2" fmla="val 1620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a:t>Ableism and Disablism</a:t>
          </a:r>
        </a:p>
      </dsp:txBody>
      <dsp:txXfrm>
        <a:off x="836357" y="619143"/>
        <a:ext cx="2095771" cy="1223752"/>
      </dsp:txXfrm>
    </dsp:sp>
    <dsp:sp modelId="{7CA0AECC-F4BA-A446-9559-0E5AD175DF37}">
      <dsp:nvSpPr>
        <dsp:cNvPr id="0" name=""/>
        <dsp:cNvSpPr/>
      </dsp:nvSpPr>
      <dsp:spPr>
        <a:xfrm>
          <a:off x="818107" y="140817"/>
          <a:ext cx="4747564" cy="4747564"/>
        </a:xfrm>
        <a:prstGeom prst="circularArrow">
          <a:avLst>
            <a:gd name="adj1" fmla="val 5085"/>
            <a:gd name="adj2" fmla="val 327528"/>
            <a:gd name="adj3" fmla="val 20192361"/>
            <a:gd name="adj4" fmla="val 16200324"/>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9466FFE-59BA-5B47-8BC3-6BC9D479909A}">
      <dsp:nvSpPr>
        <dsp:cNvPr id="0" name=""/>
        <dsp:cNvSpPr/>
      </dsp:nvSpPr>
      <dsp:spPr>
        <a:xfrm>
          <a:off x="854808" y="253434"/>
          <a:ext cx="4747564" cy="4747564"/>
        </a:xfrm>
        <a:prstGeom prst="circularArrow">
          <a:avLst>
            <a:gd name="adj1" fmla="val 5085"/>
            <a:gd name="adj2" fmla="val 327528"/>
            <a:gd name="adj3" fmla="val 2912753"/>
            <a:gd name="adj4" fmla="val 20519953"/>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6393BA3-BCA8-D446-BCA1-2B213A16D8CC}">
      <dsp:nvSpPr>
        <dsp:cNvPr id="0" name=""/>
        <dsp:cNvSpPr/>
      </dsp:nvSpPr>
      <dsp:spPr>
        <a:xfrm>
          <a:off x="758962" y="323049"/>
          <a:ext cx="4747564" cy="4747564"/>
        </a:xfrm>
        <a:prstGeom prst="circularArrow">
          <a:avLst>
            <a:gd name="adj1" fmla="val 5085"/>
            <a:gd name="adj2" fmla="val 327528"/>
            <a:gd name="adj3" fmla="val 7232777"/>
            <a:gd name="adj4" fmla="val 3239695"/>
            <a:gd name="adj5" fmla="val 5932"/>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F38BA67-1EE7-3349-89CD-CB2FDF6C2789}">
      <dsp:nvSpPr>
        <dsp:cNvPr id="0" name=""/>
        <dsp:cNvSpPr/>
      </dsp:nvSpPr>
      <dsp:spPr>
        <a:xfrm>
          <a:off x="663115" y="253434"/>
          <a:ext cx="4747564" cy="4747564"/>
        </a:xfrm>
        <a:prstGeom prst="circularArrow">
          <a:avLst>
            <a:gd name="adj1" fmla="val 5085"/>
            <a:gd name="adj2" fmla="val 327528"/>
            <a:gd name="adj3" fmla="val 11552519"/>
            <a:gd name="adj4" fmla="val 7559718"/>
            <a:gd name="adj5" fmla="val 593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80F9B29-2F79-C44E-935B-3D46B7C20D4B}">
      <dsp:nvSpPr>
        <dsp:cNvPr id="0" name=""/>
        <dsp:cNvSpPr/>
      </dsp:nvSpPr>
      <dsp:spPr>
        <a:xfrm rot="1129074">
          <a:off x="226150" y="-525047"/>
          <a:ext cx="4747564" cy="4747564"/>
        </a:xfrm>
        <a:prstGeom prst="circularArrow">
          <a:avLst>
            <a:gd name="adj1" fmla="val 5085"/>
            <a:gd name="adj2" fmla="val 327528"/>
            <a:gd name="adj3" fmla="val 15872148"/>
            <a:gd name="adj4" fmla="val 11880111"/>
            <a:gd name="adj5" fmla="val 5932"/>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D2F52F-F342-5649-9429-DBBB176BFC5F}">
      <dsp:nvSpPr>
        <dsp:cNvPr id="0" name=""/>
        <dsp:cNvSpPr/>
      </dsp:nvSpPr>
      <dsp:spPr>
        <a:xfrm>
          <a:off x="0" y="0"/>
          <a:ext cx="718661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6B76A2-C819-154E-85F0-C447FB2338F5}">
      <dsp:nvSpPr>
        <dsp:cNvPr id="0" name=""/>
        <dsp:cNvSpPr/>
      </dsp:nvSpPr>
      <dsp:spPr>
        <a:xfrm>
          <a:off x="0" y="0"/>
          <a:ext cx="7186612" cy="12384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“I fear the process might not be worth the damage to my mental health…”</a:t>
          </a:r>
        </a:p>
      </dsp:txBody>
      <dsp:txXfrm>
        <a:off x="0" y="0"/>
        <a:ext cx="7186612" cy="1238487"/>
      </dsp:txXfrm>
    </dsp:sp>
    <dsp:sp modelId="{A4336988-38EA-E44C-A3E6-0E997B08B6E2}">
      <dsp:nvSpPr>
        <dsp:cNvPr id="0" name=""/>
        <dsp:cNvSpPr/>
      </dsp:nvSpPr>
      <dsp:spPr>
        <a:xfrm>
          <a:off x="0" y="1238487"/>
          <a:ext cx="718661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865D89-DA6D-9E48-A252-061D22B1FECE}">
      <dsp:nvSpPr>
        <dsp:cNvPr id="0" name=""/>
        <dsp:cNvSpPr/>
      </dsp:nvSpPr>
      <dsp:spPr>
        <a:xfrm>
          <a:off x="0" y="1238487"/>
          <a:ext cx="7186612" cy="12384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“There have been times (even this week) where I have considered quitting my job due to harassment …”</a:t>
          </a:r>
        </a:p>
      </dsp:txBody>
      <dsp:txXfrm>
        <a:off x="0" y="1238487"/>
        <a:ext cx="7186612" cy="1238487"/>
      </dsp:txXfrm>
    </dsp:sp>
    <dsp:sp modelId="{05D74DB4-1E1A-3942-82B2-2E9E4F12415F}">
      <dsp:nvSpPr>
        <dsp:cNvPr id="0" name=""/>
        <dsp:cNvSpPr/>
      </dsp:nvSpPr>
      <dsp:spPr>
        <a:xfrm>
          <a:off x="0" y="2476975"/>
          <a:ext cx="718661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704D195-00F4-BA47-892E-79EFE6D8B871}">
      <dsp:nvSpPr>
        <dsp:cNvPr id="0" name=""/>
        <dsp:cNvSpPr/>
      </dsp:nvSpPr>
      <dsp:spPr>
        <a:xfrm>
          <a:off x="0" y="2476975"/>
          <a:ext cx="7186612" cy="12384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“I … model [for students] communicating proactively about my needs and potential impacts on our time together.”</a:t>
          </a:r>
        </a:p>
      </dsp:txBody>
      <dsp:txXfrm>
        <a:off x="0" y="2476975"/>
        <a:ext cx="7186612" cy="1238487"/>
      </dsp:txXfrm>
    </dsp:sp>
    <dsp:sp modelId="{9D2F4A2E-7BFF-7842-9370-69C77CAC1609}">
      <dsp:nvSpPr>
        <dsp:cNvPr id="0" name=""/>
        <dsp:cNvSpPr/>
      </dsp:nvSpPr>
      <dsp:spPr>
        <a:xfrm>
          <a:off x="0" y="3715463"/>
          <a:ext cx="718661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A047904-DE5F-184B-B6FA-D5CA76FBA892}">
      <dsp:nvSpPr>
        <dsp:cNvPr id="0" name=""/>
        <dsp:cNvSpPr/>
      </dsp:nvSpPr>
      <dsp:spPr>
        <a:xfrm>
          <a:off x="0" y="3715463"/>
          <a:ext cx="7186612" cy="12384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“I truly value my work, and my lived experiences with chronic health conditions give a unique (and important) shape to my interactions, instruction, research, ideas, and creative endeavors.”</a:t>
          </a:r>
        </a:p>
      </dsp:txBody>
      <dsp:txXfrm>
        <a:off x="0" y="3715463"/>
        <a:ext cx="7186612" cy="12384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5DFFC7-4315-8F4F-A966-E5498DFD939F}">
      <dsp:nvSpPr>
        <dsp:cNvPr id="0" name=""/>
        <dsp:cNvSpPr/>
      </dsp:nvSpPr>
      <dsp:spPr>
        <a:xfrm>
          <a:off x="931365" y="341306"/>
          <a:ext cx="4631618" cy="4631618"/>
        </a:xfrm>
        <a:prstGeom prst="pie">
          <a:avLst>
            <a:gd name="adj1" fmla="val 16200000"/>
            <a:gd name="adj2" fmla="val 2052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a:t>Disability and Disability Studies</a:t>
          </a:r>
        </a:p>
      </dsp:txBody>
      <dsp:txXfrm>
        <a:off x="3347526" y="1119859"/>
        <a:ext cx="1488734" cy="992489"/>
      </dsp:txXfrm>
    </dsp:sp>
    <dsp:sp modelId="{79432F18-2CB4-7846-876E-9FF3A600F4C2}">
      <dsp:nvSpPr>
        <dsp:cNvPr id="0" name=""/>
        <dsp:cNvSpPr/>
      </dsp:nvSpPr>
      <dsp:spPr>
        <a:xfrm>
          <a:off x="971065" y="464816"/>
          <a:ext cx="4631618" cy="4631618"/>
        </a:xfrm>
        <a:prstGeom prst="pie">
          <a:avLst>
            <a:gd name="adj1" fmla="val 20520000"/>
            <a:gd name="adj2" fmla="val 324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a:t>Identity and Intersectionality</a:t>
          </a:r>
        </a:p>
      </dsp:txBody>
      <dsp:txXfrm>
        <a:off x="3954048" y="2581024"/>
        <a:ext cx="1378458" cy="1102766"/>
      </dsp:txXfrm>
    </dsp:sp>
    <dsp:sp modelId="{132D4BF3-E6CD-7840-9FFE-3A94795AF807}">
      <dsp:nvSpPr>
        <dsp:cNvPr id="0" name=""/>
        <dsp:cNvSpPr/>
      </dsp:nvSpPr>
      <dsp:spPr>
        <a:xfrm>
          <a:off x="866302" y="540906"/>
          <a:ext cx="4631618" cy="4631618"/>
        </a:xfrm>
        <a:prstGeom prst="pie">
          <a:avLst>
            <a:gd name="adj1" fmla="val 3240000"/>
            <a:gd name="adj2" fmla="val 756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a:t>Compliance and Accessibility</a:t>
          </a:r>
        </a:p>
      </dsp:txBody>
      <dsp:txXfrm>
        <a:off x="2520452" y="3794067"/>
        <a:ext cx="1323319" cy="1213043"/>
      </dsp:txXfrm>
    </dsp:sp>
    <dsp:sp modelId="{147AD827-7FE7-4D43-AD83-67CADADB9907}">
      <dsp:nvSpPr>
        <dsp:cNvPr id="0" name=""/>
        <dsp:cNvSpPr/>
      </dsp:nvSpPr>
      <dsp:spPr>
        <a:xfrm>
          <a:off x="761539" y="464816"/>
          <a:ext cx="4631618" cy="4631618"/>
        </a:xfrm>
        <a:prstGeom prst="pie">
          <a:avLst>
            <a:gd name="adj1" fmla="val 7560000"/>
            <a:gd name="adj2" fmla="val 1188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a:t>Disclosure and Barriers in HE</a:t>
          </a:r>
        </a:p>
      </dsp:txBody>
      <dsp:txXfrm>
        <a:off x="1031717" y="2581024"/>
        <a:ext cx="1378458" cy="1102766"/>
      </dsp:txXfrm>
    </dsp:sp>
    <dsp:sp modelId="{F7F8B72B-2E96-0C41-A1A0-E24DF647EA15}">
      <dsp:nvSpPr>
        <dsp:cNvPr id="0" name=""/>
        <dsp:cNvSpPr/>
      </dsp:nvSpPr>
      <dsp:spPr>
        <a:xfrm>
          <a:off x="801239" y="341306"/>
          <a:ext cx="4631618" cy="4631618"/>
        </a:xfrm>
        <a:prstGeom prst="pie">
          <a:avLst>
            <a:gd name="adj1" fmla="val 11880000"/>
            <a:gd name="adj2" fmla="val 1620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a:t>Ableism and Disablism</a:t>
          </a:r>
        </a:p>
      </dsp:txBody>
      <dsp:txXfrm>
        <a:off x="1527962" y="1119859"/>
        <a:ext cx="1488734" cy="992489"/>
      </dsp:txXfrm>
    </dsp:sp>
    <dsp:sp modelId="{7CA0AECC-F4BA-A446-9559-0E5AD175DF37}">
      <dsp:nvSpPr>
        <dsp:cNvPr id="0" name=""/>
        <dsp:cNvSpPr/>
      </dsp:nvSpPr>
      <dsp:spPr>
        <a:xfrm>
          <a:off x="644428" y="54586"/>
          <a:ext cx="5205057" cy="5205057"/>
        </a:xfrm>
        <a:prstGeom prst="circularArrow">
          <a:avLst>
            <a:gd name="adj1" fmla="val 5085"/>
            <a:gd name="adj2" fmla="val 327528"/>
            <a:gd name="adj3" fmla="val 20192361"/>
            <a:gd name="adj4" fmla="val 16200324"/>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9466FFE-59BA-5B47-8BC3-6BC9D479909A}">
      <dsp:nvSpPr>
        <dsp:cNvPr id="0" name=""/>
        <dsp:cNvSpPr/>
      </dsp:nvSpPr>
      <dsp:spPr>
        <a:xfrm>
          <a:off x="684666" y="178056"/>
          <a:ext cx="5205057" cy="5205057"/>
        </a:xfrm>
        <a:prstGeom prst="circularArrow">
          <a:avLst>
            <a:gd name="adj1" fmla="val 5085"/>
            <a:gd name="adj2" fmla="val 327528"/>
            <a:gd name="adj3" fmla="val 2912753"/>
            <a:gd name="adj4" fmla="val 20519953"/>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6393BA3-BCA8-D446-BCA1-2B213A16D8CC}">
      <dsp:nvSpPr>
        <dsp:cNvPr id="0" name=""/>
        <dsp:cNvSpPr/>
      </dsp:nvSpPr>
      <dsp:spPr>
        <a:xfrm>
          <a:off x="579583" y="254379"/>
          <a:ext cx="5205057" cy="5205057"/>
        </a:xfrm>
        <a:prstGeom prst="circularArrow">
          <a:avLst>
            <a:gd name="adj1" fmla="val 5085"/>
            <a:gd name="adj2" fmla="val 327528"/>
            <a:gd name="adj3" fmla="val 7232777"/>
            <a:gd name="adj4" fmla="val 3239695"/>
            <a:gd name="adj5" fmla="val 5932"/>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F38BA67-1EE7-3349-89CD-CB2FDF6C2789}">
      <dsp:nvSpPr>
        <dsp:cNvPr id="0" name=""/>
        <dsp:cNvSpPr/>
      </dsp:nvSpPr>
      <dsp:spPr>
        <a:xfrm>
          <a:off x="474500" y="178056"/>
          <a:ext cx="5205057" cy="5205057"/>
        </a:xfrm>
        <a:prstGeom prst="circularArrow">
          <a:avLst>
            <a:gd name="adj1" fmla="val 5085"/>
            <a:gd name="adj2" fmla="val 327528"/>
            <a:gd name="adj3" fmla="val 11552519"/>
            <a:gd name="adj4" fmla="val 7559718"/>
            <a:gd name="adj5" fmla="val 593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80F9B29-2F79-C44E-935B-3D46B7C20D4B}">
      <dsp:nvSpPr>
        <dsp:cNvPr id="0" name=""/>
        <dsp:cNvSpPr/>
      </dsp:nvSpPr>
      <dsp:spPr>
        <a:xfrm>
          <a:off x="514738" y="54586"/>
          <a:ext cx="5205057" cy="5205057"/>
        </a:xfrm>
        <a:prstGeom prst="circularArrow">
          <a:avLst>
            <a:gd name="adj1" fmla="val 5085"/>
            <a:gd name="adj2" fmla="val 327528"/>
            <a:gd name="adj3" fmla="val 15872148"/>
            <a:gd name="adj4" fmla="val 11880111"/>
            <a:gd name="adj5" fmla="val 5932"/>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5DFFC7-4315-8F4F-A966-E5498DFD939F}">
      <dsp:nvSpPr>
        <dsp:cNvPr id="0" name=""/>
        <dsp:cNvSpPr/>
      </dsp:nvSpPr>
      <dsp:spPr>
        <a:xfrm>
          <a:off x="-538072" y="-526577"/>
          <a:ext cx="6647888" cy="6086418"/>
        </a:xfrm>
        <a:prstGeom prst="pie">
          <a:avLst>
            <a:gd name="adj1" fmla="val 16200000"/>
            <a:gd name="adj2" fmla="val 2052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a:t>Disability and Disability Studies</a:t>
          </a:r>
        </a:p>
      </dsp:txBody>
      <dsp:txXfrm>
        <a:off x="2929909" y="496520"/>
        <a:ext cx="2136821" cy="1304232"/>
      </dsp:txXfrm>
    </dsp:sp>
    <dsp:sp modelId="{79432F18-2CB4-7846-876E-9FF3A600F4C2}">
      <dsp:nvSpPr>
        <dsp:cNvPr id="0" name=""/>
        <dsp:cNvSpPr/>
      </dsp:nvSpPr>
      <dsp:spPr>
        <a:xfrm>
          <a:off x="708140" y="515406"/>
          <a:ext cx="4227941" cy="4227941"/>
        </a:xfrm>
        <a:prstGeom prst="pie">
          <a:avLst>
            <a:gd name="adj1" fmla="val 20520000"/>
            <a:gd name="adj2" fmla="val 324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a:t>Identity and Intersectionality</a:t>
          </a:r>
        </a:p>
      </dsp:txBody>
      <dsp:txXfrm>
        <a:off x="3431136" y="2447172"/>
        <a:ext cx="1258316" cy="1006652"/>
      </dsp:txXfrm>
    </dsp:sp>
    <dsp:sp modelId="{132D4BF3-E6CD-7840-9FFE-3A94795AF807}">
      <dsp:nvSpPr>
        <dsp:cNvPr id="0" name=""/>
        <dsp:cNvSpPr/>
      </dsp:nvSpPr>
      <dsp:spPr>
        <a:xfrm>
          <a:off x="612508" y="584865"/>
          <a:ext cx="4227941" cy="4227941"/>
        </a:xfrm>
        <a:prstGeom prst="pie">
          <a:avLst>
            <a:gd name="adj1" fmla="val 3240000"/>
            <a:gd name="adj2" fmla="val 756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a:t>Compliance and Accessibility</a:t>
          </a:r>
        </a:p>
      </dsp:txBody>
      <dsp:txXfrm>
        <a:off x="2122487" y="3554491"/>
        <a:ext cx="1207983" cy="1107318"/>
      </dsp:txXfrm>
    </dsp:sp>
    <dsp:sp modelId="{147AD827-7FE7-4D43-AD83-67CADADB9907}">
      <dsp:nvSpPr>
        <dsp:cNvPr id="0" name=""/>
        <dsp:cNvSpPr/>
      </dsp:nvSpPr>
      <dsp:spPr>
        <a:xfrm>
          <a:off x="516876" y="515406"/>
          <a:ext cx="4227941" cy="4227941"/>
        </a:xfrm>
        <a:prstGeom prst="pie">
          <a:avLst>
            <a:gd name="adj1" fmla="val 7560000"/>
            <a:gd name="adj2" fmla="val 1188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a:t>Disclosure and Barriers in HE</a:t>
          </a:r>
        </a:p>
      </dsp:txBody>
      <dsp:txXfrm>
        <a:off x="763506" y="2447172"/>
        <a:ext cx="1258316" cy="1006652"/>
      </dsp:txXfrm>
    </dsp:sp>
    <dsp:sp modelId="{F7F8B72B-2E96-0C41-A1A0-E24DF647EA15}">
      <dsp:nvSpPr>
        <dsp:cNvPr id="0" name=""/>
        <dsp:cNvSpPr/>
      </dsp:nvSpPr>
      <dsp:spPr>
        <a:xfrm>
          <a:off x="553116" y="402661"/>
          <a:ext cx="4227941" cy="4227941"/>
        </a:xfrm>
        <a:prstGeom prst="pie">
          <a:avLst>
            <a:gd name="adj1" fmla="val 11880000"/>
            <a:gd name="adj2" fmla="val 1620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a:t>Ableism and Disablism</a:t>
          </a:r>
        </a:p>
      </dsp:txBody>
      <dsp:txXfrm>
        <a:off x="1216500" y="1113357"/>
        <a:ext cx="1358981" cy="905987"/>
      </dsp:txXfrm>
    </dsp:sp>
    <dsp:sp modelId="{7CA0AECC-F4BA-A446-9559-0E5AD175DF37}">
      <dsp:nvSpPr>
        <dsp:cNvPr id="0" name=""/>
        <dsp:cNvSpPr/>
      </dsp:nvSpPr>
      <dsp:spPr>
        <a:xfrm>
          <a:off x="1027562" y="-569675"/>
          <a:ext cx="4751401" cy="4751401"/>
        </a:xfrm>
        <a:prstGeom prst="circularArrow">
          <a:avLst>
            <a:gd name="adj1" fmla="val 5085"/>
            <a:gd name="adj2" fmla="val 327528"/>
            <a:gd name="adj3" fmla="val 20192361"/>
            <a:gd name="adj4" fmla="val 16200324"/>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9466FFE-59BA-5B47-8BC3-6BC9D479909A}">
      <dsp:nvSpPr>
        <dsp:cNvPr id="0" name=""/>
        <dsp:cNvSpPr/>
      </dsp:nvSpPr>
      <dsp:spPr>
        <a:xfrm>
          <a:off x="446703" y="253639"/>
          <a:ext cx="4751401" cy="4751401"/>
        </a:xfrm>
        <a:prstGeom prst="circularArrow">
          <a:avLst>
            <a:gd name="adj1" fmla="val 5085"/>
            <a:gd name="adj2" fmla="val 327528"/>
            <a:gd name="adj3" fmla="val 2912753"/>
            <a:gd name="adj4" fmla="val 20519953"/>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6393BA3-BCA8-D446-BCA1-2B213A16D8CC}">
      <dsp:nvSpPr>
        <dsp:cNvPr id="0" name=""/>
        <dsp:cNvSpPr/>
      </dsp:nvSpPr>
      <dsp:spPr>
        <a:xfrm>
          <a:off x="350778" y="323310"/>
          <a:ext cx="4751401" cy="4751401"/>
        </a:xfrm>
        <a:prstGeom prst="circularArrow">
          <a:avLst>
            <a:gd name="adj1" fmla="val 5085"/>
            <a:gd name="adj2" fmla="val 327528"/>
            <a:gd name="adj3" fmla="val 7232777"/>
            <a:gd name="adj4" fmla="val 3239695"/>
            <a:gd name="adj5" fmla="val 5932"/>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F38BA67-1EE7-3349-89CD-CB2FDF6C2789}">
      <dsp:nvSpPr>
        <dsp:cNvPr id="0" name=""/>
        <dsp:cNvSpPr/>
      </dsp:nvSpPr>
      <dsp:spPr>
        <a:xfrm>
          <a:off x="254854" y="253639"/>
          <a:ext cx="4751401" cy="4751401"/>
        </a:xfrm>
        <a:prstGeom prst="circularArrow">
          <a:avLst>
            <a:gd name="adj1" fmla="val 5085"/>
            <a:gd name="adj2" fmla="val 327528"/>
            <a:gd name="adj3" fmla="val 11552519"/>
            <a:gd name="adj4" fmla="val 7559718"/>
            <a:gd name="adj5" fmla="val 593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80F9B29-2F79-C44E-935B-3D46B7C20D4B}">
      <dsp:nvSpPr>
        <dsp:cNvPr id="0" name=""/>
        <dsp:cNvSpPr/>
      </dsp:nvSpPr>
      <dsp:spPr>
        <a:xfrm>
          <a:off x="291585" y="140931"/>
          <a:ext cx="4751401" cy="4751401"/>
        </a:xfrm>
        <a:prstGeom prst="circularArrow">
          <a:avLst>
            <a:gd name="adj1" fmla="val 5085"/>
            <a:gd name="adj2" fmla="val 327528"/>
            <a:gd name="adj3" fmla="val 15872148"/>
            <a:gd name="adj4" fmla="val 11880111"/>
            <a:gd name="adj5" fmla="val 5932"/>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5DFFC7-4315-8F4F-A966-E5498DFD939F}">
      <dsp:nvSpPr>
        <dsp:cNvPr id="0" name=""/>
        <dsp:cNvSpPr/>
      </dsp:nvSpPr>
      <dsp:spPr>
        <a:xfrm>
          <a:off x="-908600" y="-984507"/>
          <a:ext cx="7388944" cy="6717798"/>
        </a:xfrm>
        <a:prstGeom prst="pie">
          <a:avLst>
            <a:gd name="adj1" fmla="val 16200000"/>
            <a:gd name="adj2" fmla="val 2052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a:t>Disability and Disability Studies</a:t>
          </a:r>
        </a:p>
      </dsp:txBody>
      <dsp:txXfrm>
        <a:off x="2945965" y="144722"/>
        <a:ext cx="2375017" cy="1439528"/>
      </dsp:txXfrm>
    </dsp:sp>
    <dsp:sp modelId="{79432F18-2CB4-7846-876E-9FF3A600F4C2}">
      <dsp:nvSpPr>
        <dsp:cNvPr id="0" name=""/>
        <dsp:cNvSpPr/>
      </dsp:nvSpPr>
      <dsp:spPr>
        <a:xfrm>
          <a:off x="825573" y="486275"/>
          <a:ext cx="3988978" cy="3988978"/>
        </a:xfrm>
        <a:prstGeom prst="pie">
          <a:avLst>
            <a:gd name="adj1" fmla="val 20520000"/>
            <a:gd name="adj2" fmla="val 324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a:t>Identity and Intersectionality</a:t>
          </a:r>
        </a:p>
      </dsp:txBody>
      <dsp:txXfrm>
        <a:off x="3394666" y="2308858"/>
        <a:ext cx="1187196" cy="949756"/>
      </dsp:txXfrm>
    </dsp:sp>
    <dsp:sp modelId="{132D4BF3-E6CD-7840-9FFE-3A94795AF807}">
      <dsp:nvSpPr>
        <dsp:cNvPr id="0" name=""/>
        <dsp:cNvSpPr/>
      </dsp:nvSpPr>
      <dsp:spPr>
        <a:xfrm>
          <a:off x="735347" y="551808"/>
          <a:ext cx="3988978" cy="3988978"/>
        </a:xfrm>
        <a:prstGeom prst="pie">
          <a:avLst>
            <a:gd name="adj1" fmla="val 3240000"/>
            <a:gd name="adj2" fmla="val 756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a:t>Compliance and Accessibility</a:t>
          </a:r>
        </a:p>
      </dsp:txBody>
      <dsp:txXfrm>
        <a:off x="2159982" y="3353591"/>
        <a:ext cx="1139708" cy="1044732"/>
      </dsp:txXfrm>
    </dsp:sp>
    <dsp:sp modelId="{147AD827-7FE7-4D43-AD83-67CADADB9907}">
      <dsp:nvSpPr>
        <dsp:cNvPr id="0" name=""/>
        <dsp:cNvSpPr/>
      </dsp:nvSpPr>
      <dsp:spPr>
        <a:xfrm>
          <a:off x="645120" y="486275"/>
          <a:ext cx="3988978" cy="3988978"/>
        </a:xfrm>
        <a:prstGeom prst="pie">
          <a:avLst>
            <a:gd name="adj1" fmla="val 7560000"/>
            <a:gd name="adj2" fmla="val 1188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a:t>Disclosure and Barriers in HE</a:t>
          </a:r>
        </a:p>
      </dsp:txBody>
      <dsp:txXfrm>
        <a:off x="877810" y="2308858"/>
        <a:ext cx="1187196" cy="949756"/>
      </dsp:txXfrm>
    </dsp:sp>
    <dsp:sp modelId="{F7F8B72B-2E96-0C41-A1A0-E24DF647EA15}">
      <dsp:nvSpPr>
        <dsp:cNvPr id="0" name=""/>
        <dsp:cNvSpPr/>
      </dsp:nvSpPr>
      <dsp:spPr>
        <a:xfrm>
          <a:off x="679311" y="379902"/>
          <a:ext cx="3988978" cy="3988978"/>
        </a:xfrm>
        <a:prstGeom prst="pie">
          <a:avLst>
            <a:gd name="adj1" fmla="val 11880000"/>
            <a:gd name="adj2" fmla="val 1620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a:t>Ableism and Disablism</a:t>
          </a:r>
        </a:p>
      </dsp:txBody>
      <dsp:txXfrm>
        <a:off x="1305201" y="1050431"/>
        <a:ext cx="1282171" cy="854781"/>
      </dsp:txXfrm>
    </dsp:sp>
    <dsp:sp modelId="{7CA0AECC-F4BA-A446-9559-0E5AD175DF37}">
      <dsp:nvSpPr>
        <dsp:cNvPr id="0" name=""/>
        <dsp:cNvSpPr/>
      </dsp:nvSpPr>
      <dsp:spPr>
        <a:xfrm rot="923290">
          <a:off x="1889474" y="-720954"/>
          <a:ext cx="4482852" cy="4482852"/>
        </a:xfrm>
        <a:prstGeom prst="circularArrow">
          <a:avLst>
            <a:gd name="adj1" fmla="val 5085"/>
            <a:gd name="adj2" fmla="val 327528"/>
            <a:gd name="adj3" fmla="val 20192361"/>
            <a:gd name="adj4" fmla="val 16200324"/>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9466FFE-59BA-5B47-8BC3-6BC9D479909A}">
      <dsp:nvSpPr>
        <dsp:cNvPr id="0" name=""/>
        <dsp:cNvSpPr/>
      </dsp:nvSpPr>
      <dsp:spPr>
        <a:xfrm>
          <a:off x="578912" y="239303"/>
          <a:ext cx="4482852" cy="4482852"/>
        </a:xfrm>
        <a:prstGeom prst="circularArrow">
          <a:avLst>
            <a:gd name="adj1" fmla="val 5085"/>
            <a:gd name="adj2" fmla="val 327528"/>
            <a:gd name="adj3" fmla="val 2912753"/>
            <a:gd name="adj4" fmla="val 20519953"/>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6393BA3-BCA8-D446-BCA1-2B213A16D8CC}">
      <dsp:nvSpPr>
        <dsp:cNvPr id="0" name=""/>
        <dsp:cNvSpPr/>
      </dsp:nvSpPr>
      <dsp:spPr>
        <a:xfrm>
          <a:off x="488410" y="305037"/>
          <a:ext cx="4482852" cy="4482852"/>
        </a:xfrm>
        <a:prstGeom prst="circularArrow">
          <a:avLst>
            <a:gd name="adj1" fmla="val 5085"/>
            <a:gd name="adj2" fmla="val 327528"/>
            <a:gd name="adj3" fmla="val 7232777"/>
            <a:gd name="adj4" fmla="val 3239695"/>
            <a:gd name="adj5" fmla="val 5932"/>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F38BA67-1EE7-3349-89CD-CB2FDF6C2789}">
      <dsp:nvSpPr>
        <dsp:cNvPr id="0" name=""/>
        <dsp:cNvSpPr/>
      </dsp:nvSpPr>
      <dsp:spPr>
        <a:xfrm>
          <a:off x="397907" y="239303"/>
          <a:ext cx="4482852" cy="4482852"/>
        </a:xfrm>
        <a:prstGeom prst="circularArrow">
          <a:avLst>
            <a:gd name="adj1" fmla="val 5085"/>
            <a:gd name="adj2" fmla="val 327528"/>
            <a:gd name="adj3" fmla="val 11552519"/>
            <a:gd name="adj4" fmla="val 7559718"/>
            <a:gd name="adj5" fmla="val 593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80F9B29-2F79-C44E-935B-3D46B7C20D4B}">
      <dsp:nvSpPr>
        <dsp:cNvPr id="0" name=""/>
        <dsp:cNvSpPr/>
      </dsp:nvSpPr>
      <dsp:spPr>
        <a:xfrm>
          <a:off x="432562" y="132965"/>
          <a:ext cx="4482852" cy="4482852"/>
        </a:xfrm>
        <a:prstGeom prst="circularArrow">
          <a:avLst>
            <a:gd name="adj1" fmla="val 5085"/>
            <a:gd name="adj2" fmla="val 327528"/>
            <a:gd name="adj3" fmla="val 15872148"/>
            <a:gd name="adj4" fmla="val 11880111"/>
            <a:gd name="adj5" fmla="val 5932"/>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5DFFC7-4315-8F4F-A966-E5498DFD939F}">
      <dsp:nvSpPr>
        <dsp:cNvPr id="0" name=""/>
        <dsp:cNvSpPr/>
      </dsp:nvSpPr>
      <dsp:spPr>
        <a:xfrm>
          <a:off x="493613" y="258314"/>
          <a:ext cx="3767084" cy="3767084"/>
        </a:xfrm>
        <a:prstGeom prst="pie">
          <a:avLst>
            <a:gd name="adj1" fmla="val 16200000"/>
            <a:gd name="adj2" fmla="val 2052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a:t>Disability and Disability Studies</a:t>
          </a:r>
        </a:p>
      </dsp:txBody>
      <dsp:txXfrm>
        <a:off x="2458775" y="891543"/>
        <a:ext cx="1210848" cy="807232"/>
      </dsp:txXfrm>
    </dsp:sp>
    <dsp:sp modelId="{79432F18-2CB4-7846-876E-9FF3A600F4C2}">
      <dsp:nvSpPr>
        <dsp:cNvPr id="0" name=""/>
        <dsp:cNvSpPr/>
      </dsp:nvSpPr>
      <dsp:spPr>
        <a:xfrm>
          <a:off x="-1079007" y="-1030342"/>
          <a:ext cx="7181305" cy="6549377"/>
        </a:xfrm>
        <a:prstGeom prst="pie">
          <a:avLst>
            <a:gd name="adj1" fmla="val 20520000"/>
            <a:gd name="adj2" fmla="val 324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a:t>Identity and Intersectionality</a:t>
          </a:r>
        </a:p>
      </dsp:txBody>
      <dsp:txXfrm>
        <a:off x="3546095" y="1962099"/>
        <a:ext cx="2137293" cy="1559375"/>
      </dsp:txXfrm>
    </dsp:sp>
    <dsp:sp modelId="{132D4BF3-E6CD-7840-9FFE-3A94795AF807}">
      <dsp:nvSpPr>
        <dsp:cNvPr id="0" name=""/>
        <dsp:cNvSpPr/>
      </dsp:nvSpPr>
      <dsp:spPr>
        <a:xfrm>
          <a:off x="440694" y="420657"/>
          <a:ext cx="3767084" cy="3767084"/>
        </a:xfrm>
        <a:prstGeom prst="pie">
          <a:avLst>
            <a:gd name="adj1" fmla="val 3240000"/>
            <a:gd name="adj2" fmla="val 756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a:t>Compliance and Accessibility</a:t>
          </a:r>
        </a:p>
      </dsp:txBody>
      <dsp:txXfrm>
        <a:off x="1786081" y="3066585"/>
        <a:ext cx="1076309" cy="986617"/>
      </dsp:txXfrm>
    </dsp:sp>
    <dsp:sp modelId="{147AD827-7FE7-4D43-AD83-67CADADB9907}">
      <dsp:nvSpPr>
        <dsp:cNvPr id="0" name=""/>
        <dsp:cNvSpPr/>
      </dsp:nvSpPr>
      <dsp:spPr>
        <a:xfrm>
          <a:off x="355486" y="358769"/>
          <a:ext cx="3767084" cy="3767084"/>
        </a:xfrm>
        <a:prstGeom prst="pie">
          <a:avLst>
            <a:gd name="adj1" fmla="val 7560000"/>
            <a:gd name="adj2" fmla="val 1188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a:t>Disclosure and Barriers in HE</a:t>
          </a:r>
        </a:p>
      </dsp:txBody>
      <dsp:txXfrm>
        <a:off x="575233" y="2079968"/>
        <a:ext cx="1121156" cy="896924"/>
      </dsp:txXfrm>
    </dsp:sp>
    <dsp:sp modelId="{F7F8B72B-2E96-0C41-A1A0-E24DF647EA15}">
      <dsp:nvSpPr>
        <dsp:cNvPr id="0" name=""/>
        <dsp:cNvSpPr/>
      </dsp:nvSpPr>
      <dsp:spPr>
        <a:xfrm>
          <a:off x="387776" y="258314"/>
          <a:ext cx="3767084" cy="3767084"/>
        </a:xfrm>
        <a:prstGeom prst="pie">
          <a:avLst>
            <a:gd name="adj1" fmla="val 11880000"/>
            <a:gd name="adj2" fmla="val 1620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a:t>Ableism and Disablism</a:t>
          </a:r>
        </a:p>
      </dsp:txBody>
      <dsp:txXfrm>
        <a:off x="978849" y="891543"/>
        <a:ext cx="1210848" cy="807232"/>
      </dsp:txXfrm>
    </dsp:sp>
    <dsp:sp modelId="{7CA0AECC-F4BA-A446-9559-0E5AD175DF37}">
      <dsp:nvSpPr>
        <dsp:cNvPr id="0" name=""/>
        <dsp:cNvSpPr/>
      </dsp:nvSpPr>
      <dsp:spPr>
        <a:xfrm>
          <a:off x="260235" y="25113"/>
          <a:ext cx="4233485" cy="4233485"/>
        </a:xfrm>
        <a:prstGeom prst="circularArrow">
          <a:avLst>
            <a:gd name="adj1" fmla="val 5085"/>
            <a:gd name="adj2" fmla="val 327528"/>
            <a:gd name="adj3" fmla="val 20192361"/>
            <a:gd name="adj4" fmla="val 16200324"/>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9466FFE-59BA-5B47-8BC3-6BC9D479909A}">
      <dsp:nvSpPr>
        <dsp:cNvPr id="0" name=""/>
        <dsp:cNvSpPr/>
      </dsp:nvSpPr>
      <dsp:spPr>
        <a:xfrm>
          <a:off x="1278453" y="1440121"/>
          <a:ext cx="4233485" cy="4233485"/>
        </a:xfrm>
        <a:prstGeom prst="circularArrow">
          <a:avLst>
            <a:gd name="adj1" fmla="val 5085"/>
            <a:gd name="adj2" fmla="val 327528"/>
            <a:gd name="adj3" fmla="val 2912753"/>
            <a:gd name="adj4" fmla="val 20519953"/>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6393BA3-BCA8-D446-BCA1-2B213A16D8CC}">
      <dsp:nvSpPr>
        <dsp:cNvPr id="0" name=""/>
        <dsp:cNvSpPr/>
      </dsp:nvSpPr>
      <dsp:spPr>
        <a:xfrm>
          <a:off x="207494" y="187613"/>
          <a:ext cx="4233485" cy="4233485"/>
        </a:xfrm>
        <a:prstGeom prst="circularArrow">
          <a:avLst>
            <a:gd name="adj1" fmla="val 5085"/>
            <a:gd name="adj2" fmla="val 327528"/>
            <a:gd name="adj3" fmla="val 7232777"/>
            <a:gd name="adj4" fmla="val 3239695"/>
            <a:gd name="adj5" fmla="val 5932"/>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F38BA67-1EE7-3349-89CD-CB2FDF6C2789}">
      <dsp:nvSpPr>
        <dsp:cNvPr id="0" name=""/>
        <dsp:cNvSpPr/>
      </dsp:nvSpPr>
      <dsp:spPr>
        <a:xfrm>
          <a:off x="122025" y="125536"/>
          <a:ext cx="4233485" cy="4233485"/>
        </a:xfrm>
        <a:prstGeom prst="circularArrow">
          <a:avLst>
            <a:gd name="adj1" fmla="val 5085"/>
            <a:gd name="adj2" fmla="val 327528"/>
            <a:gd name="adj3" fmla="val 11552519"/>
            <a:gd name="adj4" fmla="val 7559718"/>
            <a:gd name="adj5" fmla="val 593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80F9B29-2F79-C44E-935B-3D46B7C20D4B}">
      <dsp:nvSpPr>
        <dsp:cNvPr id="0" name=""/>
        <dsp:cNvSpPr/>
      </dsp:nvSpPr>
      <dsp:spPr>
        <a:xfrm>
          <a:off x="154752" y="25113"/>
          <a:ext cx="4233485" cy="4233485"/>
        </a:xfrm>
        <a:prstGeom prst="circularArrow">
          <a:avLst>
            <a:gd name="adj1" fmla="val 5085"/>
            <a:gd name="adj2" fmla="val 327528"/>
            <a:gd name="adj3" fmla="val 15872148"/>
            <a:gd name="adj4" fmla="val 11880111"/>
            <a:gd name="adj5" fmla="val 5932"/>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5DFFC7-4315-8F4F-A966-E5498DFD939F}">
      <dsp:nvSpPr>
        <dsp:cNvPr id="0" name=""/>
        <dsp:cNvSpPr/>
      </dsp:nvSpPr>
      <dsp:spPr>
        <a:xfrm>
          <a:off x="493613" y="258314"/>
          <a:ext cx="3767084" cy="3767084"/>
        </a:xfrm>
        <a:prstGeom prst="pie">
          <a:avLst>
            <a:gd name="adj1" fmla="val 16200000"/>
            <a:gd name="adj2" fmla="val 2052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a:t>Disability and Disability Studies</a:t>
          </a:r>
        </a:p>
      </dsp:txBody>
      <dsp:txXfrm>
        <a:off x="2458775" y="891543"/>
        <a:ext cx="1210848" cy="807232"/>
      </dsp:txXfrm>
    </dsp:sp>
    <dsp:sp modelId="{79432F18-2CB4-7846-876E-9FF3A600F4C2}">
      <dsp:nvSpPr>
        <dsp:cNvPr id="0" name=""/>
        <dsp:cNvSpPr/>
      </dsp:nvSpPr>
      <dsp:spPr>
        <a:xfrm>
          <a:off x="-1079007" y="-1030342"/>
          <a:ext cx="7181305" cy="6549377"/>
        </a:xfrm>
        <a:prstGeom prst="pie">
          <a:avLst>
            <a:gd name="adj1" fmla="val 20520000"/>
            <a:gd name="adj2" fmla="val 324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a:t>Identity and Intersectionality</a:t>
          </a:r>
        </a:p>
      </dsp:txBody>
      <dsp:txXfrm>
        <a:off x="3546095" y="1962099"/>
        <a:ext cx="2137293" cy="1559375"/>
      </dsp:txXfrm>
    </dsp:sp>
    <dsp:sp modelId="{132D4BF3-E6CD-7840-9FFE-3A94795AF807}">
      <dsp:nvSpPr>
        <dsp:cNvPr id="0" name=""/>
        <dsp:cNvSpPr/>
      </dsp:nvSpPr>
      <dsp:spPr>
        <a:xfrm>
          <a:off x="440694" y="420657"/>
          <a:ext cx="3767084" cy="3767084"/>
        </a:xfrm>
        <a:prstGeom prst="pie">
          <a:avLst>
            <a:gd name="adj1" fmla="val 3240000"/>
            <a:gd name="adj2" fmla="val 756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a:t>Compliance and Accessibility</a:t>
          </a:r>
        </a:p>
      </dsp:txBody>
      <dsp:txXfrm>
        <a:off x="1786081" y="3066585"/>
        <a:ext cx="1076309" cy="986617"/>
      </dsp:txXfrm>
    </dsp:sp>
    <dsp:sp modelId="{147AD827-7FE7-4D43-AD83-67CADADB9907}">
      <dsp:nvSpPr>
        <dsp:cNvPr id="0" name=""/>
        <dsp:cNvSpPr/>
      </dsp:nvSpPr>
      <dsp:spPr>
        <a:xfrm>
          <a:off x="355486" y="358769"/>
          <a:ext cx="3767084" cy="3767084"/>
        </a:xfrm>
        <a:prstGeom prst="pie">
          <a:avLst>
            <a:gd name="adj1" fmla="val 7560000"/>
            <a:gd name="adj2" fmla="val 1188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a:t>Disclosure and Barriers in HE</a:t>
          </a:r>
        </a:p>
      </dsp:txBody>
      <dsp:txXfrm>
        <a:off x="575233" y="2079968"/>
        <a:ext cx="1121156" cy="896924"/>
      </dsp:txXfrm>
    </dsp:sp>
    <dsp:sp modelId="{F7F8B72B-2E96-0C41-A1A0-E24DF647EA15}">
      <dsp:nvSpPr>
        <dsp:cNvPr id="0" name=""/>
        <dsp:cNvSpPr/>
      </dsp:nvSpPr>
      <dsp:spPr>
        <a:xfrm>
          <a:off x="387776" y="258314"/>
          <a:ext cx="3767084" cy="3767084"/>
        </a:xfrm>
        <a:prstGeom prst="pie">
          <a:avLst>
            <a:gd name="adj1" fmla="val 11880000"/>
            <a:gd name="adj2" fmla="val 1620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a:t>Ableism and Disablism</a:t>
          </a:r>
        </a:p>
      </dsp:txBody>
      <dsp:txXfrm>
        <a:off x="978849" y="891543"/>
        <a:ext cx="1210848" cy="807232"/>
      </dsp:txXfrm>
    </dsp:sp>
    <dsp:sp modelId="{7CA0AECC-F4BA-A446-9559-0E5AD175DF37}">
      <dsp:nvSpPr>
        <dsp:cNvPr id="0" name=""/>
        <dsp:cNvSpPr/>
      </dsp:nvSpPr>
      <dsp:spPr>
        <a:xfrm>
          <a:off x="260235" y="25113"/>
          <a:ext cx="4233485" cy="4233485"/>
        </a:xfrm>
        <a:prstGeom prst="circularArrow">
          <a:avLst>
            <a:gd name="adj1" fmla="val 5085"/>
            <a:gd name="adj2" fmla="val 327528"/>
            <a:gd name="adj3" fmla="val 20192361"/>
            <a:gd name="adj4" fmla="val 16200324"/>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9466FFE-59BA-5B47-8BC3-6BC9D479909A}">
      <dsp:nvSpPr>
        <dsp:cNvPr id="0" name=""/>
        <dsp:cNvSpPr/>
      </dsp:nvSpPr>
      <dsp:spPr>
        <a:xfrm>
          <a:off x="1278453" y="1440121"/>
          <a:ext cx="4233485" cy="4233485"/>
        </a:xfrm>
        <a:prstGeom prst="circularArrow">
          <a:avLst>
            <a:gd name="adj1" fmla="val 5085"/>
            <a:gd name="adj2" fmla="val 327528"/>
            <a:gd name="adj3" fmla="val 2912753"/>
            <a:gd name="adj4" fmla="val 20519953"/>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6393BA3-BCA8-D446-BCA1-2B213A16D8CC}">
      <dsp:nvSpPr>
        <dsp:cNvPr id="0" name=""/>
        <dsp:cNvSpPr/>
      </dsp:nvSpPr>
      <dsp:spPr>
        <a:xfrm>
          <a:off x="207494" y="187613"/>
          <a:ext cx="4233485" cy="4233485"/>
        </a:xfrm>
        <a:prstGeom prst="circularArrow">
          <a:avLst>
            <a:gd name="adj1" fmla="val 5085"/>
            <a:gd name="adj2" fmla="val 327528"/>
            <a:gd name="adj3" fmla="val 7232777"/>
            <a:gd name="adj4" fmla="val 3239695"/>
            <a:gd name="adj5" fmla="val 5932"/>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F38BA67-1EE7-3349-89CD-CB2FDF6C2789}">
      <dsp:nvSpPr>
        <dsp:cNvPr id="0" name=""/>
        <dsp:cNvSpPr/>
      </dsp:nvSpPr>
      <dsp:spPr>
        <a:xfrm>
          <a:off x="122025" y="125536"/>
          <a:ext cx="4233485" cy="4233485"/>
        </a:xfrm>
        <a:prstGeom prst="circularArrow">
          <a:avLst>
            <a:gd name="adj1" fmla="val 5085"/>
            <a:gd name="adj2" fmla="val 327528"/>
            <a:gd name="adj3" fmla="val 11552519"/>
            <a:gd name="adj4" fmla="val 7559718"/>
            <a:gd name="adj5" fmla="val 593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80F9B29-2F79-C44E-935B-3D46B7C20D4B}">
      <dsp:nvSpPr>
        <dsp:cNvPr id="0" name=""/>
        <dsp:cNvSpPr/>
      </dsp:nvSpPr>
      <dsp:spPr>
        <a:xfrm>
          <a:off x="154752" y="25113"/>
          <a:ext cx="4233485" cy="4233485"/>
        </a:xfrm>
        <a:prstGeom prst="circularArrow">
          <a:avLst>
            <a:gd name="adj1" fmla="val 5085"/>
            <a:gd name="adj2" fmla="val 327528"/>
            <a:gd name="adj3" fmla="val 15872148"/>
            <a:gd name="adj4" fmla="val 11880111"/>
            <a:gd name="adj5" fmla="val 5932"/>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5DFFC7-4315-8F4F-A966-E5498DFD939F}">
      <dsp:nvSpPr>
        <dsp:cNvPr id="0" name=""/>
        <dsp:cNvSpPr/>
      </dsp:nvSpPr>
      <dsp:spPr>
        <a:xfrm>
          <a:off x="493613" y="258314"/>
          <a:ext cx="3767084" cy="3767084"/>
        </a:xfrm>
        <a:prstGeom prst="pie">
          <a:avLst>
            <a:gd name="adj1" fmla="val 16200000"/>
            <a:gd name="adj2" fmla="val 2052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a:t>Disability and Disability Studies</a:t>
          </a:r>
        </a:p>
      </dsp:txBody>
      <dsp:txXfrm>
        <a:off x="2458775" y="891543"/>
        <a:ext cx="1210848" cy="807232"/>
      </dsp:txXfrm>
    </dsp:sp>
    <dsp:sp modelId="{79432F18-2CB4-7846-876E-9FF3A600F4C2}">
      <dsp:nvSpPr>
        <dsp:cNvPr id="0" name=""/>
        <dsp:cNvSpPr/>
      </dsp:nvSpPr>
      <dsp:spPr>
        <a:xfrm>
          <a:off x="-1079007" y="-1030342"/>
          <a:ext cx="7181305" cy="6549377"/>
        </a:xfrm>
        <a:prstGeom prst="pie">
          <a:avLst>
            <a:gd name="adj1" fmla="val 20520000"/>
            <a:gd name="adj2" fmla="val 324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a:t>Identity and Intersectionality</a:t>
          </a:r>
        </a:p>
      </dsp:txBody>
      <dsp:txXfrm>
        <a:off x="3546095" y="1962099"/>
        <a:ext cx="2137293" cy="1559375"/>
      </dsp:txXfrm>
    </dsp:sp>
    <dsp:sp modelId="{132D4BF3-E6CD-7840-9FFE-3A94795AF807}">
      <dsp:nvSpPr>
        <dsp:cNvPr id="0" name=""/>
        <dsp:cNvSpPr/>
      </dsp:nvSpPr>
      <dsp:spPr>
        <a:xfrm>
          <a:off x="440694" y="420657"/>
          <a:ext cx="3767084" cy="3767084"/>
        </a:xfrm>
        <a:prstGeom prst="pie">
          <a:avLst>
            <a:gd name="adj1" fmla="val 3240000"/>
            <a:gd name="adj2" fmla="val 756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a:t>Compliance and Accessibility</a:t>
          </a:r>
        </a:p>
      </dsp:txBody>
      <dsp:txXfrm>
        <a:off x="1786081" y="3066585"/>
        <a:ext cx="1076309" cy="986617"/>
      </dsp:txXfrm>
    </dsp:sp>
    <dsp:sp modelId="{147AD827-7FE7-4D43-AD83-67CADADB9907}">
      <dsp:nvSpPr>
        <dsp:cNvPr id="0" name=""/>
        <dsp:cNvSpPr/>
      </dsp:nvSpPr>
      <dsp:spPr>
        <a:xfrm>
          <a:off x="355486" y="358769"/>
          <a:ext cx="3767084" cy="3767084"/>
        </a:xfrm>
        <a:prstGeom prst="pie">
          <a:avLst>
            <a:gd name="adj1" fmla="val 7560000"/>
            <a:gd name="adj2" fmla="val 1188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a:t>Disclosure and Barriers in HE</a:t>
          </a:r>
        </a:p>
      </dsp:txBody>
      <dsp:txXfrm>
        <a:off x="575233" y="2079968"/>
        <a:ext cx="1121156" cy="896924"/>
      </dsp:txXfrm>
    </dsp:sp>
    <dsp:sp modelId="{F7F8B72B-2E96-0C41-A1A0-E24DF647EA15}">
      <dsp:nvSpPr>
        <dsp:cNvPr id="0" name=""/>
        <dsp:cNvSpPr/>
      </dsp:nvSpPr>
      <dsp:spPr>
        <a:xfrm>
          <a:off x="387776" y="258314"/>
          <a:ext cx="3767084" cy="3767084"/>
        </a:xfrm>
        <a:prstGeom prst="pie">
          <a:avLst>
            <a:gd name="adj1" fmla="val 11880000"/>
            <a:gd name="adj2" fmla="val 1620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a:t>Ableism and Disablism</a:t>
          </a:r>
        </a:p>
      </dsp:txBody>
      <dsp:txXfrm>
        <a:off x="978849" y="891543"/>
        <a:ext cx="1210848" cy="807232"/>
      </dsp:txXfrm>
    </dsp:sp>
    <dsp:sp modelId="{7CA0AECC-F4BA-A446-9559-0E5AD175DF37}">
      <dsp:nvSpPr>
        <dsp:cNvPr id="0" name=""/>
        <dsp:cNvSpPr/>
      </dsp:nvSpPr>
      <dsp:spPr>
        <a:xfrm>
          <a:off x="260235" y="25113"/>
          <a:ext cx="4233485" cy="4233485"/>
        </a:xfrm>
        <a:prstGeom prst="circularArrow">
          <a:avLst>
            <a:gd name="adj1" fmla="val 5085"/>
            <a:gd name="adj2" fmla="val 327528"/>
            <a:gd name="adj3" fmla="val 20192361"/>
            <a:gd name="adj4" fmla="val 16200324"/>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9466FFE-59BA-5B47-8BC3-6BC9D479909A}">
      <dsp:nvSpPr>
        <dsp:cNvPr id="0" name=""/>
        <dsp:cNvSpPr/>
      </dsp:nvSpPr>
      <dsp:spPr>
        <a:xfrm>
          <a:off x="1278453" y="1440121"/>
          <a:ext cx="4233485" cy="4233485"/>
        </a:xfrm>
        <a:prstGeom prst="circularArrow">
          <a:avLst>
            <a:gd name="adj1" fmla="val 5085"/>
            <a:gd name="adj2" fmla="val 327528"/>
            <a:gd name="adj3" fmla="val 2912753"/>
            <a:gd name="adj4" fmla="val 20519953"/>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6393BA3-BCA8-D446-BCA1-2B213A16D8CC}">
      <dsp:nvSpPr>
        <dsp:cNvPr id="0" name=""/>
        <dsp:cNvSpPr/>
      </dsp:nvSpPr>
      <dsp:spPr>
        <a:xfrm>
          <a:off x="207494" y="187613"/>
          <a:ext cx="4233485" cy="4233485"/>
        </a:xfrm>
        <a:prstGeom prst="circularArrow">
          <a:avLst>
            <a:gd name="adj1" fmla="val 5085"/>
            <a:gd name="adj2" fmla="val 327528"/>
            <a:gd name="adj3" fmla="val 7232777"/>
            <a:gd name="adj4" fmla="val 3239695"/>
            <a:gd name="adj5" fmla="val 5932"/>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F38BA67-1EE7-3349-89CD-CB2FDF6C2789}">
      <dsp:nvSpPr>
        <dsp:cNvPr id="0" name=""/>
        <dsp:cNvSpPr/>
      </dsp:nvSpPr>
      <dsp:spPr>
        <a:xfrm>
          <a:off x="122025" y="125536"/>
          <a:ext cx="4233485" cy="4233485"/>
        </a:xfrm>
        <a:prstGeom prst="circularArrow">
          <a:avLst>
            <a:gd name="adj1" fmla="val 5085"/>
            <a:gd name="adj2" fmla="val 327528"/>
            <a:gd name="adj3" fmla="val 11552519"/>
            <a:gd name="adj4" fmla="val 7559718"/>
            <a:gd name="adj5" fmla="val 593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80F9B29-2F79-C44E-935B-3D46B7C20D4B}">
      <dsp:nvSpPr>
        <dsp:cNvPr id="0" name=""/>
        <dsp:cNvSpPr/>
      </dsp:nvSpPr>
      <dsp:spPr>
        <a:xfrm>
          <a:off x="154752" y="25113"/>
          <a:ext cx="4233485" cy="4233485"/>
        </a:xfrm>
        <a:prstGeom prst="circularArrow">
          <a:avLst>
            <a:gd name="adj1" fmla="val 5085"/>
            <a:gd name="adj2" fmla="val 327528"/>
            <a:gd name="adj3" fmla="val 15872148"/>
            <a:gd name="adj4" fmla="val 11880111"/>
            <a:gd name="adj5" fmla="val 5932"/>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5DFFC7-4315-8F4F-A966-E5498DFD939F}">
      <dsp:nvSpPr>
        <dsp:cNvPr id="0" name=""/>
        <dsp:cNvSpPr/>
      </dsp:nvSpPr>
      <dsp:spPr>
        <a:xfrm>
          <a:off x="732561" y="191976"/>
          <a:ext cx="3681740" cy="3681740"/>
        </a:xfrm>
        <a:prstGeom prst="pie">
          <a:avLst>
            <a:gd name="adj1" fmla="val 16200000"/>
            <a:gd name="adj2" fmla="val 2052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a:t>Disability and Disability Studies</a:t>
          </a:r>
        </a:p>
      </dsp:txBody>
      <dsp:txXfrm>
        <a:off x="2653202" y="810859"/>
        <a:ext cx="1183416" cy="788944"/>
      </dsp:txXfrm>
    </dsp:sp>
    <dsp:sp modelId="{79432F18-2CB4-7846-876E-9FF3A600F4C2}">
      <dsp:nvSpPr>
        <dsp:cNvPr id="0" name=""/>
        <dsp:cNvSpPr/>
      </dsp:nvSpPr>
      <dsp:spPr>
        <a:xfrm>
          <a:off x="764119" y="290156"/>
          <a:ext cx="3681740" cy="3681740"/>
        </a:xfrm>
        <a:prstGeom prst="pie">
          <a:avLst>
            <a:gd name="adj1" fmla="val 20520000"/>
            <a:gd name="adj2" fmla="val 324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a:t>Identity and Intersectionality</a:t>
          </a:r>
        </a:p>
      </dsp:txBody>
      <dsp:txXfrm>
        <a:off x="3135335" y="1972360"/>
        <a:ext cx="1095756" cy="876604"/>
      </dsp:txXfrm>
    </dsp:sp>
    <dsp:sp modelId="{132D4BF3-E6CD-7840-9FFE-3A94795AF807}">
      <dsp:nvSpPr>
        <dsp:cNvPr id="0" name=""/>
        <dsp:cNvSpPr/>
      </dsp:nvSpPr>
      <dsp:spPr>
        <a:xfrm>
          <a:off x="-203199" y="-1314793"/>
          <a:ext cx="5449822" cy="7012610"/>
        </a:xfrm>
        <a:prstGeom prst="pie">
          <a:avLst>
            <a:gd name="adj1" fmla="val 3240000"/>
            <a:gd name="adj2" fmla="val 756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a:t>Compliance and Accessibility</a:t>
          </a:r>
        </a:p>
      </dsp:txBody>
      <dsp:txXfrm>
        <a:off x="1743165" y="3610730"/>
        <a:ext cx="1557092" cy="1836636"/>
      </dsp:txXfrm>
    </dsp:sp>
    <dsp:sp modelId="{147AD827-7FE7-4D43-AD83-67CADADB9907}">
      <dsp:nvSpPr>
        <dsp:cNvPr id="0" name=""/>
        <dsp:cNvSpPr/>
      </dsp:nvSpPr>
      <dsp:spPr>
        <a:xfrm>
          <a:off x="597564" y="290156"/>
          <a:ext cx="3681740" cy="3681740"/>
        </a:xfrm>
        <a:prstGeom prst="pie">
          <a:avLst>
            <a:gd name="adj1" fmla="val 7560000"/>
            <a:gd name="adj2" fmla="val 1188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a:t>Disclosure and Barriers in HE</a:t>
          </a:r>
        </a:p>
      </dsp:txBody>
      <dsp:txXfrm>
        <a:off x="812332" y="1972360"/>
        <a:ext cx="1095756" cy="876604"/>
      </dsp:txXfrm>
    </dsp:sp>
    <dsp:sp modelId="{F7F8B72B-2E96-0C41-A1A0-E24DF647EA15}">
      <dsp:nvSpPr>
        <dsp:cNvPr id="0" name=""/>
        <dsp:cNvSpPr/>
      </dsp:nvSpPr>
      <dsp:spPr>
        <a:xfrm>
          <a:off x="629122" y="191976"/>
          <a:ext cx="3681740" cy="3681740"/>
        </a:xfrm>
        <a:prstGeom prst="pie">
          <a:avLst>
            <a:gd name="adj1" fmla="val 11880000"/>
            <a:gd name="adj2" fmla="val 1620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a:t>Ableism and Disablism</a:t>
          </a:r>
        </a:p>
      </dsp:txBody>
      <dsp:txXfrm>
        <a:off x="1206804" y="810859"/>
        <a:ext cx="1183416" cy="788944"/>
      </dsp:txXfrm>
    </dsp:sp>
    <dsp:sp modelId="{7CA0AECC-F4BA-A446-9559-0E5AD175DF37}">
      <dsp:nvSpPr>
        <dsp:cNvPr id="0" name=""/>
        <dsp:cNvSpPr/>
      </dsp:nvSpPr>
      <dsp:spPr>
        <a:xfrm>
          <a:off x="504470" y="-35940"/>
          <a:ext cx="4137574" cy="4137574"/>
        </a:xfrm>
        <a:prstGeom prst="circularArrow">
          <a:avLst>
            <a:gd name="adj1" fmla="val 5085"/>
            <a:gd name="adj2" fmla="val 327528"/>
            <a:gd name="adj3" fmla="val 20192361"/>
            <a:gd name="adj4" fmla="val 16200324"/>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9466FFE-59BA-5B47-8BC3-6BC9D479909A}">
      <dsp:nvSpPr>
        <dsp:cNvPr id="0" name=""/>
        <dsp:cNvSpPr/>
      </dsp:nvSpPr>
      <dsp:spPr>
        <a:xfrm>
          <a:off x="536456" y="62206"/>
          <a:ext cx="4137574" cy="4137574"/>
        </a:xfrm>
        <a:prstGeom prst="circularArrow">
          <a:avLst>
            <a:gd name="adj1" fmla="val 5085"/>
            <a:gd name="adj2" fmla="val 327528"/>
            <a:gd name="adj3" fmla="val 2912753"/>
            <a:gd name="adj4" fmla="val 20519953"/>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6393BA3-BCA8-D446-BCA1-2B213A16D8CC}">
      <dsp:nvSpPr>
        <dsp:cNvPr id="0" name=""/>
        <dsp:cNvSpPr/>
      </dsp:nvSpPr>
      <dsp:spPr>
        <a:xfrm>
          <a:off x="440129" y="91859"/>
          <a:ext cx="4137574" cy="4137574"/>
        </a:xfrm>
        <a:prstGeom prst="circularArrow">
          <a:avLst>
            <a:gd name="adj1" fmla="val 5085"/>
            <a:gd name="adj2" fmla="val 327528"/>
            <a:gd name="adj3" fmla="val 7232777"/>
            <a:gd name="adj4" fmla="val 3239695"/>
            <a:gd name="adj5" fmla="val 5932"/>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F38BA67-1EE7-3349-89CD-CB2FDF6C2789}">
      <dsp:nvSpPr>
        <dsp:cNvPr id="0" name=""/>
        <dsp:cNvSpPr/>
      </dsp:nvSpPr>
      <dsp:spPr>
        <a:xfrm>
          <a:off x="369392" y="62206"/>
          <a:ext cx="4137574" cy="4137574"/>
        </a:xfrm>
        <a:prstGeom prst="circularArrow">
          <a:avLst>
            <a:gd name="adj1" fmla="val 5085"/>
            <a:gd name="adj2" fmla="val 327528"/>
            <a:gd name="adj3" fmla="val 11552519"/>
            <a:gd name="adj4" fmla="val 7559718"/>
            <a:gd name="adj5" fmla="val 593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80F9B29-2F79-C44E-935B-3D46B7C20D4B}">
      <dsp:nvSpPr>
        <dsp:cNvPr id="0" name=""/>
        <dsp:cNvSpPr/>
      </dsp:nvSpPr>
      <dsp:spPr>
        <a:xfrm>
          <a:off x="401378" y="-35940"/>
          <a:ext cx="4137574" cy="4137574"/>
        </a:xfrm>
        <a:prstGeom prst="circularArrow">
          <a:avLst>
            <a:gd name="adj1" fmla="val 5085"/>
            <a:gd name="adj2" fmla="val 327528"/>
            <a:gd name="adj3" fmla="val 15872148"/>
            <a:gd name="adj4" fmla="val 11880111"/>
            <a:gd name="adj5" fmla="val 5932"/>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5DFFC7-4315-8F4F-A966-E5498DFD939F}">
      <dsp:nvSpPr>
        <dsp:cNvPr id="0" name=""/>
        <dsp:cNvSpPr/>
      </dsp:nvSpPr>
      <dsp:spPr>
        <a:xfrm>
          <a:off x="732561" y="191976"/>
          <a:ext cx="3681740" cy="3681740"/>
        </a:xfrm>
        <a:prstGeom prst="pie">
          <a:avLst>
            <a:gd name="adj1" fmla="val 16200000"/>
            <a:gd name="adj2" fmla="val 2052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a:t>Disability and Disability Studies</a:t>
          </a:r>
        </a:p>
      </dsp:txBody>
      <dsp:txXfrm>
        <a:off x="2653202" y="810859"/>
        <a:ext cx="1183416" cy="788944"/>
      </dsp:txXfrm>
    </dsp:sp>
    <dsp:sp modelId="{79432F18-2CB4-7846-876E-9FF3A600F4C2}">
      <dsp:nvSpPr>
        <dsp:cNvPr id="0" name=""/>
        <dsp:cNvSpPr/>
      </dsp:nvSpPr>
      <dsp:spPr>
        <a:xfrm>
          <a:off x="764119" y="290156"/>
          <a:ext cx="3681740" cy="3681740"/>
        </a:xfrm>
        <a:prstGeom prst="pie">
          <a:avLst>
            <a:gd name="adj1" fmla="val 20520000"/>
            <a:gd name="adj2" fmla="val 324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a:t>Identity and Intersectionality</a:t>
          </a:r>
        </a:p>
      </dsp:txBody>
      <dsp:txXfrm>
        <a:off x="3135335" y="1972360"/>
        <a:ext cx="1095756" cy="876604"/>
      </dsp:txXfrm>
    </dsp:sp>
    <dsp:sp modelId="{132D4BF3-E6CD-7840-9FFE-3A94795AF807}">
      <dsp:nvSpPr>
        <dsp:cNvPr id="0" name=""/>
        <dsp:cNvSpPr/>
      </dsp:nvSpPr>
      <dsp:spPr>
        <a:xfrm>
          <a:off x="-203199" y="-1314793"/>
          <a:ext cx="5449822" cy="7012610"/>
        </a:xfrm>
        <a:prstGeom prst="pie">
          <a:avLst>
            <a:gd name="adj1" fmla="val 3240000"/>
            <a:gd name="adj2" fmla="val 756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a:t>Compliance and Accessibility</a:t>
          </a:r>
        </a:p>
      </dsp:txBody>
      <dsp:txXfrm>
        <a:off x="1743165" y="3610730"/>
        <a:ext cx="1557092" cy="1836636"/>
      </dsp:txXfrm>
    </dsp:sp>
    <dsp:sp modelId="{147AD827-7FE7-4D43-AD83-67CADADB9907}">
      <dsp:nvSpPr>
        <dsp:cNvPr id="0" name=""/>
        <dsp:cNvSpPr/>
      </dsp:nvSpPr>
      <dsp:spPr>
        <a:xfrm>
          <a:off x="597564" y="290156"/>
          <a:ext cx="3681740" cy="3681740"/>
        </a:xfrm>
        <a:prstGeom prst="pie">
          <a:avLst>
            <a:gd name="adj1" fmla="val 7560000"/>
            <a:gd name="adj2" fmla="val 1188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a:t>Disclosure and Barriers in HE</a:t>
          </a:r>
        </a:p>
      </dsp:txBody>
      <dsp:txXfrm>
        <a:off x="812332" y="1972360"/>
        <a:ext cx="1095756" cy="876604"/>
      </dsp:txXfrm>
    </dsp:sp>
    <dsp:sp modelId="{F7F8B72B-2E96-0C41-A1A0-E24DF647EA15}">
      <dsp:nvSpPr>
        <dsp:cNvPr id="0" name=""/>
        <dsp:cNvSpPr/>
      </dsp:nvSpPr>
      <dsp:spPr>
        <a:xfrm>
          <a:off x="629122" y="191976"/>
          <a:ext cx="3681740" cy="3681740"/>
        </a:xfrm>
        <a:prstGeom prst="pie">
          <a:avLst>
            <a:gd name="adj1" fmla="val 11880000"/>
            <a:gd name="adj2" fmla="val 1620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a:t>Ableism and Disablism</a:t>
          </a:r>
        </a:p>
      </dsp:txBody>
      <dsp:txXfrm>
        <a:off x="1206804" y="810859"/>
        <a:ext cx="1183416" cy="788944"/>
      </dsp:txXfrm>
    </dsp:sp>
    <dsp:sp modelId="{7CA0AECC-F4BA-A446-9559-0E5AD175DF37}">
      <dsp:nvSpPr>
        <dsp:cNvPr id="0" name=""/>
        <dsp:cNvSpPr/>
      </dsp:nvSpPr>
      <dsp:spPr>
        <a:xfrm>
          <a:off x="504470" y="-35940"/>
          <a:ext cx="4137574" cy="4137574"/>
        </a:xfrm>
        <a:prstGeom prst="circularArrow">
          <a:avLst>
            <a:gd name="adj1" fmla="val 5085"/>
            <a:gd name="adj2" fmla="val 327528"/>
            <a:gd name="adj3" fmla="val 20192361"/>
            <a:gd name="adj4" fmla="val 16200324"/>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9466FFE-59BA-5B47-8BC3-6BC9D479909A}">
      <dsp:nvSpPr>
        <dsp:cNvPr id="0" name=""/>
        <dsp:cNvSpPr/>
      </dsp:nvSpPr>
      <dsp:spPr>
        <a:xfrm>
          <a:off x="536456" y="62206"/>
          <a:ext cx="4137574" cy="4137574"/>
        </a:xfrm>
        <a:prstGeom prst="circularArrow">
          <a:avLst>
            <a:gd name="adj1" fmla="val 5085"/>
            <a:gd name="adj2" fmla="val 327528"/>
            <a:gd name="adj3" fmla="val 2912753"/>
            <a:gd name="adj4" fmla="val 20519953"/>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6393BA3-BCA8-D446-BCA1-2B213A16D8CC}">
      <dsp:nvSpPr>
        <dsp:cNvPr id="0" name=""/>
        <dsp:cNvSpPr/>
      </dsp:nvSpPr>
      <dsp:spPr>
        <a:xfrm>
          <a:off x="440129" y="91859"/>
          <a:ext cx="4137574" cy="4137574"/>
        </a:xfrm>
        <a:prstGeom prst="circularArrow">
          <a:avLst>
            <a:gd name="adj1" fmla="val 5085"/>
            <a:gd name="adj2" fmla="val 327528"/>
            <a:gd name="adj3" fmla="val 7232777"/>
            <a:gd name="adj4" fmla="val 3239695"/>
            <a:gd name="adj5" fmla="val 5932"/>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F38BA67-1EE7-3349-89CD-CB2FDF6C2789}">
      <dsp:nvSpPr>
        <dsp:cNvPr id="0" name=""/>
        <dsp:cNvSpPr/>
      </dsp:nvSpPr>
      <dsp:spPr>
        <a:xfrm>
          <a:off x="369392" y="62206"/>
          <a:ext cx="4137574" cy="4137574"/>
        </a:xfrm>
        <a:prstGeom prst="circularArrow">
          <a:avLst>
            <a:gd name="adj1" fmla="val 5085"/>
            <a:gd name="adj2" fmla="val 327528"/>
            <a:gd name="adj3" fmla="val 11552519"/>
            <a:gd name="adj4" fmla="val 7559718"/>
            <a:gd name="adj5" fmla="val 593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80F9B29-2F79-C44E-935B-3D46B7C20D4B}">
      <dsp:nvSpPr>
        <dsp:cNvPr id="0" name=""/>
        <dsp:cNvSpPr/>
      </dsp:nvSpPr>
      <dsp:spPr>
        <a:xfrm>
          <a:off x="401378" y="-35940"/>
          <a:ext cx="4137574" cy="4137574"/>
        </a:xfrm>
        <a:prstGeom prst="circularArrow">
          <a:avLst>
            <a:gd name="adj1" fmla="val 5085"/>
            <a:gd name="adj2" fmla="val 327528"/>
            <a:gd name="adj3" fmla="val 15872148"/>
            <a:gd name="adj4" fmla="val 11880111"/>
            <a:gd name="adj5" fmla="val 5932"/>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0.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14.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15.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1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B25603-DB62-4122-A76E-01A1A1DD9C9D}" type="datetimeFigureOut">
              <a:rPr lang="en-US" smtClean="0"/>
              <a:t>8/10/2023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90D48E-3C35-4049-9C2D-82042661C17E}" type="slidenum">
              <a:rPr lang="en-US" smtClean="0"/>
              <a:t>‹#›</a:t>
            </a:fld>
            <a:endParaRPr lang="en-US"/>
          </a:p>
        </p:txBody>
      </p:sp>
    </p:spTree>
    <p:extLst>
      <p:ext uri="{BB962C8B-B14F-4D97-AF65-F5344CB8AC3E}">
        <p14:creationId xmlns:p14="http://schemas.microsoft.com/office/powerpoint/2010/main" val="4060866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0</a:t>
            </a:fld>
            <a:endParaRPr lang="en-US"/>
          </a:p>
        </p:txBody>
      </p:sp>
    </p:spTree>
    <p:extLst>
      <p:ext uri="{BB962C8B-B14F-4D97-AF65-F5344CB8AC3E}">
        <p14:creationId xmlns:p14="http://schemas.microsoft.com/office/powerpoint/2010/main" val="13438479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10</a:t>
            </a:fld>
            <a:endParaRPr lang="en-US"/>
          </a:p>
        </p:txBody>
      </p:sp>
    </p:spTree>
    <p:extLst>
      <p:ext uri="{BB962C8B-B14F-4D97-AF65-F5344CB8AC3E}">
        <p14:creationId xmlns:p14="http://schemas.microsoft.com/office/powerpoint/2010/main" val="14636396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11</a:t>
            </a:fld>
            <a:endParaRPr lang="en-US"/>
          </a:p>
        </p:txBody>
      </p:sp>
    </p:spTree>
    <p:extLst>
      <p:ext uri="{BB962C8B-B14F-4D97-AF65-F5344CB8AC3E}">
        <p14:creationId xmlns:p14="http://schemas.microsoft.com/office/powerpoint/2010/main" val="6350324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12</a:t>
            </a:fld>
            <a:endParaRPr lang="en-US"/>
          </a:p>
        </p:txBody>
      </p:sp>
    </p:spTree>
    <p:extLst>
      <p:ext uri="{BB962C8B-B14F-4D97-AF65-F5344CB8AC3E}">
        <p14:creationId xmlns:p14="http://schemas.microsoft.com/office/powerpoint/2010/main" val="15310530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13</a:t>
            </a:fld>
            <a:endParaRPr lang="en-US"/>
          </a:p>
        </p:txBody>
      </p:sp>
    </p:spTree>
    <p:extLst>
      <p:ext uri="{BB962C8B-B14F-4D97-AF65-F5344CB8AC3E}">
        <p14:creationId xmlns:p14="http://schemas.microsoft.com/office/powerpoint/2010/main" val="29606611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14</a:t>
            </a:fld>
            <a:endParaRPr lang="en-US"/>
          </a:p>
        </p:txBody>
      </p:sp>
    </p:spTree>
    <p:extLst>
      <p:ext uri="{BB962C8B-B14F-4D97-AF65-F5344CB8AC3E}">
        <p14:creationId xmlns:p14="http://schemas.microsoft.com/office/powerpoint/2010/main" val="33839271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15</a:t>
            </a:fld>
            <a:endParaRPr lang="en-US"/>
          </a:p>
        </p:txBody>
      </p:sp>
    </p:spTree>
    <p:extLst>
      <p:ext uri="{BB962C8B-B14F-4D97-AF65-F5344CB8AC3E}">
        <p14:creationId xmlns:p14="http://schemas.microsoft.com/office/powerpoint/2010/main" val="6714924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16</a:t>
            </a:fld>
            <a:endParaRPr lang="en-US"/>
          </a:p>
        </p:txBody>
      </p:sp>
    </p:spTree>
    <p:extLst>
      <p:ext uri="{BB962C8B-B14F-4D97-AF65-F5344CB8AC3E}">
        <p14:creationId xmlns:p14="http://schemas.microsoft.com/office/powerpoint/2010/main" val="33607957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17</a:t>
            </a:fld>
            <a:endParaRPr lang="en-US"/>
          </a:p>
        </p:txBody>
      </p:sp>
    </p:spTree>
    <p:extLst>
      <p:ext uri="{BB962C8B-B14F-4D97-AF65-F5344CB8AC3E}">
        <p14:creationId xmlns:p14="http://schemas.microsoft.com/office/powerpoint/2010/main" val="7855459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18</a:t>
            </a:fld>
            <a:endParaRPr lang="en-US"/>
          </a:p>
        </p:txBody>
      </p:sp>
    </p:spTree>
    <p:extLst>
      <p:ext uri="{BB962C8B-B14F-4D97-AF65-F5344CB8AC3E}">
        <p14:creationId xmlns:p14="http://schemas.microsoft.com/office/powerpoint/2010/main" val="26569737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Tx/>
              <a:buChar char="-"/>
              <a:tabLst/>
              <a:defRPr/>
            </a:pP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19</a:t>
            </a:fld>
            <a:endParaRPr lang="en-US"/>
          </a:p>
        </p:txBody>
      </p:sp>
    </p:spTree>
    <p:extLst>
      <p:ext uri="{BB962C8B-B14F-4D97-AF65-F5344CB8AC3E}">
        <p14:creationId xmlns:p14="http://schemas.microsoft.com/office/powerpoint/2010/main" val="11249363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Tx/>
              <a:buChar char="-"/>
              <a:tabLst/>
              <a:defRPr/>
            </a:pP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1</a:t>
            </a:fld>
            <a:endParaRPr lang="en-US"/>
          </a:p>
        </p:txBody>
      </p:sp>
    </p:spTree>
    <p:extLst>
      <p:ext uri="{BB962C8B-B14F-4D97-AF65-F5344CB8AC3E}">
        <p14:creationId xmlns:p14="http://schemas.microsoft.com/office/powerpoint/2010/main" val="24845336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20</a:t>
            </a:fld>
            <a:endParaRPr lang="en-US"/>
          </a:p>
        </p:txBody>
      </p:sp>
    </p:spTree>
    <p:extLst>
      <p:ext uri="{BB962C8B-B14F-4D97-AF65-F5344CB8AC3E}">
        <p14:creationId xmlns:p14="http://schemas.microsoft.com/office/powerpoint/2010/main" val="19387823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21</a:t>
            </a:fld>
            <a:endParaRPr lang="en-US"/>
          </a:p>
        </p:txBody>
      </p:sp>
    </p:spTree>
    <p:extLst>
      <p:ext uri="{BB962C8B-B14F-4D97-AF65-F5344CB8AC3E}">
        <p14:creationId xmlns:p14="http://schemas.microsoft.com/office/powerpoint/2010/main" val="13017865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22</a:t>
            </a:fld>
            <a:endParaRPr lang="en-US"/>
          </a:p>
        </p:txBody>
      </p:sp>
    </p:spTree>
    <p:extLst>
      <p:ext uri="{BB962C8B-B14F-4D97-AF65-F5344CB8AC3E}">
        <p14:creationId xmlns:p14="http://schemas.microsoft.com/office/powerpoint/2010/main" val="3647913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addition to material and temporal, interpersonal.</a:t>
            </a:r>
          </a:p>
        </p:txBody>
      </p:sp>
      <p:sp>
        <p:nvSpPr>
          <p:cNvPr id="4" name="Slide Number Placeholder 3"/>
          <p:cNvSpPr>
            <a:spLocks noGrp="1"/>
          </p:cNvSpPr>
          <p:nvPr>
            <p:ph type="sldNum" sz="quarter" idx="5"/>
          </p:nvPr>
        </p:nvSpPr>
        <p:spPr/>
        <p:txBody>
          <a:bodyPr/>
          <a:lstStyle/>
          <a:p>
            <a:fld id="{8090D48E-3C35-4049-9C2D-82042661C17E}" type="slidenum">
              <a:rPr lang="en-US" smtClean="0"/>
              <a:t>23</a:t>
            </a:fld>
            <a:endParaRPr lang="en-US"/>
          </a:p>
        </p:txBody>
      </p:sp>
    </p:spTree>
    <p:extLst>
      <p:ext uri="{BB962C8B-B14F-4D97-AF65-F5344CB8AC3E}">
        <p14:creationId xmlns:p14="http://schemas.microsoft.com/office/powerpoint/2010/main" val="37971626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24</a:t>
            </a:fld>
            <a:endParaRPr lang="en-US"/>
          </a:p>
        </p:txBody>
      </p:sp>
    </p:spTree>
    <p:extLst>
      <p:ext uri="{BB962C8B-B14F-4D97-AF65-F5344CB8AC3E}">
        <p14:creationId xmlns:p14="http://schemas.microsoft.com/office/powerpoint/2010/main" val="9225415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25</a:t>
            </a:fld>
            <a:endParaRPr lang="en-US"/>
          </a:p>
        </p:txBody>
      </p:sp>
    </p:spTree>
    <p:extLst>
      <p:ext uri="{BB962C8B-B14F-4D97-AF65-F5344CB8AC3E}">
        <p14:creationId xmlns:p14="http://schemas.microsoft.com/office/powerpoint/2010/main" val="264796774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26</a:t>
            </a:fld>
            <a:endParaRPr lang="en-US"/>
          </a:p>
        </p:txBody>
      </p:sp>
    </p:spTree>
    <p:extLst>
      <p:ext uri="{BB962C8B-B14F-4D97-AF65-F5344CB8AC3E}">
        <p14:creationId xmlns:p14="http://schemas.microsoft.com/office/powerpoint/2010/main" val="70025787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27</a:t>
            </a:fld>
            <a:endParaRPr lang="en-US"/>
          </a:p>
        </p:txBody>
      </p:sp>
    </p:spTree>
    <p:extLst>
      <p:ext uri="{BB962C8B-B14F-4D97-AF65-F5344CB8AC3E}">
        <p14:creationId xmlns:p14="http://schemas.microsoft.com/office/powerpoint/2010/main" val="24949411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28</a:t>
            </a:fld>
            <a:endParaRPr lang="en-US"/>
          </a:p>
        </p:txBody>
      </p:sp>
    </p:spTree>
    <p:extLst>
      <p:ext uri="{BB962C8B-B14F-4D97-AF65-F5344CB8AC3E}">
        <p14:creationId xmlns:p14="http://schemas.microsoft.com/office/powerpoint/2010/main" val="22329452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29</a:t>
            </a:fld>
            <a:endParaRPr lang="en-US"/>
          </a:p>
        </p:txBody>
      </p:sp>
    </p:spTree>
    <p:extLst>
      <p:ext uri="{BB962C8B-B14F-4D97-AF65-F5344CB8AC3E}">
        <p14:creationId xmlns:p14="http://schemas.microsoft.com/office/powerpoint/2010/main" val="33069780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3</a:t>
            </a:fld>
            <a:endParaRPr lang="en-US"/>
          </a:p>
        </p:txBody>
      </p:sp>
    </p:spTree>
    <p:extLst>
      <p:ext uri="{BB962C8B-B14F-4D97-AF65-F5344CB8AC3E}">
        <p14:creationId xmlns:p14="http://schemas.microsoft.com/office/powerpoint/2010/main" val="27849283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30</a:t>
            </a:fld>
            <a:endParaRPr lang="en-US"/>
          </a:p>
        </p:txBody>
      </p:sp>
    </p:spTree>
    <p:extLst>
      <p:ext uri="{BB962C8B-B14F-4D97-AF65-F5344CB8AC3E}">
        <p14:creationId xmlns:p14="http://schemas.microsoft.com/office/powerpoint/2010/main" val="80260618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a:solidFill>
                <a:srgbClr val="264A60"/>
              </a:solidFill>
              <a:effectLst/>
              <a:latin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8090D48E-3C35-4049-9C2D-82042661C17E}" type="slidenum">
              <a:rPr lang="en-US" smtClean="0"/>
              <a:t>31</a:t>
            </a:fld>
            <a:endParaRPr lang="en-US"/>
          </a:p>
        </p:txBody>
      </p:sp>
    </p:spTree>
    <p:extLst>
      <p:ext uri="{BB962C8B-B14F-4D97-AF65-F5344CB8AC3E}">
        <p14:creationId xmlns:p14="http://schemas.microsoft.com/office/powerpoint/2010/main" val="366804796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32</a:t>
            </a:fld>
            <a:endParaRPr lang="en-US"/>
          </a:p>
        </p:txBody>
      </p:sp>
    </p:spTree>
    <p:extLst>
      <p:ext uri="{BB962C8B-B14F-4D97-AF65-F5344CB8AC3E}">
        <p14:creationId xmlns:p14="http://schemas.microsoft.com/office/powerpoint/2010/main" val="80094965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33</a:t>
            </a:fld>
            <a:endParaRPr lang="en-US"/>
          </a:p>
        </p:txBody>
      </p:sp>
    </p:spTree>
    <p:extLst>
      <p:ext uri="{BB962C8B-B14F-4D97-AF65-F5344CB8AC3E}">
        <p14:creationId xmlns:p14="http://schemas.microsoft.com/office/powerpoint/2010/main" val="222595814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34</a:t>
            </a:fld>
            <a:endParaRPr lang="en-US"/>
          </a:p>
        </p:txBody>
      </p:sp>
    </p:spTree>
    <p:extLst>
      <p:ext uri="{BB962C8B-B14F-4D97-AF65-F5344CB8AC3E}">
        <p14:creationId xmlns:p14="http://schemas.microsoft.com/office/powerpoint/2010/main" val="390352400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35</a:t>
            </a:fld>
            <a:endParaRPr lang="en-US"/>
          </a:p>
        </p:txBody>
      </p:sp>
    </p:spTree>
    <p:extLst>
      <p:ext uri="{BB962C8B-B14F-4D97-AF65-F5344CB8AC3E}">
        <p14:creationId xmlns:p14="http://schemas.microsoft.com/office/powerpoint/2010/main" val="329812413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36</a:t>
            </a:fld>
            <a:endParaRPr lang="en-US"/>
          </a:p>
        </p:txBody>
      </p:sp>
    </p:spTree>
    <p:extLst>
      <p:ext uri="{BB962C8B-B14F-4D97-AF65-F5344CB8AC3E}">
        <p14:creationId xmlns:p14="http://schemas.microsoft.com/office/powerpoint/2010/main" val="59254512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37</a:t>
            </a:fld>
            <a:endParaRPr lang="en-US"/>
          </a:p>
        </p:txBody>
      </p:sp>
    </p:spTree>
    <p:extLst>
      <p:ext uri="{BB962C8B-B14F-4D97-AF65-F5344CB8AC3E}">
        <p14:creationId xmlns:p14="http://schemas.microsoft.com/office/powerpoint/2010/main" val="285738975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38</a:t>
            </a:fld>
            <a:endParaRPr lang="en-US"/>
          </a:p>
        </p:txBody>
      </p:sp>
    </p:spTree>
    <p:extLst>
      <p:ext uri="{BB962C8B-B14F-4D97-AF65-F5344CB8AC3E}">
        <p14:creationId xmlns:p14="http://schemas.microsoft.com/office/powerpoint/2010/main" val="166662648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effectLst/>
              </a:rPr>
              <a:t>Table 1. Disability Classification (N=96)</a:t>
            </a:r>
            <a:r>
              <a:rPr lang="en-US" sz="1200" baseline="30000">
                <a:effectLst/>
              </a:rPr>
              <a:t> </a:t>
            </a:r>
          </a:p>
          <a:p>
            <a:pPr lvl="0"/>
            <a:r>
              <a:rPr lang="en-US" sz="1200" kern="1200" baseline="30000">
                <a:solidFill>
                  <a:schemeClr val="tx1"/>
                </a:solidFill>
                <a:effectLst/>
                <a:latin typeface="+mn-lt"/>
                <a:ea typeface="+mn-ea"/>
                <a:cs typeface="+mn-cs"/>
              </a:rPr>
              <a:t>a</a:t>
            </a:r>
            <a:r>
              <a:rPr lang="en-US" sz="1200" kern="1200">
                <a:solidFill>
                  <a:schemeClr val="tx1"/>
                </a:solidFill>
                <a:effectLst/>
                <a:latin typeface="+mn-lt"/>
                <a:ea typeface="+mn-ea"/>
                <a:cs typeface="+mn-cs"/>
              </a:rPr>
              <a:t> Respondents could select multiple responses</a:t>
            </a:r>
          </a:p>
          <a:p>
            <a:pPr lvl="0"/>
            <a:r>
              <a:rPr lang="en-US" sz="1200" kern="1200" baseline="30000">
                <a:solidFill>
                  <a:schemeClr val="tx1"/>
                </a:solidFill>
                <a:effectLst/>
                <a:latin typeface="+mn-lt"/>
                <a:ea typeface="+mn-ea"/>
                <a:cs typeface="+mn-cs"/>
              </a:rPr>
              <a:t>b</a:t>
            </a:r>
            <a:r>
              <a:rPr lang="en-US" sz="1200" kern="1200">
                <a:solidFill>
                  <a:schemeClr val="tx1"/>
                </a:solidFill>
                <a:effectLst/>
                <a:latin typeface="+mn-lt"/>
                <a:ea typeface="+mn-ea"/>
                <a:cs typeface="+mn-cs"/>
              </a:rPr>
              <a:t> Other responses included: ADHD, ageism, autism, vision/legal blindness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40</a:t>
            </a:fld>
            <a:endParaRPr lang="en-US"/>
          </a:p>
        </p:txBody>
      </p:sp>
    </p:spTree>
    <p:extLst>
      <p:ext uri="{BB962C8B-B14F-4D97-AF65-F5344CB8AC3E}">
        <p14:creationId xmlns:p14="http://schemas.microsoft.com/office/powerpoint/2010/main" val="6476341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4</a:t>
            </a:fld>
            <a:endParaRPr lang="en-US"/>
          </a:p>
        </p:txBody>
      </p:sp>
    </p:spTree>
    <p:extLst>
      <p:ext uri="{BB962C8B-B14F-4D97-AF65-F5344CB8AC3E}">
        <p14:creationId xmlns:p14="http://schemas.microsoft.com/office/powerpoint/2010/main" val="362161791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effectLst/>
              </a:rPr>
              <a:t>Table 6. Race/Ethnicity (N=34) </a:t>
            </a:r>
          </a:p>
          <a:p>
            <a:pPr lvl="0"/>
            <a:r>
              <a:rPr lang="en-US" baseline="30000"/>
              <a:t>a</a:t>
            </a:r>
            <a:r>
              <a:rPr lang="en-US"/>
              <a:t> Respondents could select multiple responses. </a:t>
            </a:r>
          </a:p>
          <a:p>
            <a:pPr lvl="0"/>
            <a:r>
              <a:rPr lang="en-US" baseline="30000"/>
              <a:t>b</a:t>
            </a:r>
            <a:r>
              <a:rPr lang="en-US"/>
              <a:t> Other responses included Mediterranean, Jewish, and Chicano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41</a:t>
            </a:fld>
            <a:endParaRPr lang="en-US"/>
          </a:p>
        </p:txBody>
      </p:sp>
    </p:spTree>
    <p:extLst>
      <p:ext uri="{BB962C8B-B14F-4D97-AF65-F5344CB8AC3E}">
        <p14:creationId xmlns:p14="http://schemas.microsoft.com/office/powerpoint/2010/main" val="251855045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a:effectLst/>
            </a:endParaRPr>
          </a:p>
          <a:p>
            <a:r>
              <a:rPr lang="en-US" sz="1200">
                <a:effectLst/>
              </a:rPr>
              <a:t>Table 2. Intersectional experiences and identities</a:t>
            </a:r>
          </a:p>
          <a:p>
            <a:pPr lvl="0"/>
            <a:r>
              <a:rPr lang="en-US" sz="1200" kern="1200" baseline="30000">
                <a:solidFill>
                  <a:schemeClr val="tx1"/>
                </a:solidFill>
                <a:effectLst/>
                <a:latin typeface="+mn-lt"/>
                <a:ea typeface="+mn-ea"/>
                <a:cs typeface="+mn-cs"/>
              </a:rPr>
              <a:t>a</a:t>
            </a:r>
            <a:r>
              <a:rPr lang="en-US" sz="1200" kern="1200">
                <a:solidFill>
                  <a:schemeClr val="tx1"/>
                </a:solidFill>
                <a:effectLst/>
                <a:latin typeface="+mn-lt"/>
                <a:ea typeface="+mn-ea"/>
                <a:cs typeface="+mn-cs"/>
              </a:rPr>
              <a:t> Respondents could select multiple responses.</a:t>
            </a:r>
          </a:p>
          <a:p>
            <a:pPr lvl="0"/>
            <a:r>
              <a:rPr lang="en-US" sz="1200" kern="1200" baseline="30000">
                <a:solidFill>
                  <a:schemeClr val="tx1"/>
                </a:solidFill>
                <a:effectLst/>
                <a:latin typeface="+mn-lt"/>
                <a:ea typeface="+mn-ea"/>
                <a:cs typeface="+mn-cs"/>
              </a:rPr>
              <a:t>b</a:t>
            </a:r>
            <a:r>
              <a:rPr lang="en-US" sz="1200" kern="1200">
                <a:solidFill>
                  <a:schemeClr val="tx1"/>
                </a:solidFill>
                <a:effectLst/>
                <a:latin typeface="+mn-lt"/>
                <a:ea typeface="+mn-ea"/>
                <a:cs typeface="+mn-cs"/>
              </a:rPr>
              <a:t> Other responses included: parental status, age, immigrant/international, socioeconomic status (i.e., living in poverty), poverty, weight</a:t>
            </a:r>
          </a:p>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42</a:t>
            </a:fld>
            <a:endParaRPr lang="en-US"/>
          </a:p>
        </p:txBody>
      </p:sp>
    </p:spTree>
    <p:extLst>
      <p:ext uri="{BB962C8B-B14F-4D97-AF65-F5344CB8AC3E}">
        <p14:creationId xmlns:p14="http://schemas.microsoft.com/office/powerpoint/2010/main" val="56423423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p>
            <a:pPr lvl="0"/>
            <a:r>
              <a:rPr lang="en-US" baseline="30000"/>
              <a:t>a </a:t>
            </a:r>
            <a:r>
              <a:rPr lang="en-US"/>
              <a:t>Respondents could select more than one response.</a:t>
            </a:r>
          </a:p>
          <a:p>
            <a:pPr lvl="0"/>
            <a:r>
              <a:rPr lang="en-US" baseline="30000"/>
              <a:t>b </a:t>
            </a:r>
            <a:r>
              <a:rPr lang="en-US"/>
              <a:t>Other forms of ableism experienced include: feeling like disability is associated only with whiteness, feelings of non-belonging/feeling excluded, lack of respect, minimization/denying experiences, disability not being visible/acknowledged, nonverbal ableist treatment, and general inhuman treatment from others.</a:t>
            </a:r>
          </a:p>
          <a:p>
            <a:pPr lvl="0"/>
            <a:r>
              <a:rPr lang="en-US" baseline="30000"/>
              <a:t>c </a:t>
            </a:r>
            <a:r>
              <a:rPr lang="en-US"/>
              <a:t>Other offices or individuals respondents experienced ableism from include: Health Science Center (HSC), UNM Hospital, UNM legal office, Parking Services, and from general people/culture of higher education.</a:t>
            </a:r>
          </a:p>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43</a:t>
            </a:fld>
            <a:endParaRPr lang="en-US"/>
          </a:p>
        </p:txBody>
      </p:sp>
    </p:spTree>
    <p:extLst>
      <p:ext uri="{BB962C8B-B14F-4D97-AF65-F5344CB8AC3E}">
        <p14:creationId xmlns:p14="http://schemas.microsoft.com/office/powerpoint/2010/main" val="293832045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a:effectLst/>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a:effectLst/>
                <a:latin typeface="Calibri" panose="020F0502020204030204" pitchFamily="34" charset="0"/>
                <a:cs typeface="Calibri" panose="020F0502020204030204" pitchFamily="34" charset="0"/>
              </a:rPr>
              <a:t>Table 12. Experiences of </a:t>
            </a:r>
            <a:r>
              <a:rPr lang="en-US" sz="1100" err="1">
                <a:effectLst/>
                <a:latin typeface="Calibri" panose="020F0502020204030204" pitchFamily="34" charset="0"/>
                <a:cs typeface="Calibri" panose="020F0502020204030204" pitchFamily="34" charset="0"/>
              </a:rPr>
              <a:t>Disablism</a:t>
            </a:r>
            <a:endParaRPr lang="en-US" sz="1100">
              <a:effectLst/>
              <a:latin typeface="Calibri" panose="020F0502020204030204" pitchFamily="34" charset="0"/>
              <a:cs typeface="Calibri" panose="020F0502020204030204" pitchFamily="34" charset="0"/>
            </a:endParaRPr>
          </a:p>
          <a:p>
            <a:pPr lvl="0"/>
            <a:r>
              <a:rPr lang="en-US" sz="1100" baseline="30000">
                <a:latin typeface="Calibri" panose="020F0502020204030204" pitchFamily="34" charset="0"/>
                <a:cs typeface="Calibri" panose="020F0502020204030204" pitchFamily="34" charset="0"/>
              </a:rPr>
              <a:t>a </a:t>
            </a:r>
            <a:r>
              <a:rPr lang="en-US" sz="1100">
                <a:latin typeface="Calibri" panose="020F0502020204030204" pitchFamily="34" charset="0"/>
                <a:cs typeface="Calibri" panose="020F0502020204030204" pitchFamily="34" charset="0"/>
              </a:rPr>
              <a:t>Respondents could select more than one response. </a:t>
            </a:r>
          </a:p>
          <a:p>
            <a:pPr lvl="0"/>
            <a:r>
              <a:rPr lang="en-US" sz="1100" baseline="30000">
                <a:latin typeface="Calibri" panose="020F0502020204030204" pitchFamily="34" charset="0"/>
                <a:cs typeface="Calibri" panose="020F0502020204030204" pitchFamily="34" charset="0"/>
              </a:rPr>
              <a:t>b </a:t>
            </a:r>
            <a:r>
              <a:rPr lang="en-US" sz="1100">
                <a:latin typeface="Calibri" panose="020F0502020204030204" pitchFamily="34" charset="0"/>
                <a:cs typeface="Calibri" panose="020F0502020204030204" pitchFamily="34" charset="0"/>
              </a:rPr>
              <a:t>Other forms of </a:t>
            </a:r>
            <a:r>
              <a:rPr lang="en-US" sz="1100" err="1">
                <a:latin typeface="Calibri" panose="020F0502020204030204" pitchFamily="34" charset="0"/>
                <a:cs typeface="Calibri" panose="020F0502020204030204" pitchFamily="34" charset="0"/>
              </a:rPr>
              <a:t>disablism</a:t>
            </a:r>
            <a:r>
              <a:rPr lang="en-US" sz="1100">
                <a:latin typeface="Calibri" panose="020F0502020204030204" pitchFamily="34" charset="0"/>
                <a:cs typeface="Calibri" panose="020F0502020204030204" pitchFamily="34" charset="0"/>
              </a:rPr>
              <a:t>: lack of acknowledgment disability and lack of accommodations.</a:t>
            </a:r>
          </a:p>
          <a:p>
            <a:pPr lvl="0"/>
            <a:r>
              <a:rPr lang="en-US" sz="1100" baseline="30000">
                <a:latin typeface="Calibri" panose="020F0502020204030204" pitchFamily="34" charset="0"/>
                <a:cs typeface="Calibri" panose="020F0502020204030204" pitchFamily="34" charset="0"/>
              </a:rPr>
              <a:t>c </a:t>
            </a:r>
            <a:r>
              <a:rPr lang="en-US" sz="1100">
                <a:latin typeface="Calibri" panose="020F0502020204030204" pitchFamily="34" charset="0"/>
                <a:cs typeface="Calibri" panose="020F0502020204030204" pitchFamily="34" charset="0"/>
              </a:rPr>
              <a:t>Other contexts of </a:t>
            </a:r>
            <a:r>
              <a:rPr lang="en-US" sz="1100" err="1">
                <a:latin typeface="Calibri" panose="020F0502020204030204" pitchFamily="34" charset="0"/>
                <a:cs typeface="Calibri" panose="020F0502020204030204" pitchFamily="34" charset="0"/>
              </a:rPr>
              <a:t>disablism</a:t>
            </a:r>
            <a:r>
              <a:rPr lang="en-US" sz="1100">
                <a:latin typeface="Calibri" panose="020F0502020204030204" pitchFamily="34" charset="0"/>
                <a:cs typeface="Calibri" panose="020F0502020204030204" pitchFamily="34" charset="0"/>
              </a:rPr>
              <a:t> include: inaccessible bathrooms, from colleagues and casual/private/social interactions, tenure process, UNM legal, parking,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a:effectLst/>
              <a:latin typeface="Calibri" panose="020F0502020204030204" pitchFamily="34" charset="0"/>
              <a:ea typeface="Calibri" panose="020F0502020204030204" pitchFamily="34" charset="0"/>
              <a:cs typeface="Calibri" panose="020F0502020204030204" pitchFamily="34" charset="0"/>
            </a:endParaRPr>
          </a:p>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44</a:t>
            </a:fld>
            <a:endParaRPr lang="en-US"/>
          </a:p>
        </p:txBody>
      </p:sp>
    </p:spTree>
    <p:extLst>
      <p:ext uri="{BB962C8B-B14F-4D97-AF65-F5344CB8AC3E}">
        <p14:creationId xmlns:p14="http://schemas.microsoft.com/office/powerpoint/2010/main" val="116376114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45</a:t>
            </a:fld>
            <a:endParaRPr lang="en-US"/>
          </a:p>
        </p:txBody>
      </p:sp>
    </p:spTree>
    <p:extLst>
      <p:ext uri="{BB962C8B-B14F-4D97-AF65-F5344CB8AC3E}">
        <p14:creationId xmlns:p14="http://schemas.microsoft.com/office/powerpoint/2010/main" val="101106393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46</a:t>
            </a:fld>
            <a:endParaRPr lang="en-US"/>
          </a:p>
        </p:txBody>
      </p:sp>
    </p:spTree>
    <p:extLst>
      <p:ext uri="{BB962C8B-B14F-4D97-AF65-F5344CB8AC3E}">
        <p14:creationId xmlns:p14="http://schemas.microsoft.com/office/powerpoint/2010/main" val="102690697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effectLst/>
              </a:rPr>
              <a:t>Table 8. Disclosure I (N=96) </a:t>
            </a:r>
            <a:endParaRPr lang="en-US" sz="1200" baseline="30000">
              <a:effectLst/>
            </a:endParaRPr>
          </a:p>
          <a:p>
            <a:pPr lvl="0"/>
            <a:r>
              <a:rPr lang="en-US" baseline="30000"/>
              <a:t>a </a:t>
            </a:r>
            <a:r>
              <a:rPr lang="en-US"/>
              <a:t>Respondents could select more than one response.</a:t>
            </a:r>
          </a:p>
          <a:p>
            <a:pPr lvl="0"/>
            <a:r>
              <a:rPr lang="en-US" baseline="30000"/>
              <a:t>b</a:t>
            </a:r>
            <a:r>
              <a:rPr lang="en-US"/>
              <a:t> Other responses include: close friends, human resources/benefits office, job applications, direct supervisors, accessibility services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47</a:t>
            </a:fld>
            <a:endParaRPr lang="en-US"/>
          </a:p>
        </p:txBody>
      </p:sp>
    </p:spTree>
    <p:extLst>
      <p:ext uri="{BB962C8B-B14F-4D97-AF65-F5344CB8AC3E}">
        <p14:creationId xmlns:p14="http://schemas.microsoft.com/office/powerpoint/2010/main" val="30134744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5</a:t>
            </a:fld>
            <a:endParaRPr lang="en-US"/>
          </a:p>
        </p:txBody>
      </p:sp>
    </p:spTree>
    <p:extLst>
      <p:ext uri="{BB962C8B-B14F-4D97-AF65-F5344CB8AC3E}">
        <p14:creationId xmlns:p14="http://schemas.microsoft.com/office/powerpoint/2010/main" val="15063684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6</a:t>
            </a:fld>
            <a:endParaRPr lang="en-US"/>
          </a:p>
        </p:txBody>
      </p:sp>
    </p:spTree>
    <p:extLst>
      <p:ext uri="{BB962C8B-B14F-4D97-AF65-F5344CB8AC3E}">
        <p14:creationId xmlns:p14="http://schemas.microsoft.com/office/powerpoint/2010/main" val="4126984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7</a:t>
            </a:fld>
            <a:endParaRPr lang="en-US"/>
          </a:p>
        </p:txBody>
      </p:sp>
    </p:spTree>
    <p:extLst>
      <p:ext uri="{BB962C8B-B14F-4D97-AF65-F5344CB8AC3E}">
        <p14:creationId xmlns:p14="http://schemas.microsoft.com/office/powerpoint/2010/main" val="18203844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8</a:t>
            </a:fld>
            <a:endParaRPr lang="en-US"/>
          </a:p>
        </p:txBody>
      </p:sp>
    </p:spTree>
    <p:extLst>
      <p:ext uri="{BB962C8B-B14F-4D97-AF65-F5344CB8AC3E}">
        <p14:creationId xmlns:p14="http://schemas.microsoft.com/office/powerpoint/2010/main" val="23050334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90D48E-3C35-4049-9C2D-82042661C17E}" type="slidenum">
              <a:rPr lang="en-US" smtClean="0"/>
              <a:t>9</a:t>
            </a:fld>
            <a:endParaRPr lang="en-US"/>
          </a:p>
        </p:txBody>
      </p:sp>
    </p:spTree>
    <p:extLst>
      <p:ext uri="{BB962C8B-B14F-4D97-AF65-F5344CB8AC3E}">
        <p14:creationId xmlns:p14="http://schemas.microsoft.com/office/powerpoint/2010/main" val="34000703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7A1FC-63B2-4DE8-A84B-AC8413A949E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5A225A1-9917-4094-B99C-3BC18257B0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375C4F5-0A58-43D1-87A7-DD36818A369E}"/>
              </a:ext>
            </a:extLst>
          </p:cNvPr>
          <p:cNvSpPr>
            <a:spLocks noGrp="1"/>
          </p:cNvSpPr>
          <p:nvPr>
            <p:ph type="dt" sz="half" idx="10"/>
          </p:nvPr>
        </p:nvSpPr>
        <p:spPr/>
        <p:txBody>
          <a:bodyPr/>
          <a:lstStyle/>
          <a:p>
            <a:fld id="{B8874550-6286-1C4E-B7EB-2EFDD0687F94}" type="datetime1">
              <a:rPr lang="en-US" smtClean="0"/>
              <a:t>8/10/2023</a:t>
            </a:fld>
            <a:endParaRPr lang="en-US"/>
          </a:p>
        </p:txBody>
      </p:sp>
      <p:sp>
        <p:nvSpPr>
          <p:cNvPr id="5" name="Footer Placeholder 4">
            <a:extLst>
              <a:ext uri="{FF2B5EF4-FFF2-40B4-BE49-F238E27FC236}">
                <a16:creationId xmlns:a16="http://schemas.microsoft.com/office/drawing/2014/main" id="{B7258EF3-E271-4585-AFAF-B08AF13BC8E6}"/>
              </a:ext>
            </a:extLst>
          </p:cNvPr>
          <p:cNvSpPr>
            <a:spLocks noGrp="1"/>
          </p:cNvSpPr>
          <p:nvPr>
            <p:ph type="ftr" sz="quarter" idx="11"/>
          </p:nvPr>
        </p:nvSpPr>
        <p:spPr/>
        <p:txBody>
          <a:bodyPr/>
          <a:lstStyle/>
          <a:p>
            <a:r>
              <a:rPr lang="en-US"/>
              <a:t>DRAFT - MG</a:t>
            </a:r>
          </a:p>
        </p:txBody>
      </p:sp>
      <p:sp>
        <p:nvSpPr>
          <p:cNvPr id="6" name="Slide Number Placeholder 5">
            <a:extLst>
              <a:ext uri="{FF2B5EF4-FFF2-40B4-BE49-F238E27FC236}">
                <a16:creationId xmlns:a16="http://schemas.microsoft.com/office/drawing/2014/main" id="{E4582787-4C06-4047-AEC8-94F1C7746863}"/>
              </a:ext>
            </a:extLst>
          </p:cNvPr>
          <p:cNvSpPr>
            <a:spLocks noGrp="1"/>
          </p:cNvSpPr>
          <p:nvPr>
            <p:ph type="sldNum" sz="quarter" idx="12"/>
          </p:nvPr>
        </p:nvSpPr>
        <p:spPr/>
        <p:txBody>
          <a:bodyPr/>
          <a:lstStyle/>
          <a:p>
            <a:fld id="{C80ABC43-FC56-4751-9F97-FA12B3A15520}" type="slidenum">
              <a:rPr lang="en-US" smtClean="0"/>
              <a:t>‹#›</a:t>
            </a:fld>
            <a:endParaRPr lang="en-US"/>
          </a:p>
        </p:txBody>
      </p:sp>
    </p:spTree>
    <p:extLst>
      <p:ext uri="{BB962C8B-B14F-4D97-AF65-F5344CB8AC3E}">
        <p14:creationId xmlns:p14="http://schemas.microsoft.com/office/powerpoint/2010/main" val="3801501054"/>
      </p:ext>
    </p:extLst>
  </p:cSld>
  <p:clrMapOvr>
    <a:masterClrMapping/>
  </p:clrMapOvr>
  <p:hf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D9CBD-98B9-4F79-8629-37919C42452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B0CC7A-30CE-4C38-871B-D34C8BE3D1B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A1BB3B-33F2-4CFB-80EB-28E56FCA4ED4}"/>
              </a:ext>
            </a:extLst>
          </p:cNvPr>
          <p:cNvSpPr>
            <a:spLocks noGrp="1"/>
          </p:cNvSpPr>
          <p:nvPr>
            <p:ph type="dt" sz="half" idx="10"/>
          </p:nvPr>
        </p:nvSpPr>
        <p:spPr/>
        <p:txBody>
          <a:bodyPr/>
          <a:lstStyle/>
          <a:p>
            <a:fld id="{AF179440-AD26-994E-B477-B9228529043E}" type="datetime1">
              <a:rPr lang="en-US" smtClean="0"/>
              <a:t>8/10/2023</a:t>
            </a:fld>
            <a:endParaRPr lang="en-US"/>
          </a:p>
        </p:txBody>
      </p:sp>
      <p:sp>
        <p:nvSpPr>
          <p:cNvPr id="5" name="Footer Placeholder 4">
            <a:extLst>
              <a:ext uri="{FF2B5EF4-FFF2-40B4-BE49-F238E27FC236}">
                <a16:creationId xmlns:a16="http://schemas.microsoft.com/office/drawing/2014/main" id="{87C7B4FA-780B-4795-9B65-69123125919F}"/>
              </a:ext>
            </a:extLst>
          </p:cNvPr>
          <p:cNvSpPr>
            <a:spLocks noGrp="1"/>
          </p:cNvSpPr>
          <p:nvPr>
            <p:ph type="ftr" sz="quarter" idx="11"/>
          </p:nvPr>
        </p:nvSpPr>
        <p:spPr/>
        <p:txBody>
          <a:bodyPr/>
          <a:lstStyle/>
          <a:p>
            <a:r>
              <a:rPr lang="en-US"/>
              <a:t>DRAFT - MG</a:t>
            </a:r>
          </a:p>
        </p:txBody>
      </p:sp>
      <p:sp>
        <p:nvSpPr>
          <p:cNvPr id="6" name="Slide Number Placeholder 5">
            <a:extLst>
              <a:ext uri="{FF2B5EF4-FFF2-40B4-BE49-F238E27FC236}">
                <a16:creationId xmlns:a16="http://schemas.microsoft.com/office/drawing/2014/main" id="{E694243E-C055-45BF-9C9B-5F63ECA8F030}"/>
              </a:ext>
            </a:extLst>
          </p:cNvPr>
          <p:cNvSpPr>
            <a:spLocks noGrp="1"/>
          </p:cNvSpPr>
          <p:nvPr>
            <p:ph type="sldNum" sz="quarter" idx="12"/>
          </p:nvPr>
        </p:nvSpPr>
        <p:spPr/>
        <p:txBody>
          <a:bodyPr/>
          <a:lstStyle/>
          <a:p>
            <a:fld id="{C80ABC43-FC56-4751-9F97-FA12B3A15520}" type="slidenum">
              <a:rPr lang="en-US" smtClean="0"/>
              <a:t>‹#›</a:t>
            </a:fld>
            <a:endParaRPr lang="en-US"/>
          </a:p>
        </p:txBody>
      </p:sp>
    </p:spTree>
    <p:extLst>
      <p:ext uri="{BB962C8B-B14F-4D97-AF65-F5344CB8AC3E}">
        <p14:creationId xmlns:p14="http://schemas.microsoft.com/office/powerpoint/2010/main" val="3597116373"/>
      </p:ext>
    </p:extLst>
  </p:cSld>
  <p:clrMapOvr>
    <a:masterClrMapping/>
  </p:clrMapOvr>
  <p:hf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666714-7236-401D-AF0E-89A6A0E54E6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95CA83D-7724-49BC-98D6-B6ADF23592A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547230-C2FF-46BF-AA3D-27EF9E1E6024}"/>
              </a:ext>
            </a:extLst>
          </p:cNvPr>
          <p:cNvSpPr>
            <a:spLocks noGrp="1"/>
          </p:cNvSpPr>
          <p:nvPr>
            <p:ph type="dt" sz="half" idx="10"/>
          </p:nvPr>
        </p:nvSpPr>
        <p:spPr/>
        <p:txBody>
          <a:bodyPr/>
          <a:lstStyle/>
          <a:p>
            <a:fld id="{B8E071DF-7653-ED48-8EB6-FE18132E93FF}" type="datetime1">
              <a:rPr lang="en-US" smtClean="0"/>
              <a:t>8/10/2023</a:t>
            </a:fld>
            <a:endParaRPr lang="en-US"/>
          </a:p>
        </p:txBody>
      </p:sp>
      <p:sp>
        <p:nvSpPr>
          <p:cNvPr id="5" name="Footer Placeholder 4">
            <a:extLst>
              <a:ext uri="{FF2B5EF4-FFF2-40B4-BE49-F238E27FC236}">
                <a16:creationId xmlns:a16="http://schemas.microsoft.com/office/drawing/2014/main" id="{8F20D49A-2801-491C-A1FB-674CE851FC7E}"/>
              </a:ext>
            </a:extLst>
          </p:cNvPr>
          <p:cNvSpPr>
            <a:spLocks noGrp="1"/>
          </p:cNvSpPr>
          <p:nvPr>
            <p:ph type="ftr" sz="quarter" idx="11"/>
          </p:nvPr>
        </p:nvSpPr>
        <p:spPr/>
        <p:txBody>
          <a:bodyPr/>
          <a:lstStyle/>
          <a:p>
            <a:r>
              <a:rPr lang="en-US"/>
              <a:t>DRAFT - MG</a:t>
            </a:r>
          </a:p>
        </p:txBody>
      </p:sp>
      <p:sp>
        <p:nvSpPr>
          <p:cNvPr id="6" name="Slide Number Placeholder 5">
            <a:extLst>
              <a:ext uri="{FF2B5EF4-FFF2-40B4-BE49-F238E27FC236}">
                <a16:creationId xmlns:a16="http://schemas.microsoft.com/office/drawing/2014/main" id="{AAD9FAD6-9703-4C24-91C7-DA39D85D4BDB}"/>
              </a:ext>
            </a:extLst>
          </p:cNvPr>
          <p:cNvSpPr>
            <a:spLocks noGrp="1"/>
          </p:cNvSpPr>
          <p:nvPr>
            <p:ph type="sldNum" sz="quarter" idx="12"/>
          </p:nvPr>
        </p:nvSpPr>
        <p:spPr/>
        <p:txBody>
          <a:bodyPr/>
          <a:lstStyle/>
          <a:p>
            <a:fld id="{C80ABC43-FC56-4751-9F97-FA12B3A15520}" type="slidenum">
              <a:rPr lang="en-US" smtClean="0"/>
              <a:t>‹#›</a:t>
            </a:fld>
            <a:endParaRPr lang="en-US"/>
          </a:p>
        </p:txBody>
      </p:sp>
    </p:spTree>
    <p:extLst>
      <p:ext uri="{BB962C8B-B14F-4D97-AF65-F5344CB8AC3E}">
        <p14:creationId xmlns:p14="http://schemas.microsoft.com/office/powerpoint/2010/main" val="1903366180"/>
      </p:ext>
    </p:extLst>
  </p:cSld>
  <p:clrMapOvr>
    <a:masterClrMapping/>
  </p:clrMapOvr>
  <p:hf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DE79C-E155-429C-B13E-37C864ADA72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76D395-490C-494B-BD15-DB79052B1FA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C977EF-4441-433D-ACA4-D3EEB2629977}"/>
              </a:ext>
            </a:extLst>
          </p:cNvPr>
          <p:cNvSpPr>
            <a:spLocks noGrp="1"/>
          </p:cNvSpPr>
          <p:nvPr>
            <p:ph type="dt" sz="half" idx="10"/>
          </p:nvPr>
        </p:nvSpPr>
        <p:spPr/>
        <p:txBody>
          <a:bodyPr/>
          <a:lstStyle/>
          <a:p>
            <a:fld id="{74461DCD-0DCA-3344-AE54-01B759C4DA18}" type="datetime1">
              <a:rPr lang="en-US" smtClean="0"/>
              <a:t>8/10/2023</a:t>
            </a:fld>
            <a:endParaRPr lang="en-US"/>
          </a:p>
        </p:txBody>
      </p:sp>
      <p:sp>
        <p:nvSpPr>
          <p:cNvPr id="5" name="Footer Placeholder 4">
            <a:extLst>
              <a:ext uri="{FF2B5EF4-FFF2-40B4-BE49-F238E27FC236}">
                <a16:creationId xmlns:a16="http://schemas.microsoft.com/office/drawing/2014/main" id="{25B9721E-FF38-40B2-9884-81C08B662888}"/>
              </a:ext>
            </a:extLst>
          </p:cNvPr>
          <p:cNvSpPr>
            <a:spLocks noGrp="1"/>
          </p:cNvSpPr>
          <p:nvPr>
            <p:ph type="ftr" sz="quarter" idx="11"/>
          </p:nvPr>
        </p:nvSpPr>
        <p:spPr/>
        <p:txBody>
          <a:bodyPr/>
          <a:lstStyle/>
          <a:p>
            <a:r>
              <a:rPr lang="en-US"/>
              <a:t>DRAFT - MG</a:t>
            </a:r>
          </a:p>
        </p:txBody>
      </p:sp>
      <p:sp>
        <p:nvSpPr>
          <p:cNvPr id="6" name="Slide Number Placeholder 5">
            <a:extLst>
              <a:ext uri="{FF2B5EF4-FFF2-40B4-BE49-F238E27FC236}">
                <a16:creationId xmlns:a16="http://schemas.microsoft.com/office/drawing/2014/main" id="{F4F2DCFE-A74A-442C-9EBA-2CC568297ACC}"/>
              </a:ext>
            </a:extLst>
          </p:cNvPr>
          <p:cNvSpPr>
            <a:spLocks noGrp="1"/>
          </p:cNvSpPr>
          <p:nvPr>
            <p:ph type="sldNum" sz="quarter" idx="12"/>
          </p:nvPr>
        </p:nvSpPr>
        <p:spPr/>
        <p:txBody>
          <a:bodyPr/>
          <a:lstStyle/>
          <a:p>
            <a:fld id="{C80ABC43-FC56-4751-9F97-FA12B3A15520}" type="slidenum">
              <a:rPr lang="en-US" smtClean="0"/>
              <a:t>‹#›</a:t>
            </a:fld>
            <a:endParaRPr lang="en-US"/>
          </a:p>
        </p:txBody>
      </p:sp>
    </p:spTree>
    <p:extLst>
      <p:ext uri="{BB962C8B-B14F-4D97-AF65-F5344CB8AC3E}">
        <p14:creationId xmlns:p14="http://schemas.microsoft.com/office/powerpoint/2010/main" val="3979059512"/>
      </p:ext>
    </p:extLst>
  </p:cSld>
  <p:clrMapOvr>
    <a:masterClrMapping/>
  </p:clrMapOvr>
  <p:hf hdr="0" ft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AFE0E-AC3A-4A57-AC9E-B14AF08EFEE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119BE80-5E7F-4044-A046-E094FE216F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F07DB03-79ED-4B8C-A1A5-BCC37E65FD99}"/>
              </a:ext>
            </a:extLst>
          </p:cNvPr>
          <p:cNvSpPr>
            <a:spLocks noGrp="1"/>
          </p:cNvSpPr>
          <p:nvPr>
            <p:ph type="dt" sz="half" idx="10"/>
          </p:nvPr>
        </p:nvSpPr>
        <p:spPr/>
        <p:txBody>
          <a:bodyPr/>
          <a:lstStyle/>
          <a:p>
            <a:fld id="{B75A4840-FE64-7043-9E96-0E8EE48A7860}" type="datetime1">
              <a:rPr lang="en-US" smtClean="0"/>
              <a:t>8/10/2023</a:t>
            </a:fld>
            <a:endParaRPr lang="en-US"/>
          </a:p>
        </p:txBody>
      </p:sp>
      <p:sp>
        <p:nvSpPr>
          <p:cNvPr id="5" name="Footer Placeholder 4">
            <a:extLst>
              <a:ext uri="{FF2B5EF4-FFF2-40B4-BE49-F238E27FC236}">
                <a16:creationId xmlns:a16="http://schemas.microsoft.com/office/drawing/2014/main" id="{477A5604-D615-4736-B616-4ECC6C7CABC0}"/>
              </a:ext>
            </a:extLst>
          </p:cNvPr>
          <p:cNvSpPr>
            <a:spLocks noGrp="1"/>
          </p:cNvSpPr>
          <p:nvPr>
            <p:ph type="ftr" sz="quarter" idx="11"/>
          </p:nvPr>
        </p:nvSpPr>
        <p:spPr/>
        <p:txBody>
          <a:bodyPr/>
          <a:lstStyle/>
          <a:p>
            <a:r>
              <a:rPr lang="en-US"/>
              <a:t>DRAFT - MG</a:t>
            </a:r>
          </a:p>
        </p:txBody>
      </p:sp>
      <p:sp>
        <p:nvSpPr>
          <p:cNvPr id="6" name="Slide Number Placeholder 5">
            <a:extLst>
              <a:ext uri="{FF2B5EF4-FFF2-40B4-BE49-F238E27FC236}">
                <a16:creationId xmlns:a16="http://schemas.microsoft.com/office/drawing/2014/main" id="{B1BBDBB9-8635-4ACF-A8AA-0221712F810A}"/>
              </a:ext>
            </a:extLst>
          </p:cNvPr>
          <p:cNvSpPr>
            <a:spLocks noGrp="1"/>
          </p:cNvSpPr>
          <p:nvPr>
            <p:ph type="sldNum" sz="quarter" idx="12"/>
          </p:nvPr>
        </p:nvSpPr>
        <p:spPr/>
        <p:txBody>
          <a:bodyPr/>
          <a:lstStyle/>
          <a:p>
            <a:fld id="{C80ABC43-FC56-4751-9F97-FA12B3A15520}" type="slidenum">
              <a:rPr lang="en-US" smtClean="0"/>
              <a:t>‹#›</a:t>
            </a:fld>
            <a:endParaRPr lang="en-US"/>
          </a:p>
        </p:txBody>
      </p:sp>
    </p:spTree>
    <p:extLst>
      <p:ext uri="{BB962C8B-B14F-4D97-AF65-F5344CB8AC3E}">
        <p14:creationId xmlns:p14="http://schemas.microsoft.com/office/powerpoint/2010/main" val="1456697546"/>
      </p:ext>
    </p:extLst>
  </p:cSld>
  <p:clrMapOvr>
    <a:masterClrMapping/>
  </p:clrMapOvr>
  <p:hf hdr="0" ft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2248A-B728-4AE0-B907-2AC843980C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A7E9A8-6BED-43BD-9864-7B5CC411107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7AFC720-2B40-45FD-8836-C4247EA55D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AA57D3C-519F-40A0-A8F8-27E9B33E3133}"/>
              </a:ext>
            </a:extLst>
          </p:cNvPr>
          <p:cNvSpPr>
            <a:spLocks noGrp="1"/>
          </p:cNvSpPr>
          <p:nvPr>
            <p:ph type="dt" sz="half" idx="10"/>
          </p:nvPr>
        </p:nvSpPr>
        <p:spPr/>
        <p:txBody>
          <a:bodyPr/>
          <a:lstStyle/>
          <a:p>
            <a:fld id="{6B7E42C2-4409-1943-B69B-3C5AD3EA1FA6}" type="datetime1">
              <a:rPr lang="en-US" smtClean="0"/>
              <a:t>8/10/2023</a:t>
            </a:fld>
            <a:endParaRPr lang="en-US"/>
          </a:p>
        </p:txBody>
      </p:sp>
      <p:sp>
        <p:nvSpPr>
          <p:cNvPr id="6" name="Footer Placeholder 5">
            <a:extLst>
              <a:ext uri="{FF2B5EF4-FFF2-40B4-BE49-F238E27FC236}">
                <a16:creationId xmlns:a16="http://schemas.microsoft.com/office/drawing/2014/main" id="{4F1E3640-6DDD-402D-B4F4-D29D0A589604}"/>
              </a:ext>
            </a:extLst>
          </p:cNvPr>
          <p:cNvSpPr>
            <a:spLocks noGrp="1"/>
          </p:cNvSpPr>
          <p:nvPr>
            <p:ph type="ftr" sz="quarter" idx="11"/>
          </p:nvPr>
        </p:nvSpPr>
        <p:spPr/>
        <p:txBody>
          <a:bodyPr/>
          <a:lstStyle/>
          <a:p>
            <a:r>
              <a:rPr lang="en-US"/>
              <a:t>DRAFT - MG</a:t>
            </a:r>
          </a:p>
        </p:txBody>
      </p:sp>
      <p:sp>
        <p:nvSpPr>
          <p:cNvPr id="7" name="Slide Number Placeholder 6">
            <a:extLst>
              <a:ext uri="{FF2B5EF4-FFF2-40B4-BE49-F238E27FC236}">
                <a16:creationId xmlns:a16="http://schemas.microsoft.com/office/drawing/2014/main" id="{2B29CED1-942B-4E6E-A5EB-31D5702D7228}"/>
              </a:ext>
            </a:extLst>
          </p:cNvPr>
          <p:cNvSpPr>
            <a:spLocks noGrp="1"/>
          </p:cNvSpPr>
          <p:nvPr>
            <p:ph type="sldNum" sz="quarter" idx="12"/>
          </p:nvPr>
        </p:nvSpPr>
        <p:spPr/>
        <p:txBody>
          <a:bodyPr/>
          <a:lstStyle/>
          <a:p>
            <a:fld id="{C80ABC43-FC56-4751-9F97-FA12B3A15520}" type="slidenum">
              <a:rPr lang="en-US" smtClean="0"/>
              <a:t>‹#›</a:t>
            </a:fld>
            <a:endParaRPr lang="en-US"/>
          </a:p>
        </p:txBody>
      </p:sp>
    </p:spTree>
    <p:extLst>
      <p:ext uri="{BB962C8B-B14F-4D97-AF65-F5344CB8AC3E}">
        <p14:creationId xmlns:p14="http://schemas.microsoft.com/office/powerpoint/2010/main" val="4153320864"/>
      </p:ext>
    </p:extLst>
  </p:cSld>
  <p:clrMapOvr>
    <a:masterClrMapping/>
  </p:clrMapOvr>
  <p:hf hdr="0" ft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B81CF-2180-4E83-9DB5-08905504B86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6C93C56-CD6B-49DF-AF4A-15E0A7791C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4E954D3-81A0-40E8-807B-4135D453913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A4C7433-6215-4380-BE3A-7641CD54CF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5A86C70-2632-4625-9DD2-0DF536D0547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FDEB1FC-752F-458E-9A57-5F253F58EBC1}"/>
              </a:ext>
            </a:extLst>
          </p:cNvPr>
          <p:cNvSpPr>
            <a:spLocks noGrp="1"/>
          </p:cNvSpPr>
          <p:nvPr>
            <p:ph type="dt" sz="half" idx="10"/>
          </p:nvPr>
        </p:nvSpPr>
        <p:spPr/>
        <p:txBody>
          <a:bodyPr/>
          <a:lstStyle/>
          <a:p>
            <a:fld id="{0F04876E-7AC9-7E4C-878C-BB163EF1CA15}" type="datetime1">
              <a:rPr lang="en-US" smtClean="0"/>
              <a:t>8/10/2023</a:t>
            </a:fld>
            <a:endParaRPr lang="en-US"/>
          </a:p>
        </p:txBody>
      </p:sp>
      <p:sp>
        <p:nvSpPr>
          <p:cNvPr id="8" name="Footer Placeholder 7">
            <a:extLst>
              <a:ext uri="{FF2B5EF4-FFF2-40B4-BE49-F238E27FC236}">
                <a16:creationId xmlns:a16="http://schemas.microsoft.com/office/drawing/2014/main" id="{C63F5B12-FD07-4362-A7FB-A0F20D10C6EA}"/>
              </a:ext>
            </a:extLst>
          </p:cNvPr>
          <p:cNvSpPr>
            <a:spLocks noGrp="1"/>
          </p:cNvSpPr>
          <p:nvPr>
            <p:ph type="ftr" sz="quarter" idx="11"/>
          </p:nvPr>
        </p:nvSpPr>
        <p:spPr/>
        <p:txBody>
          <a:bodyPr/>
          <a:lstStyle/>
          <a:p>
            <a:r>
              <a:rPr lang="en-US"/>
              <a:t>DRAFT - MG</a:t>
            </a:r>
          </a:p>
        </p:txBody>
      </p:sp>
      <p:sp>
        <p:nvSpPr>
          <p:cNvPr id="9" name="Slide Number Placeholder 8">
            <a:extLst>
              <a:ext uri="{FF2B5EF4-FFF2-40B4-BE49-F238E27FC236}">
                <a16:creationId xmlns:a16="http://schemas.microsoft.com/office/drawing/2014/main" id="{8A200E6C-510B-4F37-A284-0B204504989A}"/>
              </a:ext>
            </a:extLst>
          </p:cNvPr>
          <p:cNvSpPr>
            <a:spLocks noGrp="1"/>
          </p:cNvSpPr>
          <p:nvPr>
            <p:ph type="sldNum" sz="quarter" idx="12"/>
          </p:nvPr>
        </p:nvSpPr>
        <p:spPr/>
        <p:txBody>
          <a:bodyPr/>
          <a:lstStyle/>
          <a:p>
            <a:fld id="{C80ABC43-FC56-4751-9F97-FA12B3A15520}" type="slidenum">
              <a:rPr lang="en-US" smtClean="0"/>
              <a:t>‹#›</a:t>
            </a:fld>
            <a:endParaRPr lang="en-US"/>
          </a:p>
        </p:txBody>
      </p:sp>
    </p:spTree>
    <p:extLst>
      <p:ext uri="{BB962C8B-B14F-4D97-AF65-F5344CB8AC3E}">
        <p14:creationId xmlns:p14="http://schemas.microsoft.com/office/powerpoint/2010/main" val="1292142329"/>
      </p:ext>
    </p:extLst>
  </p:cSld>
  <p:clrMapOvr>
    <a:masterClrMapping/>
  </p:clrMapOvr>
  <p:hf hdr="0" ft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E7CD2-300B-4820-B65E-4DF0C78A47F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C5FBF8-BDBE-41FC-B493-7FA094D946B3}"/>
              </a:ext>
            </a:extLst>
          </p:cNvPr>
          <p:cNvSpPr>
            <a:spLocks noGrp="1"/>
          </p:cNvSpPr>
          <p:nvPr>
            <p:ph type="dt" sz="half" idx="10"/>
          </p:nvPr>
        </p:nvSpPr>
        <p:spPr/>
        <p:txBody>
          <a:bodyPr/>
          <a:lstStyle/>
          <a:p>
            <a:fld id="{601C25F8-81C1-4D48-91E1-7C9BB3AB02F7}" type="datetime1">
              <a:rPr lang="en-US" smtClean="0"/>
              <a:t>8/10/2023</a:t>
            </a:fld>
            <a:endParaRPr lang="en-US"/>
          </a:p>
        </p:txBody>
      </p:sp>
      <p:sp>
        <p:nvSpPr>
          <p:cNvPr id="4" name="Footer Placeholder 3">
            <a:extLst>
              <a:ext uri="{FF2B5EF4-FFF2-40B4-BE49-F238E27FC236}">
                <a16:creationId xmlns:a16="http://schemas.microsoft.com/office/drawing/2014/main" id="{8ECCFF69-3B07-4407-85B6-63486067E12D}"/>
              </a:ext>
            </a:extLst>
          </p:cNvPr>
          <p:cNvSpPr>
            <a:spLocks noGrp="1"/>
          </p:cNvSpPr>
          <p:nvPr>
            <p:ph type="ftr" sz="quarter" idx="11"/>
          </p:nvPr>
        </p:nvSpPr>
        <p:spPr/>
        <p:txBody>
          <a:bodyPr/>
          <a:lstStyle/>
          <a:p>
            <a:r>
              <a:rPr lang="en-US"/>
              <a:t>DRAFT - MG</a:t>
            </a:r>
          </a:p>
        </p:txBody>
      </p:sp>
      <p:sp>
        <p:nvSpPr>
          <p:cNvPr id="5" name="Slide Number Placeholder 4">
            <a:extLst>
              <a:ext uri="{FF2B5EF4-FFF2-40B4-BE49-F238E27FC236}">
                <a16:creationId xmlns:a16="http://schemas.microsoft.com/office/drawing/2014/main" id="{49458E37-6168-4187-856C-7B81CCF0A857}"/>
              </a:ext>
            </a:extLst>
          </p:cNvPr>
          <p:cNvSpPr>
            <a:spLocks noGrp="1"/>
          </p:cNvSpPr>
          <p:nvPr>
            <p:ph type="sldNum" sz="quarter" idx="12"/>
          </p:nvPr>
        </p:nvSpPr>
        <p:spPr/>
        <p:txBody>
          <a:bodyPr/>
          <a:lstStyle/>
          <a:p>
            <a:fld id="{C80ABC43-FC56-4751-9F97-FA12B3A15520}" type="slidenum">
              <a:rPr lang="en-US" smtClean="0"/>
              <a:t>‹#›</a:t>
            </a:fld>
            <a:endParaRPr lang="en-US"/>
          </a:p>
        </p:txBody>
      </p:sp>
    </p:spTree>
    <p:extLst>
      <p:ext uri="{BB962C8B-B14F-4D97-AF65-F5344CB8AC3E}">
        <p14:creationId xmlns:p14="http://schemas.microsoft.com/office/powerpoint/2010/main" val="1072499912"/>
      </p:ext>
    </p:extLst>
  </p:cSld>
  <p:clrMapOvr>
    <a:masterClrMapping/>
  </p:clrMapOvr>
  <p:hf hdr="0" ft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FEB486-B5FE-4069-B383-4F5DA15EB496}"/>
              </a:ext>
            </a:extLst>
          </p:cNvPr>
          <p:cNvSpPr>
            <a:spLocks noGrp="1"/>
          </p:cNvSpPr>
          <p:nvPr>
            <p:ph type="dt" sz="half" idx="10"/>
          </p:nvPr>
        </p:nvSpPr>
        <p:spPr/>
        <p:txBody>
          <a:bodyPr/>
          <a:lstStyle/>
          <a:p>
            <a:fld id="{A607F673-0D6E-6B47-85C2-2704DC2FC656}" type="datetime1">
              <a:rPr lang="en-US" smtClean="0"/>
              <a:t>8/10/2023</a:t>
            </a:fld>
            <a:endParaRPr lang="en-US"/>
          </a:p>
        </p:txBody>
      </p:sp>
      <p:sp>
        <p:nvSpPr>
          <p:cNvPr id="3" name="Footer Placeholder 2">
            <a:extLst>
              <a:ext uri="{FF2B5EF4-FFF2-40B4-BE49-F238E27FC236}">
                <a16:creationId xmlns:a16="http://schemas.microsoft.com/office/drawing/2014/main" id="{B010276B-A6AF-4385-9666-EBB9F095F0BF}"/>
              </a:ext>
            </a:extLst>
          </p:cNvPr>
          <p:cNvSpPr>
            <a:spLocks noGrp="1"/>
          </p:cNvSpPr>
          <p:nvPr>
            <p:ph type="ftr" sz="quarter" idx="11"/>
          </p:nvPr>
        </p:nvSpPr>
        <p:spPr/>
        <p:txBody>
          <a:bodyPr/>
          <a:lstStyle/>
          <a:p>
            <a:r>
              <a:rPr lang="en-US"/>
              <a:t>DRAFT - MG</a:t>
            </a:r>
          </a:p>
        </p:txBody>
      </p:sp>
      <p:sp>
        <p:nvSpPr>
          <p:cNvPr id="4" name="Slide Number Placeholder 3">
            <a:extLst>
              <a:ext uri="{FF2B5EF4-FFF2-40B4-BE49-F238E27FC236}">
                <a16:creationId xmlns:a16="http://schemas.microsoft.com/office/drawing/2014/main" id="{07D053A4-FDB1-4DE2-8C17-7AC04CFD67F4}"/>
              </a:ext>
            </a:extLst>
          </p:cNvPr>
          <p:cNvSpPr>
            <a:spLocks noGrp="1"/>
          </p:cNvSpPr>
          <p:nvPr>
            <p:ph type="sldNum" sz="quarter" idx="12"/>
          </p:nvPr>
        </p:nvSpPr>
        <p:spPr/>
        <p:txBody>
          <a:bodyPr/>
          <a:lstStyle/>
          <a:p>
            <a:fld id="{C80ABC43-FC56-4751-9F97-FA12B3A15520}" type="slidenum">
              <a:rPr lang="en-US" smtClean="0"/>
              <a:t>‹#›</a:t>
            </a:fld>
            <a:endParaRPr lang="en-US"/>
          </a:p>
        </p:txBody>
      </p:sp>
    </p:spTree>
    <p:extLst>
      <p:ext uri="{BB962C8B-B14F-4D97-AF65-F5344CB8AC3E}">
        <p14:creationId xmlns:p14="http://schemas.microsoft.com/office/powerpoint/2010/main" val="3862209272"/>
      </p:ext>
    </p:extLst>
  </p:cSld>
  <p:clrMapOvr>
    <a:masterClrMapping/>
  </p:clrMapOvr>
  <p:hf hdr="0" ft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B31B9-81A8-4041-B77A-E1439DE276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7E848EA-8514-46E1-AD9B-4A5FB15B1B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CA35BCC-EA2F-4945-97A8-7E5330D31D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7E60328-60C5-4FC7-86AA-F6FC1B29A2D6}"/>
              </a:ext>
            </a:extLst>
          </p:cNvPr>
          <p:cNvSpPr>
            <a:spLocks noGrp="1"/>
          </p:cNvSpPr>
          <p:nvPr>
            <p:ph type="dt" sz="half" idx="10"/>
          </p:nvPr>
        </p:nvSpPr>
        <p:spPr/>
        <p:txBody>
          <a:bodyPr/>
          <a:lstStyle/>
          <a:p>
            <a:fld id="{5356ACFD-1A03-004E-A159-3B7953DE1450}" type="datetime1">
              <a:rPr lang="en-US" smtClean="0"/>
              <a:t>8/10/2023</a:t>
            </a:fld>
            <a:endParaRPr lang="en-US"/>
          </a:p>
        </p:txBody>
      </p:sp>
      <p:sp>
        <p:nvSpPr>
          <p:cNvPr id="6" name="Footer Placeholder 5">
            <a:extLst>
              <a:ext uri="{FF2B5EF4-FFF2-40B4-BE49-F238E27FC236}">
                <a16:creationId xmlns:a16="http://schemas.microsoft.com/office/drawing/2014/main" id="{8308254F-6E91-48C1-9D93-3A9F3C340364}"/>
              </a:ext>
            </a:extLst>
          </p:cNvPr>
          <p:cNvSpPr>
            <a:spLocks noGrp="1"/>
          </p:cNvSpPr>
          <p:nvPr>
            <p:ph type="ftr" sz="quarter" idx="11"/>
          </p:nvPr>
        </p:nvSpPr>
        <p:spPr/>
        <p:txBody>
          <a:bodyPr/>
          <a:lstStyle/>
          <a:p>
            <a:r>
              <a:rPr lang="en-US"/>
              <a:t>DRAFT - MG</a:t>
            </a:r>
          </a:p>
        </p:txBody>
      </p:sp>
      <p:sp>
        <p:nvSpPr>
          <p:cNvPr id="7" name="Slide Number Placeholder 6">
            <a:extLst>
              <a:ext uri="{FF2B5EF4-FFF2-40B4-BE49-F238E27FC236}">
                <a16:creationId xmlns:a16="http://schemas.microsoft.com/office/drawing/2014/main" id="{977D9B17-BDDB-4BB4-BAC9-A264A1D1EF30}"/>
              </a:ext>
            </a:extLst>
          </p:cNvPr>
          <p:cNvSpPr>
            <a:spLocks noGrp="1"/>
          </p:cNvSpPr>
          <p:nvPr>
            <p:ph type="sldNum" sz="quarter" idx="12"/>
          </p:nvPr>
        </p:nvSpPr>
        <p:spPr/>
        <p:txBody>
          <a:bodyPr/>
          <a:lstStyle/>
          <a:p>
            <a:fld id="{C80ABC43-FC56-4751-9F97-FA12B3A15520}" type="slidenum">
              <a:rPr lang="en-US" smtClean="0"/>
              <a:t>‹#›</a:t>
            </a:fld>
            <a:endParaRPr lang="en-US"/>
          </a:p>
        </p:txBody>
      </p:sp>
    </p:spTree>
    <p:extLst>
      <p:ext uri="{BB962C8B-B14F-4D97-AF65-F5344CB8AC3E}">
        <p14:creationId xmlns:p14="http://schemas.microsoft.com/office/powerpoint/2010/main" val="2337454089"/>
      </p:ext>
    </p:extLst>
  </p:cSld>
  <p:clrMapOvr>
    <a:masterClrMapping/>
  </p:clrMapOvr>
  <p:hf hdr="0" ft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863CF2-B3BD-4381-AED0-CCDD686A19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EED972-F77A-4ECC-BFF3-39721FCA2B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7B2A4A5-9C61-4BCC-80C9-CA4F96D8B9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5142C22-B53C-42F1-AE3C-2E1D5AB10A74}"/>
              </a:ext>
            </a:extLst>
          </p:cNvPr>
          <p:cNvSpPr>
            <a:spLocks noGrp="1"/>
          </p:cNvSpPr>
          <p:nvPr>
            <p:ph type="dt" sz="half" idx="10"/>
          </p:nvPr>
        </p:nvSpPr>
        <p:spPr/>
        <p:txBody>
          <a:bodyPr/>
          <a:lstStyle/>
          <a:p>
            <a:fld id="{20A50FA5-AB0A-BE4F-A66D-A5420EF2D30D}" type="datetime1">
              <a:rPr lang="en-US" smtClean="0"/>
              <a:t>8/10/2023</a:t>
            </a:fld>
            <a:endParaRPr lang="en-US"/>
          </a:p>
        </p:txBody>
      </p:sp>
      <p:sp>
        <p:nvSpPr>
          <p:cNvPr id="6" name="Footer Placeholder 5">
            <a:extLst>
              <a:ext uri="{FF2B5EF4-FFF2-40B4-BE49-F238E27FC236}">
                <a16:creationId xmlns:a16="http://schemas.microsoft.com/office/drawing/2014/main" id="{B08A9E45-A7E0-44C1-A5BE-877EE6A71D2A}"/>
              </a:ext>
            </a:extLst>
          </p:cNvPr>
          <p:cNvSpPr>
            <a:spLocks noGrp="1"/>
          </p:cNvSpPr>
          <p:nvPr>
            <p:ph type="ftr" sz="quarter" idx="11"/>
          </p:nvPr>
        </p:nvSpPr>
        <p:spPr/>
        <p:txBody>
          <a:bodyPr/>
          <a:lstStyle/>
          <a:p>
            <a:r>
              <a:rPr lang="en-US"/>
              <a:t>DRAFT - MG</a:t>
            </a:r>
          </a:p>
        </p:txBody>
      </p:sp>
      <p:sp>
        <p:nvSpPr>
          <p:cNvPr id="7" name="Slide Number Placeholder 6">
            <a:extLst>
              <a:ext uri="{FF2B5EF4-FFF2-40B4-BE49-F238E27FC236}">
                <a16:creationId xmlns:a16="http://schemas.microsoft.com/office/drawing/2014/main" id="{5EB1EFAE-C8B8-4DE1-96D0-4F8EDC799A4A}"/>
              </a:ext>
            </a:extLst>
          </p:cNvPr>
          <p:cNvSpPr>
            <a:spLocks noGrp="1"/>
          </p:cNvSpPr>
          <p:nvPr>
            <p:ph type="sldNum" sz="quarter" idx="12"/>
          </p:nvPr>
        </p:nvSpPr>
        <p:spPr/>
        <p:txBody>
          <a:bodyPr/>
          <a:lstStyle/>
          <a:p>
            <a:fld id="{C80ABC43-FC56-4751-9F97-FA12B3A15520}" type="slidenum">
              <a:rPr lang="en-US" smtClean="0"/>
              <a:t>‹#›</a:t>
            </a:fld>
            <a:endParaRPr lang="en-US"/>
          </a:p>
        </p:txBody>
      </p:sp>
    </p:spTree>
    <p:extLst>
      <p:ext uri="{BB962C8B-B14F-4D97-AF65-F5344CB8AC3E}">
        <p14:creationId xmlns:p14="http://schemas.microsoft.com/office/powerpoint/2010/main" val="1879957255"/>
      </p:ext>
    </p:extLst>
  </p:cSld>
  <p:clrMapOvr>
    <a:masterClrMapping/>
  </p:clrMapOvr>
  <p:hf hdr="0" ft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CF7697-55F8-4F32-B3CE-29516775A7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F31D5A6-54CF-4DD2-B118-0E6AFC8100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40746F-8CCC-454E-8317-D843DD6F5F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E8C73C-2E19-8240-8D84-A483DE2448E0}" type="datetime1">
              <a:rPr lang="en-US" smtClean="0"/>
              <a:t>8/10/2023</a:t>
            </a:fld>
            <a:endParaRPr lang="en-US"/>
          </a:p>
        </p:txBody>
      </p:sp>
      <p:sp>
        <p:nvSpPr>
          <p:cNvPr id="5" name="Footer Placeholder 4">
            <a:extLst>
              <a:ext uri="{FF2B5EF4-FFF2-40B4-BE49-F238E27FC236}">
                <a16:creationId xmlns:a16="http://schemas.microsoft.com/office/drawing/2014/main" id="{8F5F5ECC-3DF8-4AE5-928E-34D70A14CC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DRAFT - MG</a:t>
            </a:r>
          </a:p>
        </p:txBody>
      </p:sp>
      <p:sp>
        <p:nvSpPr>
          <p:cNvPr id="6" name="Slide Number Placeholder 5">
            <a:extLst>
              <a:ext uri="{FF2B5EF4-FFF2-40B4-BE49-F238E27FC236}">
                <a16:creationId xmlns:a16="http://schemas.microsoft.com/office/drawing/2014/main" id="{B0BDFF59-2C37-4784-A44C-BFE3FB3F21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0ABC43-FC56-4751-9F97-FA12B3A15520}" type="slidenum">
              <a:rPr lang="en-US" smtClean="0"/>
              <a:t>‹#›</a:t>
            </a:fld>
            <a:endParaRPr lang="en-US"/>
          </a:p>
        </p:txBody>
      </p:sp>
    </p:spTree>
    <p:extLst>
      <p:ext uri="{BB962C8B-B14F-4D97-AF65-F5344CB8AC3E}">
        <p14:creationId xmlns:p14="http://schemas.microsoft.com/office/powerpoint/2010/main" val="13206132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Colors" Target="../diagrams/colors6.xml"/><Relationship Id="rId3" Type="http://schemas.openxmlformats.org/officeDocument/2006/relationships/hyperlink" Target="https://disabilitystudies.washington.edu/what-is-disability-studies" TargetMode="External"/><Relationship Id="rId7" Type="http://schemas.openxmlformats.org/officeDocument/2006/relationships/diagramQuickStyle" Target="../diagrams/quickStyle6.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Layout" Target="../diagrams/layout6.xml"/><Relationship Id="rId5" Type="http://schemas.openxmlformats.org/officeDocument/2006/relationships/diagramData" Target="../diagrams/data6.xml"/><Relationship Id="rId4" Type="http://schemas.openxmlformats.org/officeDocument/2006/relationships/hyperlink" Target="https://doi.org/10.1177/2332649218783480" TargetMode="External"/><Relationship Id="rId9" Type="http://schemas.microsoft.com/office/2007/relationships/diagramDrawing" Target="../diagrams/drawing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xml.rels><?xml version="1.0" encoding="UTF-8" standalone="yes"?>
<Relationships xmlns="http://schemas.openxmlformats.org/package/2006/relationships"><Relationship Id="rId8" Type="http://schemas.openxmlformats.org/officeDocument/2006/relationships/diagramQuickStyle" Target="../diagrams/quickStyle8.xml"/><Relationship Id="rId3" Type="http://schemas.openxmlformats.org/officeDocument/2006/relationships/hyperlink" Target="https://www2.ed.gov/about/offices/list/ocr/504faq.html" TargetMode="External"/><Relationship Id="rId7" Type="http://schemas.openxmlformats.org/officeDocument/2006/relationships/diagramLayout" Target="../diagrams/layout8.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Data" Target="../diagrams/data8.xml"/><Relationship Id="rId5" Type="http://schemas.openxmlformats.org/officeDocument/2006/relationships/hyperlink" Target="https://www.eeoc.gov/statutes/americans-disabilities-act-amendments-act-2008" TargetMode="External"/><Relationship Id="rId10" Type="http://schemas.microsoft.com/office/2007/relationships/diagramDrawing" Target="../diagrams/drawing8.xml"/><Relationship Id="rId4" Type="http://schemas.openxmlformats.org/officeDocument/2006/relationships/hyperlink" Target="https://www.ada.gov/ada_intro.htm" TargetMode="External"/><Relationship Id="rId9" Type="http://schemas.openxmlformats.org/officeDocument/2006/relationships/diagramColors" Target="../diagrams/colors8.xml"/></Relationships>
</file>

<file path=ppt/slides/_rels/slide13.xml.rels><?xml version="1.0" encoding="UTF-8" standalone="yes"?>
<Relationships xmlns="http://schemas.openxmlformats.org/package/2006/relationships"><Relationship Id="rId8" Type="http://schemas.openxmlformats.org/officeDocument/2006/relationships/diagramColors" Target="../diagrams/colors9.xml"/><Relationship Id="rId3" Type="http://schemas.openxmlformats.org/officeDocument/2006/relationships/hyperlink" Target="https://www-chronicle-com.libproxy.unm.edu/article/collegiality-and-disability" TargetMode="External"/><Relationship Id="rId7" Type="http://schemas.openxmlformats.org/officeDocument/2006/relationships/diagramQuickStyle" Target="../diagrams/quickStyle9.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Layout" Target="../diagrams/layout9.xml"/><Relationship Id="rId5" Type="http://schemas.openxmlformats.org/officeDocument/2006/relationships/diagramData" Target="../diagrams/data9.xml"/><Relationship Id="rId4" Type="http://schemas.openxmlformats.org/officeDocument/2006/relationships/hyperlink" Target="https://medium.com/disability-acts/can-you-tell-the-difference-between-accommodation-and-accessibility-7a7afd9dacd7#.h31j1mfic" TargetMode="External"/><Relationship Id="rId9" Type="http://schemas.microsoft.com/office/2007/relationships/diagramDrawing" Target="../diagrams/drawing9.xml"/></Relationships>
</file>

<file path=ppt/slides/_rels/slide14.xml.rels><?xml version="1.0" encoding="UTF-8" standalone="yes"?>
<Relationships xmlns="http://schemas.openxmlformats.org/package/2006/relationships"><Relationship Id="rId8" Type="http://schemas.microsoft.com/office/2007/relationships/diagramDrawing" Target="../diagrams/drawing10.xml"/><Relationship Id="rId3" Type="http://schemas.openxmlformats.org/officeDocument/2006/relationships/hyperlink" Target="https://doi.org/10.1080/13603116.2020.1712483" TargetMode="External"/><Relationship Id="rId7" Type="http://schemas.openxmlformats.org/officeDocument/2006/relationships/diagramColors" Target="../diagrams/colors10.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QuickStyle" Target="../diagrams/quickStyle10.xml"/><Relationship Id="rId5" Type="http://schemas.openxmlformats.org/officeDocument/2006/relationships/diagramLayout" Target="../diagrams/layout10.xml"/><Relationship Id="rId4" Type="http://schemas.openxmlformats.org/officeDocument/2006/relationships/diagramData" Target="../diagrams/data10.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8.xml.rels><?xml version="1.0" encoding="UTF-8" standalone="yes"?>
<Relationships xmlns="http://schemas.openxmlformats.org/package/2006/relationships"><Relationship Id="rId8" Type="http://schemas.microsoft.com/office/2007/relationships/diagramDrawing" Target="../diagrams/drawing14.xml"/><Relationship Id="rId3" Type="http://schemas.openxmlformats.org/officeDocument/2006/relationships/hyperlink" Target="https://www.equualaccess.org/resources-2/ableism-basics/" TargetMode="External"/><Relationship Id="rId7" Type="http://schemas.openxmlformats.org/officeDocument/2006/relationships/diagramColors" Target="../diagrams/colors14.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QuickStyle" Target="../diagrams/quickStyle14.xml"/><Relationship Id="rId5" Type="http://schemas.openxmlformats.org/officeDocument/2006/relationships/diagramLayout" Target="../diagrams/layout14.xml"/><Relationship Id="rId4" Type="http://schemas.openxmlformats.org/officeDocument/2006/relationships/diagramData" Target="../diagrams/data14.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36.xml"/><Relationship Id="rId1" Type="http://schemas.openxmlformats.org/officeDocument/2006/relationships/slideLayout" Target="../slideLayouts/slideLayout5.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hyperlink" Target="https://disstudies.org/index.php/about-sds/mission-and-history/" TargetMode="External"/><Relationship Id="rId7" Type="http://schemas.openxmlformats.org/officeDocument/2006/relationships/diagramColors" Target="../diagrams/colors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AD76F3E-3A97-486B-B402-44400A8B9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46E51F-C278-924E-6E4E-7C2647414C4B}"/>
              </a:ext>
            </a:extLst>
          </p:cNvPr>
          <p:cNvSpPr>
            <a:spLocks noGrp="1"/>
          </p:cNvSpPr>
          <p:nvPr>
            <p:ph type="ctrTitle"/>
          </p:nvPr>
        </p:nvSpPr>
        <p:spPr>
          <a:xfrm>
            <a:off x="838199" y="1093788"/>
            <a:ext cx="10506455" cy="2967208"/>
          </a:xfrm>
        </p:spPr>
        <p:txBody>
          <a:bodyPr>
            <a:normAutofit/>
          </a:bodyPr>
          <a:lstStyle/>
          <a:p>
            <a:pPr algn="l"/>
            <a:r>
              <a:rPr lang="en-US" sz="8000"/>
              <a:t>Survey of UNM Faculty </a:t>
            </a:r>
            <a:br>
              <a:rPr lang="en-US" sz="8000"/>
            </a:br>
            <a:r>
              <a:rPr lang="en-US" sz="8000"/>
              <a:t>with Disabilities</a:t>
            </a:r>
          </a:p>
        </p:txBody>
      </p:sp>
      <p:sp>
        <p:nvSpPr>
          <p:cNvPr id="3" name="Subtitle 2">
            <a:extLst>
              <a:ext uri="{FF2B5EF4-FFF2-40B4-BE49-F238E27FC236}">
                <a16:creationId xmlns:a16="http://schemas.microsoft.com/office/drawing/2014/main" id="{537F0A3D-D92E-66FD-0652-FBAE2B391364}"/>
              </a:ext>
            </a:extLst>
          </p:cNvPr>
          <p:cNvSpPr>
            <a:spLocks noGrp="1"/>
          </p:cNvSpPr>
          <p:nvPr>
            <p:ph type="subTitle" idx="1"/>
          </p:nvPr>
        </p:nvSpPr>
        <p:spPr>
          <a:xfrm>
            <a:off x="6048658" y="4583461"/>
            <a:ext cx="5295995" cy="1038225"/>
          </a:xfrm>
        </p:spPr>
        <p:txBody>
          <a:bodyPr>
            <a:noAutofit/>
          </a:bodyPr>
          <a:lstStyle/>
          <a:p>
            <a:pPr algn="r"/>
            <a:r>
              <a:rPr lang="en-US"/>
              <a:t>Division for Equity and Inclusion</a:t>
            </a:r>
          </a:p>
          <a:p>
            <a:pPr algn="r"/>
            <a:r>
              <a:rPr lang="en-US" sz="2000"/>
              <a:t>The University of New Mexico</a:t>
            </a:r>
          </a:p>
          <a:p>
            <a:pPr algn="r"/>
            <a:r>
              <a:rPr lang="en-US" sz="2000"/>
              <a:t>PI: Marissa Greenberg</a:t>
            </a:r>
          </a:p>
          <a:p>
            <a:pPr algn="r"/>
            <a:r>
              <a:rPr lang="en-US" sz="2000"/>
              <a:t>Co-PI: Assata </a:t>
            </a:r>
            <a:r>
              <a:rPr lang="en-US" sz="2000" err="1"/>
              <a:t>Zerai</a:t>
            </a:r>
            <a:endParaRPr lang="en-US" sz="2000"/>
          </a:p>
          <a:p>
            <a:pPr algn="r"/>
            <a:r>
              <a:rPr lang="en-US" sz="2000"/>
              <a:t>Analytics: Mónica Jenrette &amp; Alejandra Lemus  </a:t>
            </a:r>
          </a:p>
        </p:txBody>
      </p:sp>
      <p:sp>
        <p:nvSpPr>
          <p:cNvPr id="10" name="Rectangle 9">
            <a:extLst>
              <a:ext uri="{FF2B5EF4-FFF2-40B4-BE49-F238E27FC236}">
                <a16:creationId xmlns:a16="http://schemas.microsoft.com/office/drawing/2014/main" id="{391F6B52-91F4-4AEB-B6DB-29FEBCF28C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4331166"/>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2" name="Rectangle 11">
            <a:extLst>
              <a:ext uri="{FF2B5EF4-FFF2-40B4-BE49-F238E27FC236}">
                <a16:creationId xmlns:a16="http://schemas.microsoft.com/office/drawing/2014/main" id="{2CD6F061-7C53-44F4-9794-953DB70A4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346882" y="2348839"/>
            <a:ext cx="54864" cy="394677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722BB876-96E7-794B-8029-4BAE3B0CE1C6}"/>
              </a:ext>
            </a:extLst>
          </p:cNvPr>
          <p:cNvSpPr>
            <a:spLocks noGrp="1"/>
          </p:cNvSpPr>
          <p:nvPr>
            <p:ph type="sldNum" sz="quarter" idx="12"/>
          </p:nvPr>
        </p:nvSpPr>
        <p:spPr/>
        <p:txBody>
          <a:bodyPr/>
          <a:lstStyle/>
          <a:p>
            <a:fld id="{C80ABC43-FC56-4751-9F97-FA12B3A15520}" type="slidenum">
              <a:rPr lang="en-US" smtClean="0"/>
              <a:t>0</a:t>
            </a:fld>
            <a:endParaRPr lang="en-US"/>
          </a:p>
        </p:txBody>
      </p:sp>
      <p:sp>
        <p:nvSpPr>
          <p:cNvPr id="7" name="Date Placeholder 6">
            <a:extLst>
              <a:ext uri="{FF2B5EF4-FFF2-40B4-BE49-F238E27FC236}">
                <a16:creationId xmlns:a16="http://schemas.microsoft.com/office/drawing/2014/main" id="{C4FD14DA-85A5-4647-AAC8-4F2D20B255EB}"/>
              </a:ext>
            </a:extLst>
          </p:cNvPr>
          <p:cNvSpPr>
            <a:spLocks noGrp="1"/>
          </p:cNvSpPr>
          <p:nvPr>
            <p:ph type="dt" sz="half" idx="10"/>
          </p:nvPr>
        </p:nvSpPr>
        <p:spPr/>
        <p:txBody>
          <a:bodyPr/>
          <a:lstStyle/>
          <a:p>
            <a:fld id="{93829E0D-359E-0644-8DA9-E6589BAF704D}" type="datetime1">
              <a:rPr lang="en-US" smtClean="0"/>
              <a:t>8/10/2023</a:t>
            </a:fld>
            <a:endParaRPr lang="en-US"/>
          </a:p>
        </p:txBody>
      </p:sp>
    </p:spTree>
    <p:extLst>
      <p:ext uri="{BB962C8B-B14F-4D97-AF65-F5344CB8AC3E}">
        <p14:creationId xmlns:p14="http://schemas.microsoft.com/office/powerpoint/2010/main" val="892318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B2C3144-03FE-A74A-9ED0-2CC4DA11EE5C}"/>
              </a:ext>
            </a:extLst>
          </p:cNvPr>
          <p:cNvSpPr>
            <a:spLocks noGrp="1"/>
          </p:cNvSpPr>
          <p:nvPr>
            <p:ph type="title"/>
          </p:nvPr>
        </p:nvSpPr>
        <p:spPr>
          <a:xfrm>
            <a:off x="621791" y="0"/>
            <a:ext cx="4818889" cy="6644640"/>
          </a:xfrm>
        </p:spPr>
        <p:txBody>
          <a:bodyPr>
            <a:normAutofit/>
          </a:bodyPr>
          <a:lstStyle/>
          <a:p>
            <a:r>
              <a:rPr lang="en-US" sz="2000" i="0">
                <a:solidFill>
                  <a:srgbClr val="212121"/>
                </a:solidFill>
                <a:effectLst/>
                <a:latin typeface="Calibri" panose="020F0502020204030204" pitchFamily="34" charset="0"/>
              </a:rPr>
              <a:t>Disability Studies scholarship and teaching enhance the understanding of disability by incorporating social, cultural, historical, legal, and political perspectives, including the </a:t>
            </a:r>
            <a:r>
              <a:rPr lang="en-US" sz="2000" b="1" i="0">
                <a:solidFill>
                  <a:srgbClr val="212121"/>
                </a:solidFill>
                <a:effectLst/>
                <a:latin typeface="Calibri" panose="020F0502020204030204" pitchFamily="34" charset="0"/>
              </a:rPr>
              <a:t>connections between disability and other identities.</a:t>
            </a:r>
            <a:br>
              <a:rPr lang="en-US" sz="2000" b="1" i="0">
                <a:solidFill>
                  <a:srgbClr val="212121"/>
                </a:solidFill>
                <a:effectLst/>
                <a:latin typeface="Calibri" panose="020F0502020204030204" pitchFamily="34" charset="0"/>
              </a:rPr>
            </a:br>
            <a:br>
              <a:rPr lang="en-US" sz="2000" b="0" i="0">
                <a:solidFill>
                  <a:srgbClr val="212121"/>
                </a:solidFill>
                <a:effectLst/>
                <a:latin typeface="Calibri" panose="020F0502020204030204" pitchFamily="34" charset="0"/>
              </a:rPr>
            </a:br>
            <a:r>
              <a:rPr lang="en-US" sz="1200" b="0" i="0">
                <a:solidFill>
                  <a:srgbClr val="212121"/>
                </a:solidFill>
                <a:effectLst/>
                <a:latin typeface="Calibri" panose="020F0502020204030204" pitchFamily="34" charset="0"/>
              </a:rPr>
              <a:t>-- "What is Disability Studies?," </a:t>
            </a:r>
            <a:r>
              <a:rPr lang="en-US" sz="1200" b="0" i="0">
                <a:solidFill>
                  <a:srgbClr val="008272"/>
                </a:solidFill>
                <a:effectLst/>
                <a:latin typeface="Calibri" panose="020F0502020204030204" pitchFamily="34" charset="0"/>
                <a:hlinkClick r:id="rId3"/>
              </a:rPr>
              <a:t>https://disabilitystudies.washington.edu/what-is-disability-studies</a:t>
            </a:r>
            <a:br>
              <a:rPr lang="en-US" sz="800" b="0" i="0">
                <a:solidFill>
                  <a:srgbClr val="212121"/>
                </a:solidFill>
                <a:effectLst/>
                <a:latin typeface="Calibri" panose="020F0502020204030204" pitchFamily="34" charset="0"/>
              </a:rPr>
            </a:br>
            <a:br>
              <a:rPr lang="en-US" sz="1600" b="0" i="0">
                <a:solidFill>
                  <a:srgbClr val="008272"/>
                </a:solidFill>
                <a:effectLst/>
                <a:latin typeface="Calibri" panose="020F0502020204030204" pitchFamily="34" charset="0"/>
              </a:rPr>
            </a:br>
            <a:br>
              <a:rPr lang="en-US" sz="1600" b="0" i="0">
                <a:solidFill>
                  <a:srgbClr val="008272"/>
                </a:solidFill>
                <a:effectLst/>
                <a:latin typeface="Calibri" panose="020F0502020204030204" pitchFamily="34" charset="0"/>
              </a:rPr>
            </a:br>
            <a:r>
              <a:rPr lang="en-US" sz="2000" b="1" i="0">
                <a:solidFill>
                  <a:srgbClr val="212121"/>
                </a:solidFill>
                <a:effectLst/>
                <a:latin typeface="Calibri" panose="020F0502020204030204" pitchFamily="34" charset="0"/>
              </a:rPr>
              <a:t>[An intersectional approach to disability makes] </a:t>
            </a:r>
            <a:r>
              <a:rPr lang="en-US" sz="2000">
                <a:solidFill>
                  <a:srgbClr val="212121"/>
                </a:solidFill>
                <a:effectLst/>
                <a:latin typeface="Calibri" panose="020F0502020204030204" pitchFamily="34" charset="0"/>
              </a:rPr>
              <a:t>room for interrogation of the fact that disabilities are frequently caused by racial and class-based inequalities, including economic injustices, environmental degradation, war, and mass incarceration. </a:t>
            </a:r>
            <a:br>
              <a:rPr lang="en-US" sz="1600">
                <a:solidFill>
                  <a:srgbClr val="212121"/>
                </a:solidFill>
                <a:effectLst/>
                <a:latin typeface="Calibri" panose="020F0502020204030204" pitchFamily="34" charset="0"/>
              </a:rPr>
            </a:br>
            <a:br>
              <a:rPr lang="en-US" sz="1100">
                <a:solidFill>
                  <a:srgbClr val="212121"/>
                </a:solidFill>
                <a:effectLst/>
                <a:latin typeface="Calibri" panose="020F0502020204030204" pitchFamily="34" charset="0"/>
              </a:rPr>
            </a:br>
            <a:r>
              <a:rPr lang="en-US" sz="1050" b="0" i="0">
                <a:solidFill>
                  <a:srgbClr val="212121"/>
                </a:solidFill>
                <a:effectLst/>
                <a:latin typeface="Calibri" panose="020F0502020204030204" pitchFamily="34" charset="0"/>
              </a:rPr>
              <a:t>-- Angela Frederick and Dara </a:t>
            </a:r>
            <a:r>
              <a:rPr lang="en-US" sz="1050" b="0" i="0" err="1">
                <a:solidFill>
                  <a:srgbClr val="212121"/>
                </a:solidFill>
                <a:effectLst/>
                <a:latin typeface="Calibri" panose="020F0502020204030204" pitchFamily="34" charset="0"/>
              </a:rPr>
              <a:t>Shifrer</a:t>
            </a:r>
            <a:r>
              <a:rPr lang="en-US" sz="1050" b="0" i="0">
                <a:solidFill>
                  <a:srgbClr val="212121"/>
                </a:solidFill>
                <a:effectLst/>
                <a:latin typeface="Calibri" panose="020F0502020204030204" pitchFamily="34" charset="0"/>
              </a:rPr>
              <a:t>, “Race and Disability: From Analogy to Intersectionality, ” </a:t>
            </a:r>
            <a:r>
              <a:rPr lang="en-US" sz="1050" b="0" i="1">
                <a:solidFill>
                  <a:srgbClr val="212121"/>
                </a:solidFill>
                <a:effectLst/>
                <a:latin typeface="Calibri" panose="020F0502020204030204" pitchFamily="34" charset="0"/>
              </a:rPr>
              <a:t>Sociology of Race and Ethnicity</a:t>
            </a:r>
            <a:r>
              <a:rPr lang="en-US" sz="1050" b="0" i="0">
                <a:solidFill>
                  <a:srgbClr val="212121"/>
                </a:solidFill>
                <a:effectLst/>
                <a:latin typeface="Calibri" panose="020F0502020204030204" pitchFamily="34" charset="0"/>
              </a:rPr>
              <a:t> 5, no. 2 (2019): 200–214, quote 204. </a:t>
            </a:r>
            <a:r>
              <a:rPr lang="en-US" sz="1050" b="0" i="0">
                <a:solidFill>
                  <a:srgbClr val="008272"/>
                </a:solidFill>
                <a:effectLst/>
                <a:latin typeface="Calibri" panose="020F0502020204030204" pitchFamily="34" charset="0"/>
                <a:hlinkClick r:id="rId4"/>
              </a:rPr>
              <a:t>https://doi.org/10.1177/2332649218783480</a:t>
            </a:r>
            <a:r>
              <a:rPr lang="en-US" sz="1050" b="0" i="0">
                <a:solidFill>
                  <a:srgbClr val="212121"/>
                </a:solidFill>
                <a:effectLst/>
                <a:latin typeface="Calibri" panose="020F0502020204030204" pitchFamily="34" charset="0"/>
              </a:rPr>
              <a:t>. </a:t>
            </a:r>
            <a:endParaRPr lang="en-US" sz="1600" b="0" i="0">
              <a:solidFill>
                <a:srgbClr val="212121"/>
              </a:solidFill>
              <a:effectLst/>
              <a:latin typeface="Calibri" panose="020F0502020204030204" pitchFamily="34" charset="0"/>
            </a:endParaRP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CC228B8-6F8C-F229-7384-E656D3768828}"/>
              </a:ext>
            </a:extLst>
          </p:cNvPr>
          <p:cNvGraphicFramePr>
            <a:graphicFrameLocks noGrp="1"/>
          </p:cNvGraphicFramePr>
          <p:nvPr>
            <p:ph idx="1"/>
          </p:nvPr>
        </p:nvGraphicFramePr>
        <p:xfrm>
          <a:off x="5303520" y="676656"/>
          <a:ext cx="4818889" cy="448462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4" name="Slide Number Placeholder 3">
            <a:extLst>
              <a:ext uri="{FF2B5EF4-FFF2-40B4-BE49-F238E27FC236}">
                <a16:creationId xmlns:a16="http://schemas.microsoft.com/office/drawing/2014/main" id="{E06E6417-F52B-7648-8EB0-0B6D6BA21ECF}"/>
              </a:ext>
            </a:extLst>
          </p:cNvPr>
          <p:cNvSpPr>
            <a:spLocks noGrp="1"/>
          </p:cNvSpPr>
          <p:nvPr>
            <p:ph type="sldNum" sz="quarter" idx="12"/>
          </p:nvPr>
        </p:nvSpPr>
        <p:spPr/>
        <p:txBody>
          <a:bodyPr/>
          <a:lstStyle/>
          <a:p>
            <a:fld id="{C80ABC43-FC56-4751-9F97-FA12B3A15520}" type="slidenum">
              <a:rPr lang="en-US" smtClean="0"/>
              <a:t>9</a:t>
            </a:fld>
            <a:endParaRPr lang="en-US"/>
          </a:p>
        </p:txBody>
      </p:sp>
      <p:sp>
        <p:nvSpPr>
          <p:cNvPr id="6" name="Date Placeholder 5">
            <a:extLst>
              <a:ext uri="{FF2B5EF4-FFF2-40B4-BE49-F238E27FC236}">
                <a16:creationId xmlns:a16="http://schemas.microsoft.com/office/drawing/2014/main" id="{7E75477E-EDE5-B544-A4F5-35C6F4A3634F}"/>
              </a:ext>
            </a:extLst>
          </p:cNvPr>
          <p:cNvSpPr>
            <a:spLocks noGrp="1"/>
          </p:cNvSpPr>
          <p:nvPr>
            <p:ph type="dt" sz="half" idx="10"/>
          </p:nvPr>
        </p:nvSpPr>
        <p:spPr/>
        <p:txBody>
          <a:bodyPr/>
          <a:lstStyle/>
          <a:p>
            <a:fld id="{237ECE66-C11E-2947-A625-275B05B01695}" type="datetime1">
              <a:rPr lang="en-US" smtClean="0"/>
              <a:t>8/10/2023</a:t>
            </a:fld>
            <a:endParaRPr lang="en-US"/>
          </a:p>
        </p:txBody>
      </p:sp>
    </p:spTree>
    <p:extLst>
      <p:ext uri="{BB962C8B-B14F-4D97-AF65-F5344CB8AC3E}">
        <p14:creationId xmlns:p14="http://schemas.microsoft.com/office/powerpoint/2010/main" val="44709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B2C3144-03FE-A74A-9ED0-2CC4DA11EE5C}"/>
              </a:ext>
            </a:extLst>
          </p:cNvPr>
          <p:cNvSpPr>
            <a:spLocks noGrp="1"/>
          </p:cNvSpPr>
          <p:nvPr>
            <p:ph type="title"/>
          </p:nvPr>
        </p:nvSpPr>
        <p:spPr>
          <a:xfrm>
            <a:off x="621792" y="264160"/>
            <a:ext cx="4437888" cy="6136640"/>
          </a:xfrm>
        </p:spPr>
        <p:txBody>
          <a:bodyPr>
            <a:normAutofit/>
          </a:bodyPr>
          <a:lstStyle/>
          <a:p>
            <a:r>
              <a:rPr lang="en-US" sz="2400">
                <a:solidFill>
                  <a:srgbClr val="212121"/>
                </a:solidFill>
                <a:latin typeface="Tenorite" pitchFamily="2" charset="0"/>
              </a:rPr>
              <a:t>Asked about identity, respondents to the Survey of Faculty with Disabilities indicated most often disability (67.8%), gender (48.3%), and race or ethnicity (41.4%).</a:t>
            </a:r>
            <a:br>
              <a:rPr lang="en-US" sz="2400" b="0" i="0">
                <a:solidFill>
                  <a:srgbClr val="212121"/>
                </a:solidFill>
                <a:effectLst/>
                <a:latin typeface="Tenorite" pitchFamily="2" charset="0"/>
              </a:rPr>
            </a:br>
            <a:br>
              <a:rPr lang="en-US" sz="2400" b="0" i="0">
                <a:solidFill>
                  <a:srgbClr val="212121"/>
                </a:solidFill>
                <a:effectLst/>
                <a:latin typeface="Calibri" panose="020F0502020204030204" pitchFamily="34" charset="0"/>
              </a:rPr>
            </a:br>
            <a:br>
              <a:rPr lang="en-US" sz="2400" b="0" i="0">
                <a:solidFill>
                  <a:srgbClr val="212121"/>
                </a:solidFill>
                <a:effectLst/>
                <a:latin typeface="Calibri" panose="020F0502020204030204" pitchFamily="34" charset="0"/>
              </a:rPr>
            </a:br>
            <a:r>
              <a:rPr lang="en-US" sz="2400">
                <a:latin typeface="Tenorite" pitchFamily="2" charset="0"/>
              </a:rPr>
              <a:t>The majority of participants in the Survey who noted their race or ethnicity are white (53%), followed by Hispanic or Latinx (38%).</a:t>
            </a:r>
            <a:br>
              <a:rPr lang="en-US" sz="2400">
                <a:latin typeface="Tenorite" pitchFamily="2" charset="0"/>
              </a:rPr>
            </a:br>
            <a:br>
              <a:rPr lang="en-US" sz="2400">
                <a:latin typeface="Tenorite" pitchFamily="2" charset="0"/>
              </a:rPr>
            </a:br>
            <a:r>
              <a:rPr lang="en-US" sz="2400">
                <a:latin typeface="Tenorite" pitchFamily="2" charset="0"/>
              </a:rPr>
              <a:t>Almost 22% of respondents indicate first-generation college status.</a:t>
            </a:r>
            <a:endParaRPr lang="en-US" sz="1600" b="0" i="0">
              <a:solidFill>
                <a:srgbClr val="212121"/>
              </a:solidFill>
              <a:effectLst/>
              <a:latin typeface="Calibri" panose="020F0502020204030204" pitchFamily="34" charset="0"/>
            </a:endParaRP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CC228B8-6F8C-F229-7384-E656D3768828}"/>
              </a:ext>
            </a:extLst>
          </p:cNvPr>
          <p:cNvGraphicFramePr>
            <a:graphicFrameLocks noGrp="1"/>
          </p:cNvGraphicFramePr>
          <p:nvPr>
            <p:ph idx="1"/>
          </p:nvPr>
        </p:nvGraphicFramePr>
        <p:xfrm>
          <a:off x="5303520" y="676656"/>
          <a:ext cx="4818889" cy="44846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24D7D21A-CE5A-F040-8711-5C777918F321}"/>
              </a:ext>
            </a:extLst>
          </p:cNvPr>
          <p:cNvSpPr>
            <a:spLocks noGrp="1"/>
          </p:cNvSpPr>
          <p:nvPr>
            <p:ph type="sldNum" sz="quarter" idx="12"/>
          </p:nvPr>
        </p:nvSpPr>
        <p:spPr/>
        <p:txBody>
          <a:bodyPr/>
          <a:lstStyle/>
          <a:p>
            <a:fld id="{C80ABC43-FC56-4751-9F97-FA12B3A15520}" type="slidenum">
              <a:rPr lang="en-US" smtClean="0"/>
              <a:t>10</a:t>
            </a:fld>
            <a:endParaRPr lang="en-US"/>
          </a:p>
        </p:txBody>
      </p:sp>
      <p:sp>
        <p:nvSpPr>
          <p:cNvPr id="6" name="Date Placeholder 5">
            <a:extLst>
              <a:ext uri="{FF2B5EF4-FFF2-40B4-BE49-F238E27FC236}">
                <a16:creationId xmlns:a16="http://schemas.microsoft.com/office/drawing/2014/main" id="{DBDE7092-2D55-EA4F-B1B7-BAA68A5C6D2C}"/>
              </a:ext>
            </a:extLst>
          </p:cNvPr>
          <p:cNvSpPr>
            <a:spLocks noGrp="1"/>
          </p:cNvSpPr>
          <p:nvPr>
            <p:ph type="dt" sz="half" idx="10"/>
          </p:nvPr>
        </p:nvSpPr>
        <p:spPr/>
        <p:txBody>
          <a:bodyPr/>
          <a:lstStyle/>
          <a:p>
            <a:fld id="{8749819B-8160-8144-A8AF-C6E1B7A029EA}" type="datetime1">
              <a:rPr lang="en-US" smtClean="0"/>
              <a:t>8/10/2023</a:t>
            </a:fld>
            <a:endParaRPr lang="en-US"/>
          </a:p>
        </p:txBody>
      </p:sp>
    </p:spTree>
    <p:extLst>
      <p:ext uri="{BB962C8B-B14F-4D97-AF65-F5344CB8AC3E}">
        <p14:creationId xmlns:p14="http://schemas.microsoft.com/office/powerpoint/2010/main" val="23980846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B2C3144-03FE-A74A-9ED0-2CC4DA11EE5C}"/>
              </a:ext>
            </a:extLst>
          </p:cNvPr>
          <p:cNvSpPr>
            <a:spLocks noGrp="1"/>
          </p:cNvSpPr>
          <p:nvPr>
            <p:ph type="title"/>
          </p:nvPr>
        </p:nvSpPr>
        <p:spPr>
          <a:xfrm>
            <a:off x="627889" y="717296"/>
            <a:ext cx="4811477" cy="5301488"/>
          </a:xfrm>
        </p:spPr>
        <p:txBody>
          <a:bodyPr>
            <a:normAutofit/>
          </a:bodyPr>
          <a:lstStyle/>
          <a:p>
            <a:pPr algn="l" rtl="0"/>
            <a:r>
              <a:rPr lang="en-US" sz="2000">
                <a:solidFill>
                  <a:srgbClr val="212121"/>
                </a:solidFill>
                <a:latin typeface="Tenorite" pitchFamily="2" charset="0"/>
              </a:rPr>
              <a:t>UNM is legally obligated to comply with the </a:t>
            </a:r>
            <a:r>
              <a:rPr lang="en-US" sz="2000" b="0" i="0">
                <a:solidFill>
                  <a:srgbClr val="212121"/>
                </a:solidFill>
                <a:effectLst/>
                <a:latin typeface="Tenorite" pitchFamily="2" charset="0"/>
              </a:rPr>
              <a:t>disability rights legislation</a:t>
            </a:r>
            <a:r>
              <a:rPr lang="en-US" sz="2000">
                <a:solidFill>
                  <a:srgbClr val="212121"/>
                </a:solidFill>
                <a:latin typeface="Tenorite" pitchFamily="2" charset="0"/>
              </a:rPr>
              <a:t> that requires </a:t>
            </a:r>
            <a:r>
              <a:rPr lang="en-US" sz="2000" b="1">
                <a:solidFill>
                  <a:srgbClr val="212121"/>
                </a:solidFill>
                <a:latin typeface="Tenorite" pitchFamily="2" charset="0"/>
              </a:rPr>
              <a:t>“reasonable accommodation” </a:t>
            </a:r>
            <a:r>
              <a:rPr lang="en-US" sz="2000">
                <a:solidFill>
                  <a:srgbClr val="212121"/>
                </a:solidFill>
                <a:latin typeface="Tenorite" pitchFamily="2" charset="0"/>
              </a:rPr>
              <a:t>of faculty’s (and other employees’) disabilities: </a:t>
            </a:r>
            <a:br>
              <a:rPr lang="en-US" sz="1600" b="0" i="0">
                <a:solidFill>
                  <a:srgbClr val="212121"/>
                </a:solidFill>
                <a:effectLst/>
                <a:latin typeface="Calibri" panose="020F0502020204030204" pitchFamily="34" charset="0"/>
              </a:rPr>
            </a:br>
            <a:br>
              <a:rPr lang="en-US" sz="1600" b="0" i="0">
                <a:solidFill>
                  <a:srgbClr val="212121"/>
                </a:solidFill>
                <a:effectLst/>
                <a:latin typeface="Calibri" panose="020F0502020204030204" pitchFamily="34" charset="0"/>
              </a:rPr>
            </a:br>
            <a:r>
              <a:rPr lang="en-US" sz="1800" b="1" i="0">
                <a:solidFill>
                  <a:srgbClr val="212121"/>
                </a:solidFill>
                <a:effectLst/>
                <a:latin typeface="Calibri" panose="020F0502020204030204" pitchFamily="34" charset="0"/>
                <a:hlinkClick r:id="rId3"/>
              </a:rPr>
              <a:t>Rehabilitation Act, Section 504</a:t>
            </a:r>
            <a:r>
              <a:rPr lang="en-US" sz="1800" b="1" i="0">
                <a:solidFill>
                  <a:srgbClr val="212121"/>
                </a:solidFill>
                <a:effectLst/>
                <a:latin typeface="Calibri" panose="020F0502020204030204" pitchFamily="34" charset="0"/>
              </a:rPr>
              <a:t>.</a:t>
            </a:r>
            <a:r>
              <a:rPr lang="en-US" sz="1800" b="0" i="0">
                <a:solidFill>
                  <a:srgbClr val="212121"/>
                </a:solidFill>
                <a:effectLst/>
                <a:latin typeface="Calibri" panose="020F0502020204030204" pitchFamily="34" charset="0"/>
              </a:rPr>
              <a:t> </a:t>
            </a:r>
            <a:br>
              <a:rPr lang="en-US" sz="1800" b="0" i="0">
                <a:solidFill>
                  <a:srgbClr val="212121"/>
                </a:solidFill>
                <a:effectLst/>
                <a:latin typeface="Calibri" panose="020F0502020204030204" pitchFamily="34" charset="0"/>
              </a:rPr>
            </a:br>
            <a:r>
              <a:rPr lang="en-US" sz="1800" b="0" i="0">
                <a:solidFill>
                  <a:srgbClr val="212121"/>
                </a:solidFill>
                <a:effectLst/>
                <a:latin typeface="Calibri" panose="020F0502020204030204" pitchFamily="34" charset="0"/>
              </a:rPr>
              <a:t>Signed into law in 1973. </a:t>
            </a:r>
            <a:br>
              <a:rPr lang="en-US" sz="1800" b="0" i="0">
                <a:solidFill>
                  <a:srgbClr val="212121"/>
                </a:solidFill>
                <a:effectLst/>
                <a:latin typeface="Calibri" panose="020F0502020204030204" pitchFamily="34" charset="0"/>
              </a:rPr>
            </a:br>
            <a:br>
              <a:rPr lang="en-US" sz="1800" b="0" i="0">
                <a:solidFill>
                  <a:srgbClr val="212121"/>
                </a:solidFill>
                <a:effectLst/>
                <a:latin typeface="Calibri" panose="020F0502020204030204" pitchFamily="34" charset="0"/>
              </a:rPr>
            </a:br>
            <a:r>
              <a:rPr lang="en-US" sz="1800" b="1" i="0">
                <a:solidFill>
                  <a:srgbClr val="212121"/>
                </a:solidFill>
                <a:effectLst/>
                <a:latin typeface="Calibri" panose="020F0502020204030204" pitchFamily="34" charset="0"/>
                <a:hlinkClick r:id="rId4"/>
              </a:rPr>
              <a:t>Americans with Disabilities Act (ADA</a:t>
            </a:r>
            <a:r>
              <a:rPr lang="en-US" sz="1800" b="1" i="0">
                <a:solidFill>
                  <a:srgbClr val="212121"/>
                </a:solidFill>
                <a:effectLst/>
                <a:latin typeface="Calibri" panose="020F0502020204030204" pitchFamily="34" charset="0"/>
              </a:rPr>
              <a:t>).</a:t>
            </a:r>
            <a:r>
              <a:rPr lang="en-US" sz="1800" b="0" i="0">
                <a:solidFill>
                  <a:srgbClr val="212121"/>
                </a:solidFill>
                <a:effectLst/>
                <a:latin typeface="Calibri" panose="020F0502020204030204" pitchFamily="34" charset="0"/>
              </a:rPr>
              <a:t> </a:t>
            </a:r>
            <a:br>
              <a:rPr lang="en-US" sz="1800" b="0" i="0">
                <a:solidFill>
                  <a:srgbClr val="212121"/>
                </a:solidFill>
                <a:effectLst/>
                <a:latin typeface="Calibri" panose="020F0502020204030204" pitchFamily="34" charset="0"/>
              </a:rPr>
            </a:br>
            <a:r>
              <a:rPr lang="en-US" sz="1800" b="0" i="0">
                <a:solidFill>
                  <a:srgbClr val="212121"/>
                </a:solidFill>
                <a:effectLst/>
                <a:latin typeface="Calibri" panose="020F0502020204030204" pitchFamily="34" charset="0"/>
              </a:rPr>
              <a:t>Signed into law in 1990. </a:t>
            </a:r>
            <a:br>
              <a:rPr lang="en-US" sz="1800" b="0" i="0">
                <a:solidFill>
                  <a:srgbClr val="008272"/>
                </a:solidFill>
                <a:effectLst/>
                <a:latin typeface="Calibri" panose="020F0502020204030204" pitchFamily="34" charset="0"/>
              </a:rPr>
            </a:br>
            <a:br>
              <a:rPr lang="en-US" sz="1800" b="0" i="0">
                <a:solidFill>
                  <a:srgbClr val="212121"/>
                </a:solidFill>
                <a:effectLst/>
                <a:latin typeface="Calibri" panose="020F0502020204030204" pitchFamily="34" charset="0"/>
                <a:hlinkClick r:id="rId5"/>
              </a:rPr>
            </a:br>
            <a:r>
              <a:rPr lang="en-US" sz="1800" b="1" i="0">
                <a:solidFill>
                  <a:srgbClr val="212121"/>
                </a:solidFill>
                <a:effectLst/>
                <a:latin typeface="Calibri" panose="020F0502020204030204" pitchFamily="34" charset="0"/>
                <a:hlinkClick r:id="rId5"/>
              </a:rPr>
              <a:t>Americans with Disabilities Amendment Act (ADAAA).</a:t>
            </a:r>
            <a:r>
              <a:rPr lang="en-US" sz="1800" b="0" i="0">
                <a:solidFill>
                  <a:srgbClr val="212121"/>
                </a:solidFill>
                <a:effectLst/>
                <a:latin typeface="Calibri" panose="020F0502020204030204" pitchFamily="34" charset="0"/>
                <a:hlinkClick r:id="rId5"/>
              </a:rPr>
              <a:t> </a:t>
            </a:r>
            <a:br>
              <a:rPr lang="en-US" sz="1800" b="0" i="0">
                <a:solidFill>
                  <a:srgbClr val="212121"/>
                </a:solidFill>
                <a:effectLst/>
                <a:latin typeface="Calibri" panose="020F0502020204030204" pitchFamily="34" charset="0"/>
              </a:rPr>
            </a:br>
            <a:r>
              <a:rPr lang="en-US" sz="1800" b="0" i="0">
                <a:solidFill>
                  <a:srgbClr val="212121"/>
                </a:solidFill>
                <a:effectLst/>
                <a:latin typeface="Calibri" panose="020F0502020204030204" pitchFamily="34" charset="0"/>
              </a:rPr>
              <a:t>Signed into law in 2008. </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CC228B8-6F8C-F229-7384-E656D3768828}"/>
              </a:ext>
            </a:extLst>
          </p:cNvPr>
          <p:cNvGraphicFramePr>
            <a:graphicFrameLocks noGrp="1"/>
          </p:cNvGraphicFramePr>
          <p:nvPr>
            <p:ph idx="1"/>
            <p:extLst>
              <p:ext uri="{D42A27DB-BD31-4B8C-83A1-F6EECF244321}">
                <p14:modId xmlns:p14="http://schemas.microsoft.com/office/powerpoint/2010/main" val="644403469"/>
              </p:ext>
            </p:extLst>
          </p:nvPr>
        </p:nvGraphicFramePr>
        <p:xfrm>
          <a:off x="5892800" y="717296"/>
          <a:ext cx="5043424" cy="4383024"/>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4" name="Slide Number Placeholder 3">
            <a:extLst>
              <a:ext uri="{FF2B5EF4-FFF2-40B4-BE49-F238E27FC236}">
                <a16:creationId xmlns:a16="http://schemas.microsoft.com/office/drawing/2014/main" id="{3C428ACF-5A4D-764B-B0F7-F88C51FBFD95}"/>
              </a:ext>
            </a:extLst>
          </p:cNvPr>
          <p:cNvSpPr>
            <a:spLocks noGrp="1"/>
          </p:cNvSpPr>
          <p:nvPr>
            <p:ph type="sldNum" sz="quarter" idx="12"/>
          </p:nvPr>
        </p:nvSpPr>
        <p:spPr/>
        <p:txBody>
          <a:bodyPr/>
          <a:lstStyle/>
          <a:p>
            <a:fld id="{C80ABC43-FC56-4751-9F97-FA12B3A15520}" type="slidenum">
              <a:rPr lang="en-US" smtClean="0"/>
              <a:t>11</a:t>
            </a:fld>
            <a:endParaRPr lang="en-US"/>
          </a:p>
        </p:txBody>
      </p:sp>
      <p:sp>
        <p:nvSpPr>
          <p:cNvPr id="6" name="Date Placeholder 5">
            <a:extLst>
              <a:ext uri="{FF2B5EF4-FFF2-40B4-BE49-F238E27FC236}">
                <a16:creationId xmlns:a16="http://schemas.microsoft.com/office/drawing/2014/main" id="{E3075925-290C-9E47-A361-0AA595EB1960}"/>
              </a:ext>
            </a:extLst>
          </p:cNvPr>
          <p:cNvSpPr>
            <a:spLocks noGrp="1"/>
          </p:cNvSpPr>
          <p:nvPr>
            <p:ph type="dt" sz="half" idx="10"/>
          </p:nvPr>
        </p:nvSpPr>
        <p:spPr/>
        <p:txBody>
          <a:bodyPr/>
          <a:lstStyle/>
          <a:p>
            <a:fld id="{AF89ADB7-74F9-C144-95B2-5075A4019ED8}" type="datetime1">
              <a:rPr lang="en-US" smtClean="0"/>
              <a:t>8/10/2023</a:t>
            </a:fld>
            <a:endParaRPr lang="en-US"/>
          </a:p>
        </p:txBody>
      </p:sp>
    </p:spTree>
    <p:extLst>
      <p:ext uri="{BB962C8B-B14F-4D97-AF65-F5344CB8AC3E}">
        <p14:creationId xmlns:p14="http://schemas.microsoft.com/office/powerpoint/2010/main" val="17022601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B2C3144-03FE-A74A-9ED0-2CC4DA11EE5C}"/>
              </a:ext>
            </a:extLst>
          </p:cNvPr>
          <p:cNvSpPr>
            <a:spLocks noGrp="1"/>
          </p:cNvSpPr>
          <p:nvPr>
            <p:ph type="title"/>
          </p:nvPr>
        </p:nvSpPr>
        <p:spPr>
          <a:xfrm>
            <a:off x="621792" y="1161288"/>
            <a:ext cx="4580128" cy="4934712"/>
          </a:xfrm>
        </p:spPr>
        <p:txBody>
          <a:bodyPr>
            <a:normAutofit/>
          </a:bodyPr>
          <a:lstStyle/>
          <a:p>
            <a:pPr algn="l" rtl="0"/>
            <a:r>
              <a:rPr lang="en-US" sz="2000" b="0" i="1">
                <a:solidFill>
                  <a:srgbClr val="212121"/>
                </a:solidFill>
                <a:effectLst/>
                <a:latin typeface="Calibri" panose="020F0502020204030204" pitchFamily="34" charset="0"/>
              </a:rPr>
              <a:t>Compliance is not the same as accessibility!</a:t>
            </a:r>
            <a:br>
              <a:rPr lang="en-US" sz="2000" b="0" i="1">
                <a:solidFill>
                  <a:srgbClr val="212121"/>
                </a:solidFill>
                <a:effectLst/>
                <a:latin typeface="Calibri" panose="020F0502020204030204" pitchFamily="34" charset="0"/>
              </a:rPr>
            </a:br>
            <a:br>
              <a:rPr lang="en-US" sz="1600" b="0" i="1">
                <a:solidFill>
                  <a:srgbClr val="212121"/>
                </a:solidFill>
                <a:effectLst/>
                <a:latin typeface="Calibri" panose="020F0502020204030204" pitchFamily="34" charset="0"/>
              </a:rPr>
            </a:br>
            <a:r>
              <a:rPr lang="en-US" sz="2200" b="1" i="0">
                <a:solidFill>
                  <a:srgbClr val="212121"/>
                </a:solidFill>
                <a:effectLst/>
                <a:latin typeface="Calibri" panose="020F0502020204030204" pitchFamily="34" charset="0"/>
              </a:rPr>
              <a:t>Accommodations</a:t>
            </a:r>
            <a:r>
              <a:rPr lang="en-US" sz="2200" i="0">
                <a:solidFill>
                  <a:srgbClr val="212121"/>
                </a:solidFill>
                <a:effectLst/>
                <a:latin typeface="Calibri" panose="020F0502020204030204" pitchFamily="34" charset="0"/>
              </a:rPr>
              <a:t> are not a zero-sum game. </a:t>
            </a:r>
            <a:r>
              <a:rPr lang="en-US" sz="2200" b="1" i="0">
                <a:solidFill>
                  <a:srgbClr val="212121"/>
                </a:solidFill>
                <a:effectLst/>
                <a:latin typeface="Calibri" panose="020F0502020204030204" pitchFamily="34" charset="0"/>
              </a:rPr>
              <a:t>Accessibility</a:t>
            </a:r>
            <a:r>
              <a:rPr lang="en-US" sz="2200" i="0">
                <a:solidFill>
                  <a:srgbClr val="212121"/>
                </a:solidFill>
                <a:effectLst/>
                <a:latin typeface="Calibri" panose="020F0502020204030204" pitchFamily="34" charset="0"/>
              </a:rPr>
              <a:t> — the word I prefer to use — doesn’t mean a disabled person is getting more. It means that our shared environment has become one that is welcoming to all people, regardless of their ability. </a:t>
            </a:r>
            <a:br>
              <a:rPr lang="en-US" sz="1600" b="0" i="0">
                <a:solidFill>
                  <a:srgbClr val="212121"/>
                </a:solidFill>
                <a:effectLst/>
                <a:latin typeface="Calibri" panose="020F0502020204030204" pitchFamily="34" charset="0"/>
              </a:rPr>
            </a:br>
            <a:br>
              <a:rPr lang="en-US" sz="1600" b="0" i="0">
                <a:solidFill>
                  <a:srgbClr val="212121"/>
                </a:solidFill>
                <a:effectLst/>
                <a:latin typeface="Calibri" panose="020F0502020204030204" pitchFamily="34" charset="0"/>
              </a:rPr>
            </a:br>
            <a:br>
              <a:rPr lang="en-US" sz="1600" b="0" i="0">
                <a:solidFill>
                  <a:srgbClr val="212121"/>
                </a:solidFill>
                <a:effectLst/>
                <a:latin typeface="Calibri" panose="020F0502020204030204" pitchFamily="34" charset="0"/>
              </a:rPr>
            </a:br>
            <a:r>
              <a:rPr lang="en-US" sz="1300" b="0" i="0">
                <a:solidFill>
                  <a:srgbClr val="212121"/>
                </a:solidFill>
                <a:effectLst/>
                <a:latin typeface="Calibri" panose="020F0502020204030204" pitchFamily="34" charset="0"/>
              </a:rPr>
              <a:t>-- Katie Rose Guest </a:t>
            </a:r>
            <a:r>
              <a:rPr lang="en-US" sz="1300" b="0" i="0" err="1">
                <a:solidFill>
                  <a:srgbClr val="212121"/>
                </a:solidFill>
                <a:effectLst/>
                <a:latin typeface="Calibri" panose="020F0502020204030204" pitchFamily="34" charset="0"/>
              </a:rPr>
              <a:t>Pryal</a:t>
            </a:r>
            <a:r>
              <a:rPr lang="en-US" sz="1300" b="0" i="0">
                <a:solidFill>
                  <a:srgbClr val="212121"/>
                </a:solidFill>
                <a:effectLst/>
                <a:latin typeface="Calibri" panose="020F0502020204030204" pitchFamily="34" charset="0"/>
              </a:rPr>
              <a:t>, “Collegiality and Disability,” </a:t>
            </a:r>
            <a:r>
              <a:rPr lang="en-US" sz="1300" b="0" i="1">
                <a:solidFill>
                  <a:srgbClr val="212121"/>
                </a:solidFill>
                <a:effectLst/>
                <a:latin typeface="Calibri" panose="020F0502020204030204" pitchFamily="34" charset="0"/>
              </a:rPr>
              <a:t>The Chronicle of Higher Education</a:t>
            </a:r>
            <a:r>
              <a:rPr lang="en-US" sz="1300" b="0" i="0">
                <a:solidFill>
                  <a:srgbClr val="212121"/>
                </a:solidFill>
                <a:effectLst/>
                <a:latin typeface="Calibri" panose="020F0502020204030204" pitchFamily="34" charset="0"/>
              </a:rPr>
              <a:t>, February 7, 2017. </a:t>
            </a:r>
            <a:r>
              <a:rPr lang="en-US" sz="1300" b="0" i="0">
                <a:solidFill>
                  <a:srgbClr val="008272"/>
                </a:solidFill>
                <a:effectLst/>
                <a:latin typeface="Calibri" panose="020F0502020204030204" pitchFamily="34" charset="0"/>
                <a:hlinkClick r:id="rId3"/>
              </a:rPr>
              <a:t>https://www-chronicle-com.libproxy.unm.edu/article/collegiality-and-disability</a:t>
            </a:r>
            <a:r>
              <a:rPr lang="en-US" sz="1300" b="0" i="0">
                <a:solidFill>
                  <a:srgbClr val="212121"/>
                </a:solidFill>
                <a:effectLst/>
                <a:latin typeface="Calibri" panose="020F0502020204030204" pitchFamily="34" charset="0"/>
              </a:rPr>
              <a:t>, with link to the author's blog, </a:t>
            </a:r>
            <a:r>
              <a:rPr lang="en-US" sz="1300" b="0" i="1">
                <a:solidFill>
                  <a:srgbClr val="212121"/>
                </a:solidFill>
                <a:effectLst/>
                <a:latin typeface="Calibri" panose="020F0502020204030204" pitchFamily="34" charset="0"/>
                <a:hlinkClick r:id="rId4"/>
              </a:rPr>
              <a:t>Disability Acts</a:t>
            </a:r>
            <a:r>
              <a:rPr lang="en-US" sz="1300" b="0" i="0">
                <a:solidFill>
                  <a:srgbClr val="212121"/>
                </a:solidFill>
                <a:effectLst/>
                <a:latin typeface="Calibri" panose="020F0502020204030204" pitchFamily="34" charset="0"/>
              </a:rPr>
              <a:t>.</a:t>
            </a:r>
            <a:br>
              <a:rPr lang="en-US" sz="1000" b="0" i="0">
                <a:solidFill>
                  <a:srgbClr val="212121"/>
                </a:solidFill>
                <a:effectLst/>
                <a:latin typeface="Calibri" panose="020F0502020204030204" pitchFamily="34" charset="0"/>
              </a:rPr>
            </a:br>
            <a:endParaRPr lang="en-US" sz="2000" b="0" i="1">
              <a:solidFill>
                <a:srgbClr val="212121"/>
              </a:solidFill>
              <a:effectLst/>
              <a:latin typeface="Calibri" panose="020F0502020204030204" pitchFamily="34" charset="0"/>
            </a:endParaRP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CC228B8-6F8C-F229-7384-E656D3768828}"/>
              </a:ext>
            </a:extLst>
          </p:cNvPr>
          <p:cNvGraphicFramePr>
            <a:graphicFrameLocks noGrp="1"/>
          </p:cNvGraphicFramePr>
          <p:nvPr>
            <p:ph idx="1"/>
          </p:nvPr>
        </p:nvGraphicFramePr>
        <p:xfrm>
          <a:off x="5892800" y="717296"/>
          <a:ext cx="5043424" cy="438302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4" name="Slide Number Placeholder 3">
            <a:extLst>
              <a:ext uri="{FF2B5EF4-FFF2-40B4-BE49-F238E27FC236}">
                <a16:creationId xmlns:a16="http://schemas.microsoft.com/office/drawing/2014/main" id="{564B7A58-1E73-1744-8758-D3357CE3528F}"/>
              </a:ext>
            </a:extLst>
          </p:cNvPr>
          <p:cNvSpPr>
            <a:spLocks noGrp="1"/>
          </p:cNvSpPr>
          <p:nvPr>
            <p:ph type="sldNum" sz="quarter" idx="12"/>
          </p:nvPr>
        </p:nvSpPr>
        <p:spPr/>
        <p:txBody>
          <a:bodyPr/>
          <a:lstStyle/>
          <a:p>
            <a:fld id="{C80ABC43-FC56-4751-9F97-FA12B3A15520}" type="slidenum">
              <a:rPr lang="en-US" smtClean="0"/>
              <a:t>12</a:t>
            </a:fld>
            <a:endParaRPr lang="en-US"/>
          </a:p>
        </p:txBody>
      </p:sp>
      <p:sp>
        <p:nvSpPr>
          <p:cNvPr id="6" name="Date Placeholder 5">
            <a:extLst>
              <a:ext uri="{FF2B5EF4-FFF2-40B4-BE49-F238E27FC236}">
                <a16:creationId xmlns:a16="http://schemas.microsoft.com/office/drawing/2014/main" id="{534AF4B1-58A6-2B46-B580-E42EACE55E46}"/>
              </a:ext>
            </a:extLst>
          </p:cNvPr>
          <p:cNvSpPr>
            <a:spLocks noGrp="1"/>
          </p:cNvSpPr>
          <p:nvPr>
            <p:ph type="dt" sz="half" idx="10"/>
          </p:nvPr>
        </p:nvSpPr>
        <p:spPr/>
        <p:txBody>
          <a:bodyPr/>
          <a:lstStyle/>
          <a:p>
            <a:fld id="{F5A44517-8133-F845-B80A-1FE6466CEC83}" type="datetime1">
              <a:rPr lang="en-US" smtClean="0"/>
              <a:t>8/10/2023</a:t>
            </a:fld>
            <a:endParaRPr lang="en-US"/>
          </a:p>
        </p:txBody>
      </p:sp>
    </p:spTree>
    <p:extLst>
      <p:ext uri="{BB962C8B-B14F-4D97-AF65-F5344CB8AC3E}">
        <p14:creationId xmlns:p14="http://schemas.microsoft.com/office/powerpoint/2010/main" val="4088836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B2C3144-03FE-A74A-9ED0-2CC4DA11EE5C}"/>
              </a:ext>
            </a:extLst>
          </p:cNvPr>
          <p:cNvSpPr>
            <a:spLocks noGrp="1"/>
          </p:cNvSpPr>
          <p:nvPr>
            <p:ph type="title"/>
          </p:nvPr>
        </p:nvSpPr>
        <p:spPr>
          <a:xfrm>
            <a:off x="621792" y="1161288"/>
            <a:ext cx="5043424" cy="5422392"/>
          </a:xfrm>
        </p:spPr>
        <p:txBody>
          <a:bodyPr>
            <a:normAutofit fontScale="90000"/>
          </a:bodyPr>
          <a:lstStyle/>
          <a:p>
            <a:pPr algn="l" rtl="0"/>
            <a:r>
              <a:rPr lang="en-US" sz="2200" i="0">
                <a:solidFill>
                  <a:srgbClr val="212121"/>
                </a:solidFill>
                <a:effectLst/>
                <a:latin typeface="Calibri" panose="020F0502020204030204" pitchFamily="34" charset="0"/>
              </a:rPr>
              <a:t>[A]n awareness of the rigid expectations placed on academics, such as the requirements to teach a full course load, publish, attend professional conferences, and serve on committees. These expectations could be met in full or in part with adequate accommodation. However, </a:t>
            </a:r>
            <a:r>
              <a:rPr lang="en-US" sz="2200" b="1" i="0">
                <a:solidFill>
                  <a:srgbClr val="212121"/>
                </a:solidFill>
                <a:effectLst/>
                <a:latin typeface="Calibri" panose="020F0502020204030204" pitchFamily="34" charset="0"/>
              </a:rPr>
              <a:t>alternative ways of performing academic work and receiving support </a:t>
            </a:r>
            <a:r>
              <a:rPr lang="en-US" sz="2200" i="0">
                <a:solidFill>
                  <a:srgbClr val="212121"/>
                </a:solidFill>
                <a:effectLst/>
                <a:latin typeface="Calibri" panose="020F0502020204030204" pitchFamily="34" charset="0"/>
              </a:rPr>
              <a:t>needed to carry out various duties are not often presented.</a:t>
            </a:r>
            <a:br>
              <a:rPr lang="en-US" sz="1800" i="0">
                <a:solidFill>
                  <a:srgbClr val="212121"/>
                </a:solidFill>
                <a:effectLst/>
                <a:latin typeface="Calibri" panose="020F0502020204030204" pitchFamily="34" charset="0"/>
              </a:rPr>
            </a:br>
            <a:r>
              <a:rPr lang="en-US" sz="1800" i="0">
                <a:solidFill>
                  <a:srgbClr val="212121"/>
                </a:solidFill>
                <a:effectLst/>
                <a:latin typeface="Calibri" panose="020F0502020204030204" pitchFamily="34" charset="0"/>
              </a:rPr>
              <a:t> </a:t>
            </a:r>
            <a:br>
              <a:rPr lang="en-US" sz="1800" b="0" i="0">
                <a:solidFill>
                  <a:srgbClr val="212121"/>
                </a:solidFill>
                <a:effectLst/>
                <a:latin typeface="Calibri" panose="020F0502020204030204" pitchFamily="34" charset="0"/>
              </a:rPr>
            </a:br>
            <a:r>
              <a:rPr lang="en-US" sz="1300" b="0" i="0">
                <a:solidFill>
                  <a:srgbClr val="212121"/>
                </a:solidFill>
                <a:effectLst/>
                <a:latin typeface="Calibri" panose="020F0502020204030204" pitchFamily="34" charset="0"/>
              </a:rPr>
              <a:t>-- Natasha </a:t>
            </a:r>
            <a:r>
              <a:rPr lang="en-US" sz="1300" b="0" i="0" err="1">
                <a:solidFill>
                  <a:srgbClr val="212121"/>
                </a:solidFill>
                <a:effectLst/>
                <a:latin typeface="Calibri" panose="020F0502020204030204" pitchFamily="34" charset="0"/>
              </a:rPr>
              <a:t>Saltes</a:t>
            </a:r>
            <a:r>
              <a:rPr lang="en-US" sz="1300" b="0" i="0">
                <a:solidFill>
                  <a:srgbClr val="212121"/>
                </a:solidFill>
                <a:effectLst/>
                <a:latin typeface="Calibri" panose="020F0502020204030204" pitchFamily="34" charset="0"/>
              </a:rPr>
              <a:t>, “‘It’s All about Student Accessibility. No One Ever Talks about Teacher Accessibility’: Examining Ableist Expectations in Academia,” </a:t>
            </a:r>
            <a:r>
              <a:rPr lang="en-US" sz="1300" b="0" i="1">
                <a:solidFill>
                  <a:srgbClr val="212121"/>
                </a:solidFill>
                <a:effectLst/>
                <a:latin typeface="Calibri" panose="020F0502020204030204" pitchFamily="34" charset="0"/>
              </a:rPr>
              <a:t>International Journal of Inclusive Education</a:t>
            </a:r>
            <a:r>
              <a:rPr lang="en-US" sz="1300" b="0" i="0">
                <a:solidFill>
                  <a:srgbClr val="212121"/>
                </a:solidFill>
                <a:effectLst/>
                <a:latin typeface="Calibri" panose="020F0502020204030204" pitchFamily="34" charset="0"/>
              </a:rPr>
              <a:t>, January 8, 2020, 1–27, quote 21. </a:t>
            </a:r>
            <a:r>
              <a:rPr lang="en-US" sz="1300" b="0" i="0">
                <a:solidFill>
                  <a:srgbClr val="008272"/>
                </a:solidFill>
                <a:effectLst/>
                <a:latin typeface="Calibri" panose="020F0502020204030204" pitchFamily="34" charset="0"/>
                <a:hlinkClick r:id="rId3"/>
              </a:rPr>
              <a:t>https://doi.org/10.1080/13603116.2020.1712483</a:t>
            </a:r>
            <a:r>
              <a:rPr lang="en-US" sz="1300" b="0" i="0">
                <a:solidFill>
                  <a:srgbClr val="212121"/>
                </a:solidFill>
                <a:effectLst/>
                <a:latin typeface="Calibri" panose="020F0502020204030204" pitchFamily="34" charset="0"/>
              </a:rPr>
              <a:t>.</a:t>
            </a:r>
            <a:br>
              <a:rPr lang="en-US" sz="1800" b="0" i="0">
                <a:solidFill>
                  <a:srgbClr val="212121"/>
                </a:solidFill>
                <a:effectLst/>
                <a:latin typeface="Calibri" panose="020F0502020204030204" pitchFamily="34" charset="0"/>
              </a:rPr>
            </a:br>
            <a:br>
              <a:rPr lang="en-US" sz="1800" b="0" i="0">
                <a:solidFill>
                  <a:srgbClr val="212121"/>
                </a:solidFill>
                <a:effectLst/>
                <a:latin typeface="Calibri" panose="020F0502020204030204" pitchFamily="34" charset="0"/>
              </a:rPr>
            </a:br>
            <a:br>
              <a:rPr lang="en-US" sz="1800" b="0" i="0">
                <a:solidFill>
                  <a:srgbClr val="212121"/>
                </a:solidFill>
                <a:effectLst/>
                <a:latin typeface="Calibri" panose="020F0502020204030204" pitchFamily="34" charset="0"/>
              </a:rPr>
            </a:br>
            <a:r>
              <a:rPr lang="en-US" sz="2200" b="0" i="0">
                <a:solidFill>
                  <a:srgbClr val="212121"/>
                </a:solidFill>
                <a:effectLst/>
                <a:latin typeface="Tenorite" pitchFamily="2" charset="0"/>
              </a:rPr>
              <a:t>As we explore below, UNM faculty with disabilities report lack of access to opportunities and resources necessary for them to succeed in the research, scholarship, and creative work.</a:t>
            </a:r>
            <a:br>
              <a:rPr lang="en-US" sz="1800" b="0" i="0">
                <a:solidFill>
                  <a:srgbClr val="212121"/>
                </a:solidFill>
                <a:effectLst/>
                <a:latin typeface="Tenorite" pitchFamily="2" charset="0"/>
              </a:rPr>
            </a:br>
            <a:br>
              <a:rPr lang="en-US" sz="1000" b="0" i="0">
                <a:solidFill>
                  <a:srgbClr val="212121"/>
                </a:solidFill>
                <a:effectLst/>
                <a:latin typeface="Calibri" panose="020F0502020204030204" pitchFamily="34" charset="0"/>
              </a:rPr>
            </a:br>
            <a:endParaRPr lang="en-US" sz="2000" b="0" i="1">
              <a:solidFill>
                <a:srgbClr val="212121"/>
              </a:solidFill>
              <a:effectLst/>
              <a:latin typeface="Calibri" panose="020F0502020204030204" pitchFamily="34" charset="0"/>
            </a:endParaRP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CC228B8-6F8C-F229-7384-E656D3768828}"/>
              </a:ext>
            </a:extLst>
          </p:cNvPr>
          <p:cNvGraphicFramePr>
            <a:graphicFrameLocks noGrp="1"/>
          </p:cNvGraphicFramePr>
          <p:nvPr>
            <p:ph idx="1"/>
          </p:nvPr>
        </p:nvGraphicFramePr>
        <p:xfrm>
          <a:off x="5892800" y="717296"/>
          <a:ext cx="5043424" cy="43830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Slide Number Placeholder 3">
            <a:extLst>
              <a:ext uri="{FF2B5EF4-FFF2-40B4-BE49-F238E27FC236}">
                <a16:creationId xmlns:a16="http://schemas.microsoft.com/office/drawing/2014/main" id="{77D521EA-4842-BE47-88C0-9D2505E0136C}"/>
              </a:ext>
            </a:extLst>
          </p:cNvPr>
          <p:cNvSpPr>
            <a:spLocks noGrp="1"/>
          </p:cNvSpPr>
          <p:nvPr>
            <p:ph type="sldNum" sz="quarter" idx="12"/>
          </p:nvPr>
        </p:nvSpPr>
        <p:spPr/>
        <p:txBody>
          <a:bodyPr/>
          <a:lstStyle/>
          <a:p>
            <a:fld id="{C80ABC43-FC56-4751-9F97-FA12B3A15520}" type="slidenum">
              <a:rPr lang="en-US" smtClean="0"/>
              <a:t>13</a:t>
            </a:fld>
            <a:endParaRPr lang="en-US"/>
          </a:p>
        </p:txBody>
      </p:sp>
      <p:sp>
        <p:nvSpPr>
          <p:cNvPr id="6" name="Date Placeholder 5">
            <a:extLst>
              <a:ext uri="{FF2B5EF4-FFF2-40B4-BE49-F238E27FC236}">
                <a16:creationId xmlns:a16="http://schemas.microsoft.com/office/drawing/2014/main" id="{6069C22F-6B40-0640-B584-A3A28C718A0E}"/>
              </a:ext>
            </a:extLst>
          </p:cNvPr>
          <p:cNvSpPr>
            <a:spLocks noGrp="1"/>
          </p:cNvSpPr>
          <p:nvPr>
            <p:ph type="dt" sz="half" idx="10"/>
          </p:nvPr>
        </p:nvSpPr>
        <p:spPr/>
        <p:txBody>
          <a:bodyPr/>
          <a:lstStyle/>
          <a:p>
            <a:fld id="{42A24EC4-C2E2-DF48-A6ED-9DAC7F77F5FB}" type="datetime1">
              <a:rPr lang="en-US" smtClean="0"/>
              <a:t>8/10/2023</a:t>
            </a:fld>
            <a:endParaRPr lang="en-US"/>
          </a:p>
        </p:txBody>
      </p:sp>
    </p:spTree>
    <p:extLst>
      <p:ext uri="{BB962C8B-B14F-4D97-AF65-F5344CB8AC3E}">
        <p14:creationId xmlns:p14="http://schemas.microsoft.com/office/powerpoint/2010/main" val="814971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B2C3144-03FE-A74A-9ED0-2CC4DA11EE5C}"/>
              </a:ext>
            </a:extLst>
          </p:cNvPr>
          <p:cNvSpPr>
            <a:spLocks noGrp="1"/>
          </p:cNvSpPr>
          <p:nvPr>
            <p:ph type="title"/>
          </p:nvPr>
        </p:nvSpPr>
        <p:spPr>
          <a:xfrm>
            <a:off x="604370" y="511048"/>
            <a:ext cx="4691739" cy="5679440"/>
          </a:xfrm>
        </p:spPr>
        <p:txBody>
          <a:bodyPr>
            <a:normAutofit/>
          </a:bodyPr>
          <a:lstStyle/>
          <a:p>
            <a:pPr algn="l" rtl="0"/>
            <a:r>
              <a:rPr lang="en-US" sz="2000" i="0">
                <a:solidFill>
                  <a:srgbClr val="212121"/>
                </a:solidFill>
                <a:effectLst/>
                <a:latin typeface="Calibri" panose="020F0502020204030204" pitchFamily="34" charset="0"/>
              </a:rPr>
              <a:t>In/visible disability. Passing. Masquerade. Coming out. </a:t>
            </a:r>
            <a:r>
              <a:rPr lang="en-US" sz="2000" i="0" err="1">
                <a:solidFill>
                  <a:srgbClr val="212121"/>
                </a:solidFill>
                <a:effectLst/>
                <a:latin typeface="Calibri" panose="020F0502020204030204" pitchFamily="34" charset="0"/>
              </a:rPr>
              <a:t>Coverting</a:t>
            </a:r>
            <a:r>
              <a:rPr lang="en-US" sz="2000" i="0">
                <a:solidFill>
                  <a:srgbClr val="212121"/>
                </a:solidFill>
                <a:effectLst/>
                <a:latin typeface="Calibri" panose="020F0502020204030204" pitchFamily="34" charset="0"/>
              </a:rPr>
              <a:t>. As the range of these terms suggests, </a:t>
            </a:r>
            <a:r>
              <a:rPr lang="en-US" sz="2000" b="1" i="0">
                <a:solidFill>
                  <a:srgbClr val="212121"/>
                </a:solidFill>
                <a:effectLst/>
                <a:latin typeface="Calibri" panose="020F0502020204030204" pitchFamily="34" charset="0"/>
              </a:rPr>
              <a:t>disability disclosure </a:t>
            </a:r>
            <a:r>
              <a:rPr lang="en-US" sz="2000" i="0">
                <a:solidFill>
                  <a:srgbClr val="212121"/>
                </a:solidFill>
                <a:effectLst/>
                <a:latin typeface="Calibri" panose="020F0502020204030204" pitchFamily="34" charset="0"/>
              </a:rPr>
              <a:t>is not a single event, not a once-and-for-all action but, rather, an ongoing process of continuously, in a variety of settings and contexts, performing and negotiating disability awareness and perceptibility.</a:t>
            </a:r>
            <a:br>
              <a:rPr lang="en-US" sz="1600" i="0">
                <a:solidFill>
                  <a:srgbClr val="212121"/>
                </a:solidFill>
                <a:effectLst/>
                <a:latin typeface="Calibri" panose="020F0502020204030204" pitchFamily="34" charset="0"/>
              </a:rPr>
            </a:br>
            <a:br>
              <a:rPr lang="en-US" sz="1600" b="0" i="0">
                <a:solidFill>
                  <a:srgbClr val="212121"/>
                </a:solidFill>
                <a:effectLst/>
                <a:latin typeface="Calibri" panose="020F0502020204030204" pitchFamily="34" charset="0"/>
              </a:rPr>
            </a:br>
            <a:r>
              <a:rPr lang="en-US" sz="1200" b="0" i="0">
                <a:solidFill>
                  <a:srgbClr val="212121"/>
                </a:solidFill>
                <a:effectLst/>
                <a:latin typeface="Calibri" panose="020F0502020204030204" pitchFamily="34" charset="0"/>
              </a:rPr>
              <a:t>-- Stephanie L. </a:t>
            </a:r>
            <a:r>
              <a:rPr lang="en-US" sz="1200" b="0" i="0" err="1">
                <a:solidFill>
                  <a:srgbClr val="212121"/>
                </a:solidFill>
                <a:effectLst/>
                <a:latin typeface="Calibri" panose="020F0502020204030204" pitchFamily="34" charset="0"/>
              </a:rPr>
              <a:t>Kerschbaum</a:t>
            </a:r>
            <a:r>
              <a:rPr lang="en-US" sz="1200" b="0" i="0">
                <a:solidFill>
                  <a:srgbClr val="212121"/>
                </a:solidFill>
                <a:effectLst/>
                <a:latin typeface="Calibri" panose="020F0502020204030204" pitchFamily="34" charset="0"/>
              </a:rPr>
              <a:t>, Laura T. Eisenman, and James M. Jones, </a:t>
            </a:r>
            <a:r>
              <a:rPr lang="en-US" sz="1200" b="0" i="1">
                <a:solidFill>
                  <a:srgbClr val="212121"/>
                </a:solidFill>
                <a:effectLst/>
                <a:latin typeface="Calibri" panose="020F0502020204030204" pitchFamily="34" charset="0"/>
              </a:rPr>
              <a:t>Negotiating Disability: Disclosure and Higher Education </a:t>
            </a:r>
            <a:r>
              <a:rPr lang="en-US" sz="1200" b="0" i="0">
                <a:solidFill>
                  <a:srgbClr val="212121"/>
                </a:solidFill>
                <a:effectLst/>
                <a:latin typeface="Calibri" panose="020F0502020204030204" pitchFamily="34" charset="0"/>
              </a:rPr>
              <a:t>(Ann Arbor: University of Michigan Press, 2017), 1.</a:t>
            </a:r>
            <a:br>
              <a:rPr lang="en-US" sz="1600" b="0" i="0">
                <a:solidFill>
                  <a:srgbClr val="212121"/>
                </a:solidFill>
                <a:effectLst/>
                <a:latin typeface="Calibri" panose="020F0502020204030204" pitchFamily="34" charset="0"/>
              </a:rPr>
            </a:br>
            <a:endParaRPr lang="en-US" sz="1600" b="0" i="0">
              <a:solidFill>
                <a:srgbClr val="212121"/>
              </a:solidFill>
              <a:effectLst/>
              <a:latin typeface="Calibri" panose="020F0502020204030204" pitchFamily="34" charset="0"/>
            </a:endParaRP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CC228B8-6F8C-F229-7384-E656D3768828}"/>
              </a:ext>
            </a:extLst>
          </p:cNvPr>
          <p:cNvGraphicFramePr>
            <a:graphicFrameLocks noGrp="1"/>
          </p:cNvGraphicFramePr>
          <p:nvPr>
            <p:ph idx="1"/>
            <p:extLst>
              <p:ext uri="{D42A27DB-BD31-4B8C-83A1-F6EECF244321}">
                <p14:modId xmlns:p14="http://schemas.microsoft.com/office/powerpoint/2010/main" val="3725617020"/>
              </p:ext>
            </p:extLst>
          </p:nvPr>
        </p:nvGraphicFramePr>
        <p:xfrm>
          <a:off x="6895893" y="653288"/>
          <a:ext cx="4691739" cy="48564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F3AA3599-450E-AC48-A17D-AB9E4F5704A9}"/>
              </a:ext>
            </a:extLst>
          </p:cNvPr>
          <p:cNvSpPr>
            <a:spLocks noGrp="1"/>
          </p:cNvSpPr>
          <p:nvPr>
            <p:ph type="sldNum" sz="quarter" idx="12"/>
          </p:nvPr>
        </p:nvSpPr>
        <p:spPr/>
        <p:txBody>
          <a:bodyPr/>
          <a:lstStyle/>
          <a:p>
            <a:fld id="{C80ABC43-FC56-4751-9F97-FA12B3A15520}" type="slidenum">
              <a:rPr lang="en-US" smtClean="0"/>
              <a:t>14</a:t>
            </a:fld>
            <a:endParaRPr lang="en-US"/>
          </a:p>
        </p:txBody>
      </p:sp>
      <p:sp>
        <p:nvSpPr>
          <p:cNvPr id="6" name="Date Placeholder 5">
            <a:extLst>
              <a:ext uri="{FF2B5EF4-FFF2-40B4-BE49-F238E27FC236}">
                <a16:creationId xmlns:a16="http://schemas.microsoft.com/office/drawing/2014/main" id="{1D954826-F361-B444-8C95-4AA3FD9ABE7B}"/>
              </a:ext>
            </a:extLst>
          </p:cNvPr>
          <p:cNvSpPr>
            <a:spLocks noGrp="1"/>
          </p:cNvSpPr>
          <p:nvPr>
            <p:ph type="dt" sz="half" idx="10"/>
          </p:nvPr>
        </p:nvSpPr>
        <p:spPr/>
        <p:txBody>
          <a:bodyPr/>
          <a:lstStyle/>
          <a:p>
            <a:fld id="{A9F40EA6-175E-7845-B38E-E226468A4D58}" type="datetime1">
              <a:rPr lang="en-US" smtClean="0"/>
              <a:t>8/10/2023</a:t>
            </a:fld>
            <a:endParaRPr lang="en-US"/>
          </a:p>
        </p:txBody>
      </p:sp>
    </p:spTree>
    <p:extLst>
      <p:ext uri="{BB962C8B-B14F-4D97-AF65-F5344CB8AC3E}">
        <p14:creationId xmlns:p14="http://schemas.microsoft.com/office/powerpoint/2010/main" val="3059001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B2C3144-03FE-A74A-9ED0-2CC4DA11EE5C}"/>
              </a:ext>
            </a:extLst>
          </p:cNvPr>
          <p:cNvSpPr>
            <a:spLocks noGrp="1"/>
          </p:cNvSpPr>
          <p:nvPr>
            <p:ph type="title"/>
          </p:nvPr>
        </p:nvSpPr>
        <p:spPr>
          <a:xfrm>
            <a:off x="604370" y="511048"/>
            <a:ext cx="4691739" cy="5679440"/>
          </a:xfrm>
        </p:spPr>
        <p:txBody>
          <a:bodyPr>
            <a:normAutofit/>
          </a:bodyPr>
          <a:lstStyle/>
          <a:p>
            <a:pPr algn="l" rtl="0"/>
            <a:r>
              <a:rPr lang="en-US" sz="1800" b="0" i="0">
                <a:solidFill>
                  <a:srgbClr val="212121"/>
                </a:solidFill>
                <a:effectLst/>
                <a:latin typeface="Calibri" panose="020F0502020204030204" pitchFamily="34" charset="0"/>
              </a:rPr>
              <a:t>Some of the institutional </a:t>
            </a:r>
            <a:r>
              <a:rPr lang="en-US" sz="1800" b="1" i="0">
                <a:solidFill>
                  <a:srgbClr val="212121"/>
                </a:solidFill>
                <a:effectLst/>
                <a:latin typeface="Calibri" panose="020F0502020204030204" pitchFamily="34" charset="0"/>
              </a:rPr>
              <a:t>barriers</a:t>
            </a:r>
            <a:r>
              <a:rPr lang="en-US" sz="1800" b="0" i="0">
                <a:solidFill>
                  <a:srgbClr val="212121"/>
                </a:solidFill>
                <a:effectLst/>
                <a:latin typeface="Calibri" panose="020F0502020204030204" pitchFamily="34" charset="0"/>
              </a:rPr>
              <a:t> confronting disabled academics at UNM include: </a:t>
            </a:r>
            <a:br>
              <a:rPr lang="en-US" sz="1800" b="0" i="0">
                <a:solidFill>
                  <a:srgbClr val="212121"/>
                </a:solidFill>
                <a:effectLst/>
                <a:latin typeface="Calibri" panose="020F0502020204030204" pitchFamily="34" charset="0"/>
              </a:rPr>
            </a:br>
            <a:br>
              <a:rPr lang="en-US" sz="1800" b="0" i="0">
                <a:solidFill>
                  <a:srgbClr val="212121"/>
                </a:solidFill>
                <a:effectLst/>
                <a:latin typeface="Calibri" panose="020F0502020204030204" pitchFamily="34" charset="0"/>
              </a:rPr>
            </a:br>
            <a:r>
              <a:rPr lang="en-US" sz="1800" b="0" i="0">
                <a:solidFill>
                  <a:srgbClr val="212121"/>
                </a:solidFill>
                <a:effectLst/>
                <a:latin typeface="Calibri" panose="020F0502020204030204" pitchFamily="34" charset="0"/>
              </a:rPr>
              <a:t>- Rigid teaching modalities</a:t>
            </a:r>
            <a:br>
              <a:rPr lang="en-US" sz="1800" b="0" i="0">
                <a:solidFill>
                  <a:srgbClr val="212121"/>
                </a:solidFill>
                <a:effectLst/>
                <a:latin typeface="Calibri" panose="020F0502020204030204" pitchFamily="34" charset="0"/>
              </a:rPr>
            </a:br>
            <a:r>
              <a:rPr lang="en-US" sz="1800" b="0" i="0">
                <a:solidFill>
                  <a:srgbClr val="212121"/>
                </a:solidFill>
                <a:effectLst/>
                <a:latin typeface="Calibri" panose="020F0502020204030204" pitchFamily="34" charset="0"/>
              </a:rPr>
              <a:t>- Inaccessibility to conferences and collaborations</a:t>
            </a:r>
            <a:br>
              <a:rPr lang="en-US" sz="1800" b="0" i="0">
                <a:solidFill>
                  <a:srgbClr val="212121"/>
                </a:solidFill>
                <a:effectLst/>
                <a:latin typeface="Calibri" panose="020F0502020204030204" pitchFamily="34" charset="0"/>
              </a:rPr>
            </a:br>
            <a:r>
              <a:rPr lang="en-US" sz="1800" b="0" i="0">
                <a:solidFill>
                  <a:srgbClr val="212121"/>
                </a:solidFill>
                <a:effectLst/>
                <a:latin typeface="Calibri" panose="020F0502020204030204" pitchFamily="34" charset="0"/>
              </a:rPr>
              <a:t>- Unaccommodating tenure and promotion timetables</a:t>
            </a:r>
            <a:br>
              <a:rPr lang="en-US" sz="1800" b="0" i="0">
                <a:solidFill>
                  <a:srgbClr val="212121"/>
                </a:solidFill>
                <a:effectLst/>
                <a:latin typeface="Calibri" panose="020F0502020204030204" pitchFamily="34" charset="0"/>
              </a:rPr>
            </a:br>
            <a:r>
              <a:rPr lang="en-US" sz="1800" b="0" i="0">
                <a:solidFill>
                  <a:srgbClr val="212121"/>
                </a:solidFill>
                <a:effectLst/>
                <a:latin typeface="Calibri" panose="020F0502020204030204" pitchFamily="34" charset="0"/>
              </a:rPr>
              <a:t>- Hiring and retention practices that equate disability with inability</a:t>
            </a:r>
            <a:br>
              <a:rPr lang="en-US" sz="1800" b="0" i="0">
                <a:solidFill>
                  <a:srgbClr val="212121"/>
                </a:solidFill>
                <a:effectLst/>
                <a:latin typeface="Calibri" panose="020F0502020204030204" pitchFamily="34" charset="0"/>
              </a:rPr>
            </a:br>
            <a:r>
              <a:rPr lang="en-US" sz="1800" b="0" i="0">
                <a:solidFill>
                  <a:srgbClr val="212121"/>
                </a:solidFill>
                <a:effectLst/>
                <a:latin typeface="Calibri" panose="020F0502020204030204" pitchFamily="34" charset="0"/>
              </a:rPr>
              <a:t>- Ablism in consideration for leadership roles</a:t>
            </a:r>
            <a:br>
              <a:rPr lang="en-US" sz="1800" b="0" i="0">
                <a:solidFill>
                  <a:srgbClr val="212121"/>
                </a:solidFill>
                <a:effectLst/>
                <a:latin typeface="Calibri" panose="020F0502020204030204" pitchFamily="34" charset="0"/>
              </a:rPr>
            </a:br>
            <a:br>
              <a:rPr lang="en-US" sz="1600" b="0" i="0">
                <a:solidFill>
                  <a:srgbClr val="212121"/>
                </a:solidFill>
                <a:effectLst/>
                <a:latin typeface="Calibri" panose="020F0502020204030204" pitchFamily="34" charset="0"/>
              </a:rPr>
            </a:br>
            <a:endParaRPr lang="en-US" sz="1600" b="0" i="0">
              <a:solidFill>
                <a:srgbClr val="212121"/>
              </a:solidFill>
              <a:effectLst/>
              <a:latin typeface="Calibri" panose="020F0502020204030204" pitchFamily="34" charset="0"/>
            </a:endParaRP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CC228B8-6F8C-F229-7384-E656D3768828}"/>
              </a:ext>
            </a:extLst>
          </p:cNvPr>
          <p:cNvGraphicFramePr>
            <a:graphicFrameLocks noGrp="1"/>
          </p:cNvGraphicFramePr>
          <p:nvPr>
            <p:ph idx="1"/>
          </p:nvPr>
        </p:nvGraphicFramePr>
        <p:xfrm>
          <a:off x="6895893" y="653288"/>
          <a:ext cx="4691739" cy="48564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102040D1-11BF-3E4A-A4DE-5BBB6E49DD26}"/>
              </a:ext>
            </a:extLst>
          </p:cNvPr>
          <p:cNvSpPr>
            <a:spLocks noGrp="1"/>
          </p:cNvSpPr>
          <p:nvPr>
            <p:ph type="sldNum" sz="quarter" idx="12"/>
          </p:nvPr>
        </p:nvSpPr>
        <p:spPr/>
        <p:txBody>
          <a:bodyPr/>
          <a:lstStyle/>
          <a:p>
            <a:fld id="{C80ABC43-FC56-4751-9F97-FA12B3A15520}" type="slidenum">
              <a:rPr lang="en-US" smtClean="0"/>
              <a:t>15</a:t>
            </a:fld>
            <a:endParaRPr lang="en-US"/>
          </a:p>
        </p:txBody>
      </p:sp>
      <p:sp>
        <p:nvSpPr>
          <p:cNvPr id="6" name="Date Placeholder 5">
            <a:extLst>
              <a:ext uri="{FF2B5EF4-FFF2-40B4-BE49-F238E27FC236}">
                <a16:creationId xmlns:a16="http://schemas.microsoft.com/office/drawing/2014/main" id="{DADA4225-B453-CD4B-9B08-8CABC8221C68}"/>
              </a:ext>
            </a:extLst>
          </p:cNvPr>
          <p:cNvSpPr>
            <a:spLocks noGrp="1"/>
          </p:cNvSpPr>
          <p:nvPr>
            <p:ph type="dt" sz="half" idx="10"/>
          </p:nvPr>
        </p:nvSpPr>
        <p:spPr/>
        <p:txBody>
          <a:bodyPr/>
          <a:lstStyle/>
          <a:p>
            <a:fld id="{823058D1-D5C3-F846-B763-1A481185970D}" type="datetime1">
              <a:rPr lang="en-US" smtClean="0"/>
              <a:t>8/10/2023</a:t>
            </a:fld>
            <a:endParaRPr lang="en-US"/>
          </a:p>
        </p:txBody>
      </p:sp>
    </p:spTree>
    <p:extLst>
      <p:ext uri="{BB962C8B-B14F-4D97-AF65-F5344CB8AC3E}">
        <p14:creationId xmlns:p14="http://schemas.microsoft.com/office/powerpoint/2010/main" val="40318250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B2C3144-03FE-A74A-9ED0-2CC4DA11EE5C}"/>
              </a:ext>
            </a:extLst>
          </p:cNvPr>
          <p:cNvSpPr>
            <a:spLocks noGrp="1"/>
          </p:cNvSpPr>
          <p:nvPr>
            <p:ph type="title"/>
          </p:nvPr>
        </p:nvSpPr>
        <p:spPr>
          <a:xfrm>
            <a:off x="621792" y="1161288"/>
            <a:ext cx="4029456" cy="4526280"/>
          </a:xfrm>
        </p:spPr>
        <p:txBody>
          <a:bodyPr>
            <a:normAutofit/>
          </a:bodyPr>
          <a:lstStyle/>
          <a:p>
            <a:pPr marL="0" indent="0">
              <a:lnSpc>
                <a:spcPct val="100000"/>
              </a:lnSpc>
              <a:buNone/>
            </a:pPr>
            <a:r>
              <a:rPr lang="en-US" sz="2000"/>
              <a:t>[</a:t>
            </a:r>
            <a:r>
              <a:rPr lang="en-US" sz="2000" b="1"/>
              <a:t>Ableism</a:t>
            </a:r>
            <a:r>
              <a:rPr lang="en-US" sz="2000"/>
              <a:t> is] a network of beliefs, processes and practices that produces a particular kind of self and body (the corporeal standard) that is projected as the perfect, species-typical and therefore essential and fully human. Disability, then, is cast as a diminished state of being human.</a:t>
            </a:r>
            <a:br>
              <a:rPr lang="en-US" sz="2000"/>
            </a:br>
            <a:br>
              <a:rPr lang="en-US" sz="1200"/>
            </a:br>
            <a:r>
              <a:rPr lang="en-US" sz="1200"/>
              <a:t>-- </a:t>
            </a:r>
            <a:r>
              <a:rPr lang="en-US" sz="1200">
                <a:effectLst/>
                <a:ea typeface="Times New Roman" panose="02020603050405020304" pitchFamily="18" charset="0"/>
              </a:rPr>
              <a:t>Fiona Kumari Campbell, “Inciting Legal Fictions: Disability's Date with Ontology and the Ableist Body of the Law,” </a:t>
            </a:r>
            <a:r>
              <a:rPr lang="en-US" sz="1200" i="1">
                <a:effectLst/>
                <a:ea typeface="Times New Roman" panose="02020603050405020304" pitchFamily="18" charset="0"/>
              </a:rPr>
              <a:t>Griffith Law Review</a:t>
            </a:r>
            <a:r>
              <a:rPr lang="en-US" sz="1200">
                <a:effectLst/>
                <a:ea typeface="Times New Roman" panose="02020603050405020304" pitchFamily="18" charset="0"/>
              </a:rPr>
              <a:t> 10 (2001): 42-62, </a:t>
            </a:r>
            <a:r>
              <a:rPr lang="en-US" sz="1200" err="1">
                <a:effectLst/>
                <a:ea typeface="Times New Roman" panose="02020603050405020304" pitchFamily="18" charset="0"/>
              </a:rPr>
              <a:t>qte</a:t>
            </a:r>
            <a:r>
              <a:rPr lang="en-US" sz="1200">
                <a:effectLst/>
                <a:ea typeface="Times New Roman" panose="02020603050405020304" pitchFamily="18" charset="0"/>
              </a:rPr>
              <a:t>. 44.</a:t>
            </a:r>
            <a:r>
              <a:rPr lang="en-US" sz="1200">
                <a:effectLst/>
              </a:rPr>
              <a:t> </a:t>
            </a:r>
            <a:endParaRPr lang="en-US" sz="1200"/>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CC228B8-6F8C-F229-7384-E656D3768828}"/>
              </a:ext>
            </a:extLst>
          </p:cNvPr>
          <p:cNvGraphicFramePr>
            <a:graphicFrameLocks noGrp="1"/>
          </p:cNvGraphicFramePr>
          <p:nvPr>
            <p:ph idx="1"/>
            <p:extLst>
              <p:ext uri="{D42A27DB-BD31-4B8C-83A1-F6EECF244321}">
                <p14:modId xmlns:p14="http://schemas.microsoft.com/office/powerpoint/2010/main" val="3206030972"/>
              </p:ext>
            </p:extLst>
          </p:nvPr>
        </p:nvGraphicFramePr>
        <p:xfrm>
          <a:off x="5750560" y="1016000"/>
          <a:ext cx="5917184" cy="51744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02D5B091-127D-224D-9AF0-4F882B16D239}"/>
              </a:ext>
            </a:extLst>
          </p:cNvPr>
          <p:cNvSpPr>
            <a:spLocks noGrp="1"/>
          </p:cNvSpPr>
          <p:nvPr>
            <p:ph type="sldNum" sz="quarter" idx="12"/>
          </p:nvPr>
        </p:nvSpPr>
        <p:spPr/>
        <p:txBody>
          <a:bodyPr/>
          <a:lstStyle/>
          <a:p>
            <a:fld id="{C80ABC43-FC56-4751-9F97-FA12B3A15520}" type="slidenum">
              <a:rPr lang="en-US" smtClean="0"/>
              <a:t>16</a:t>
            </a:fld>
            <a:endParaRPr lang="en-US"/>
          </a:p>
        </p:txBody>
      </p:sp>
      <p:sp>
        <p:nvSpPr>
          <p:cNvPr id="6" name="Date Placeholder 5">
            <a:extLst>
              <a:ext uri="{FF2B5EF4-FFF2-40B4-BE49-F238E27FC236}">
                <a16:creationId xmlns:a16="http://schemas.microsoft.com/office/drawing/2014/main" id="{F76F13B5-ED4B-734F-B0BC-86E87A5614FF}"/>
              </a:ext>
            </a:extLst>
          </p:cNvPr>
          <p:cNvSpPr>
            <a:spLocks noGrp="1"/>
          </p:cNvSpPr>
          <p:nvPr>
            <p:ph type="dt" sz="half" idx="10"/>
          </p:nvPr>
        </p:nvSpPr>
        <p:spPr/>
        <p:txBody>
          <a:bodyPr/>
          <a:lstStyle/>
          <a:p>
            <a:fld id="{486F1F48-60F3-6A44-BF99-98DA65BEEA2E}" type="datetime1">
              <a:rPr lang="en-US" smtClean="0"/>
              <a:t>8/10/2023</a:t>
            </a:fld>
            <a:endParaRPr lang="en-US"/>
          </a:p>
        </p:txBody>
      </p:sp>
    </p:spTree>
    <p:extLst>
      <p:ext uri="{BB962C8B-B14F-4D97-AF65-F5344CB8AC3E}">
        <p14:creationId xmlns:p14="http://schemas.microsoft.com/office/powerpoint/2010/main" val="34745189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B2C3144-03FE-A74A-9ED0-2CC4DA11EE5C}"/>
              </a:ext>
            </a:extLst>
          </p:cNvPr>
          <p:cNvSpPr>
            <a:spLocks noGrp="1"/>
          </p:cNvSpPr>
          <p:nvPr>
            <p:ph type="title"/>
          </p:nvPr>
        </p:nvSpPr>
        <p:spPr>
          <a:xfrm>
            <a:off x="621792" y="1161288"/>
            <a:ext cx="4899152" cy="4526280"/>
          </a:xfrm>
        </p:spPr>
        <p:txBody>
          <a:bodyPr>
            <a:noAutofit/>
          </a:bodyPr>
          <a:lstStyle/>
          <a:p>
            <a:pPr algn="l" rtl="0"/>
            <a:r>
              <a:rPr lang="en-US" sz="2000" b="0" i="0">
                <a:solidFill>
                  <a:srgbClr val="212121"/>
                </a:solidFill>
                <a:effectLst/>
                <a:latin typeface="Calibri" panose="020F0502020204030204" pitchFamily="34" charset="0"/>
              </a:rPr>
              <a:t>Examples of </a:t>
            </a:r>
            <a:r>
              <a:rPr lang="en-US" sz="2000" b="1" i="0">
                <a:solidFill>
                  <a:srgbClr val="212121"/>
                </a:solidFill>
                <a:effectLst/>
                <a:latin typeface="Calibri" panose="020F0502020204030204" pitchFamily="34" charset="0"/>
              </a:rPr>
              <a:t>ableism</a:t>
            </a:r>
            <a:r>
              <a:rPr lang="en-US" sz="2000" b="0" i="0">
                <a:solidFill>
                  <a:srgbClr val="212121"/>
                </a:solidFill>
                <a:effectLst/>
                <a:latin typeface="Calibri" panose="020F0502020204030204" pitchFamily="34" charset="0"/>
              </a:rPr>
              <a:t> include:</a:t>
            </a:r>
            <a:br>
              <a:rPr lang="en-US" sz="2000" b="0" i="0">
                <a:solidFill>
                  <a:srgbClr val="212121"/>
                </a:solidFill>
                <a:effectLst/>
                <a:latin typeface="Calibri" panose="020F0502020204030204" pitchFamily="34" charset="0"/>
              </a:rPr>
            </a:br>
            <a:br>
              <a:rPr lang="en-US" sz="2000" b="0" i="0">
                <a:solidFill>
                  <a:srgbClr val="212121"/>
                </a:solidFill>
                <a:effectLst/>
                <a:latin typeface="Calibri" panose="020F0502020204030204" pitchFamily="34" charset="0"/>
              </a:rPr>
            </a:br>
            <a:r>
              <a:rPr lang="en-US" sz="2000" b="0" i="0">
                <a:solidFill>
                  <a:srgbClr val="212121"/>
                </a:solidFill>
                <a:effectLst/>
                <a:latin typeface="Calibri" panose="020F0502020204030204" pitchFamily="34" charset="0"/>
              </a:rPr>
              <a:t>- ignoring someone’s disabilities, </a:t>
            </a:r>
            <a:br>
              <a:rPr lang="en-US" sz="2000" b="0" i="0">
                <a:solidFill>
                  <a:srgbClr val="212121"/>
                </a:solidFill>
                <a:effectLst/>
                <a:latin typeface="Calibri" panose="020F0502020204030204" pitchFamily="34" charset="0"/>
              </a:rPr>
            </a:br>
            <a:r>
              <a:rPr lang="en-US" sz="2000" b="0" i="0">
                <a:solidFill>
                  <a:srgbClr val="212121"/>
                </a:solidFill>
                <a:effectLst/>
                <a:latin typeface="Calibri" panose="020F0502020204030204" pitchFamily="34" charset="0"/>
              </a:rPr>
              <a:t>- dismissing the lived experience of people with disabilities,</a:t>
            </a:r>
            <a:br>
              <a:rPr lang="en-US" sz="2000" b="0" i="0">
                <a:solidFill>
                  <a:srgbClr val="212121"/>
                </a:solidFill>
                <a:effectLst/>
                <a:latin typeface="Calibri" panose="020F0502020204030204" pitchFamily="34" charset="0"/>
              </a:rPr>
            </a:br>
            <a:r>
              <a:rPr lang="en-US" sz="2000" b="0" i="0">
                <a:solidFill>
                  <a:srgbClr val="212121"/>
                </a:solidFill>
                <a:effectLst/>
                <a:latin typeface="Calibri" panose="020F0502020204030204" pitchFamily="34" charset="0"/>
              </a:rPr>
              <a:t>- being unaware of the accessibility of venues you choose, </a:t>
            </a:r>
            <a:br>
              <a:rPr lang="en-US" sz="2000" b="0" i="0">
                <a:solidFill>
                  <a:srgbClr val="212121"/>
                </a:solidFill>
                <a:effectLst/>
                <a:latin typeface="Calibri" panose="020F0502020204030204" pitchFamily="34" charset="0"/>
              </a:rPr>
            </a:br>
            <a:r>
              <a:rPr lang="en-US" sz="2000" b="0" i="0">
                <a:solidFill>
                  <a:srgbClr val="212121"/>
                </a:solidFill>
                <a:effectLst/>
                <a:latin typeface="Calibri" panose="020F0502020204030204" pitchFamily="34" charset="0"/>
              </a:rPr>
              <a:t>- not providing and publicizing a mechanism for addressing access questions,</a:t>
            </a:r>
            <a:br>
              <a:rPr lang="en-US" sz="2000" b="0" i="0">
                <a:solidFill>
                  <a:srgbClr val="212121"/>
                </a:solidFill>
                <a:effectLst/>
                <a:latin typeface="Calibri" panose="020F0502020204030204" pitchFamily="34" charset="0"/>
              </a:rPr>
            </a:br>
            <a:r>
              <a:rPr lang="en-US" sz="2000" b="0" i="0">
                <a:solidFill>
                  <a:srgbClr val="212121"/>
                </a:solidFill>
                <a:effectLst/>
                <a:latin typeface="Calibri" panose="020F0502020204030204" pitchFamily="34" charset="0"/>
              </a:rPr>
              <a:t>- assuming that new technologies are accessible to all, and</a:t>
            </a:r>
            <a:br>
              <a:rPr lang="en-US" sz="2000" b="0" i="0">
                <a:solidFill>
                  <a:srgbClr val="212121"/>
                </a:solidFill>
                <a:effectLst/>
                <a:latin typeface="Calibri" panose="020F0502020204030204" pitchFamily="34" charset="0"/>
              </a:rPr>
            </a:br>
            <a:r>
              <a:rPr lang="en-US" sz="2000" b="0" i="0">
                <a:solidFill>
                  <a:srgbClr val="212121"/>
                </a:solidFill>
                <a:effectLst/>
                <a:latin typeface="Calibri" panose="020F0502020204030204" pitchFamily="34" charset="0"/>
              </a:rPr>
              <a:t>- ignoring social justice issues that primarily affect disabled people.</a:t>
            </a:r>
            <a:br>
              <a:rPr lang="en-US" sz="2000" b="0" i="0">
                <a:solidFill>
                  <a:srgbClr val="212121"/>
                </a:solidFill>
                <a:effectLst/>
                <a:latin typeface="Calibri" panose="020F0502020204030204" pitchFamily="34" charset="0"/>
              </a:rPr>
            </a:br>
            <a:br>
              <a:rPr lang="en-US" sz="2000" b="0" i="0">
                <a:solidFill>
                  <a:srgbClr val="212121"/>
                </a:solidFill>
                <a:effectLst/>
                <a:latin typeface="Calibri" panose="020F0502020204030204" pitchFamily="34" charset="0"/>
              </a:rPr>
            </a:br>
            <a:r>
              <a:rPr lang="en-US" sz="2000" b="0" i="0">
                <a:solidFill>
                  <a:srgbClr val="212121"/>
                </a:solidFill>
                <a:effectLst/>
                <a:latin typeface="Calibri" panose="020F0502020204030204" pitchFamily="34" charset="0"/>
              </a:rPr>
              <a:t>From more examples, check out </a:t>
            </a:r>
            <a:r>
              <a:rPr lang="en-US" sz="2000" b="0" i="0">
                <a:solidFill>
                  <a:srgbClr val="008272"/>
                </a:solidFill>
                <a:effectLst/>
                <a:latin typeface="Calibri" panose="020F0502020204030204" pitchFamily="34" charset="0"/>
                <a:hlinkClick r:id="rId3"/>
              </a:rPr>
              <a:t>https://www.equualaccess.org/resources-2/ableism-basics/</a:t>
            </a:r>
            <a:endParaRPr lang="en-US" sz="2000" b="0" i="0">
              <a:solidFill>
                <a:srgbClr val="212121"/>
              </a:solidFill>
              <a:effectLst/>
              <a:latin typeface="Calibri" panose="020F0502020204030204" pitchFamily="34" charset="0"/>
            </a:endParaRP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CC228B8-6F8C-F229-7384-E656D3768828}"/>
              </a:ext>
            </a:extLst>
          </p:cNvPr>
          <p:cNvGraphicFramePr>
            <a:graphicFrameLocks noGrp="1"/>
          </p:cNvGraphicFramePr>
          <p:nvPr>
            <p:ph idx="1"/>
            <p:extLst>
              <p:ext uri="{D42A27DB-BD31-4B8C-83A1-F6EECF244321}">
                <p14:modId xmlns:p14="http://schemas.microsoft.com/office/powerpoint/2010/main" val="2807750380"/>
              </p:ext>
            </p:extLst>
          </p:nvPr>
        </p:nvGraphicFramePr>
        <p:xfrm>
          <a:off x="5730240" y="975360"/>
          <a:ext cx="5937504" cy="521512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Slide Number Placeholder 3">
            <a:extLst>
              <a:ext uri="{FF2B5EF4-FFF2-40B4-BE49-F238E27FC236}">
                <a16:creationId xmlns:a16="http://schemas.microsoft.com/office/drawing/2014/main" id="{18253574-2BD1-7640-8E59-BDB8DA7F9360}"/>
              </a:ext>
            </a:extLst>
          </p:cNvPr>
          <p:cNvSpPr>
            <a:spLocks noGrp="1"/>
          </p:cNvSpPr>
          <p:nvPr>
            <p:ph type="sldNum" sz="quarter" idx="12"/>
          </p:nvPr>
        </p:nvSpPr>
        <p:spPr/>
        <p:txBody>
          <a:bodyPr/>
          <a:lstStyle/>
          <a:p>
            <a:fld id="{C80ABC43-FC56-4751-9F97-FA12B3A15520}" type="slidenum">
              <a:rPr lang="en-US" smtClean="0"/>
              <a:t>17</a:t>
            </a:fld>
            <a:endParaRPr lang="en-US"/>
          </a:p>
        </p:txBody>
      </p:sp>
      <p:sp>
        <p:nvSpPr>
          <p:cNvPr id="6" name="Date Placeholder 5">
            <a:extLst>
              <a:ext uri="{FF2B5EF4-FFF2-40B4-BE49-F238E27FC236}">
                <a16:creationId xmlns:a16="http://schemas.microsoft.com/office/drawing/2014/main" id="{49059F15-4747-7C4E-8600-A0F286BB2467}"/>
              </a:ext>
            </a:extLst>
          </p:cNvPr>
          <p:cNvSpPr>
            <a:spLocks noGrp="1"/>
          </p:cNvSpPr>
          <p:nvPr>
            <p:ph type="dt" sz="half" idx="10"/>
          </p:nvPr>
        </p:nvSpPr>
        <p:spPr/>
        <p:txBody>
          <a:bodyPr/>
          <a:lstStyle/>
          <a:p>
            <a:fld id="{44846254-C779-5145-B165-6A6003265210}" type="datetime1">
              <a:rPr lang="en-US" smtClean="0"/>
              <a:t>8/10/2023</a:t>
            </a:fld>
            <a:endParaRPr lang="en-US"/>
          </a:p>
        </p:txBody>
      </p:sp>
    </p:spTree>
    <p:extLst>
      <p:ext uri="{BB962C8B-B14F-4D97-AF65-F5344CB8AC3E}">
        <p14:creationId xmlns:p14="http://schemas.microsoft.com/office/powerpoint/2010/main" val="18592177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B2C3144-03FE-A74A-9ED0-2CC4DA11EE5C}"/>
              </a:ext>
            </a:extLst>
          </p:cNvPr>
          <p:cNvSpPr>
            <a:spLocks noGrp="1"/>
          </p:cNvSpPr>
          <p:nvPr>
            <p:ph type="title"/>
          </p:nvPr>
        </p:nvSpPr>
        <p:spPr>
          <a:xfrm>
            <a:off x="621792" y="1161288"/>
            <a:ext cx="4899152" cy="4526280"/>
          </a:xfrm>
        </p:spPr>
        <p:txBody>
          <a:bodyPr>
            <a:noAutofit/>
          </a:bodyPr>
          <a:lstStyle/>
          <a:p>
            <a:pPr>
              <a:lnSpc>
                <a:spcPct val="100000"/>
              </a:lnSpc>
            </a:pPr>
            <a:r>
              <a:rPr lang="en-US" sz="1600" b="1"/>
              <a:t>Disablism</a:t>
            </a:r>
            <a:r>
              <a:rPr lang="en-US" sz="1600"/>
              <a:t>, or discrimination against people with disabilities, may take many forms, both overt and subtle, including physical, verbal, and structural.</a:t>
            </a:r>
            <a:br>
              <a:rPr lang="en-US" sz="1600"/>
            </a:br>
            <a:br>
              <a:rPr lang="en-US" sz="1600"/>
            </a:br>
            <a:r>
              <a:rPr lang="en-US" sz="2000">
                <a:latin typeface="Tenorite" pitchFamily="2" charset="0"/>
              </a:rPr>
              <a:t>The Survey of UNM Faculty with </a:t>
            </a:r>
            <a:r>
              <a:rPr lang="en-US" sz="2000">
                <a:effectLst/>
                <a:latin typeface="Tenorite" pitchFamily="2" charset="0"/>
              </a:rPr>
              <a:t>Disabilities reveals numerous experiences of ableism and disablism, including patronizing language, stigmatizing statements, exclusionary and dehumanizing behaviors, experienced primarily among colleagues but also dept/program chairs, college deans, and staff. </a:t>
            </a:r>
            <a:br>
              <a:rPr lang="en-US" sz="1600">
                <a:effectLst/>
              </a:rPr>
            </a:br>
            <a:endParaRPr lang="en-US" sz="1600"/>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CC228B8-6F8C-F229-7384-E656D3768828}"/>
              </a:ext>
            </a:extLst>
          </p:cNvPr>
          <p:cNvGraphicFramePr>
            <a:graphicFrameLocks noGrp="1"/>
          </p:cNvGraphicFramePr>
          <p:nvPr>
            <p:ph idx="1"/>
            <p:extLst>
              <p:ext uri="{D42A27DB-BD31-4B8C-83A1-F6EECF244321}">
                <p14:modId xmlns:p14="http://schemas.microsoft.com/office/powerpoint/2010/main" val="311045628"/>
              </p:ext>
            </p:extLst>
          </p:nvPr>
        </p:nvGraphicFramePr>
        <p:xfrm>
          <a:off x="5520944" y="1161288"/>
          <a:ext cx="61468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10D2DF84-1871-AE4F-9B1B-ABFEA804E83A}"/>
              </a:ext>
            </a:extLst>
          </p:cNvPr>
          <p:cNvSpPr>
            <a:spLocks noGrp="1"/>
          </p:cNvSpPr>
          <p:nvPr>
            <p:ph type="sldNum" sz="quarter" idx="12"/>
          </p:nvPr>
        </p:nvSpPr>
        <p:spPr/>
        <p:txBody>
          <a:bodyPr/>
          <a:lstStyle/>
          <a:p>
            <a:fld id="{C80ABC43-FC56-4751-9F97-FA12B3A15520}" type="slidenum">
              <a:rPr lang="en-US" smtClean="0"/>
              <a:t>18</a:t>
            </a:fld>
            <a:endParaRPr lang="en-US"/>
          </a:p>
        </p:txBody>
      </p:sp>
      <p:sp>
        <p:nvSpPr>
          <p:cNvPr id="6" name="Date Placeholder 5">
            <a:extLst>
              <a:ext uri="{FF2B5EF4-FFF2-40B4-BE49-F238E27FC236}">
                <a16:creationId xmlns:a16="http://schemas.microsoft.com/office/drawing/2014/main" id="{F651B3A3-6CD5-144F-A413-D6B1FA3907B9}"/>
              </a:ext>
            </a:extLst>
          </p:cNvPr>
          <p:cNvSpPr>
            <a:spLocks noGrp="1"/>
          </p:cNvSpPr>
          <p:nvPr>
            <p:ph type="dt" sz="half" idx="10"/>
          </p:nvPr>
        </p:nvSpPr>
        <p:spPr/>
        <p:txBody>
          <a:bodyPr/>
          <a:lstStyle/>
          <a:p>
            <a:fld id="{99DF7C97-DFCD-2247-BFAE-9CC3168A1414}" type="datetime1">
              <a:rPr lang="en-US" smtClean="0"/>
              <a:t>8/10/2023</a:t>
            </a:fld>
            <a:endParaRPr lang="en-US"/>
          </a:p>
        </p:txBody>
      </p:sp>
    </p:spTree>
    <p:extLst>
      <p:ext uri="{BB962C8B-B14F-4D97-AF65-F5344CB8AC3E}">
        <p14:creationId xmlns:p14="http://schemas.microsoft.com/office/powerpoint/2010/main" val="1357937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1" name="Freeform: Shape 20">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6E6E6"/>
            </a:solidFill>
          </a:ln>
          <a:effectLst>
            <a:outerShdw blurRad="508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3" name="Freeform: Shape 22">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5F6BAD1-5175-FC4C-B18F-FE8379329854}"/>
              </a:ext>
            </a:extLst>
          </p:cNvPr>
          <p:cNvSpPr>
            <a:spLocks noGrp="1"/>
          </p:cNvSpPr>
          <p:nvPr>
            <p:ph type="title"/>
          </p:nvPr>
        </p:nvSpPr>
        <p:spPr>
          <a:xfrm>
            <a:off x="621792" y="1161288"/>
            <a:ext cx="3602736" cy="4526280"/>
          </a:xfrm>
        </p:spPr>
        <p:txBody>
          <a:bodyPr>
            <a:normAutofit/>
          </a:bodyPr>
          <a:lstStyle/>
          <a:p>
            <a:r>
              <a:rPr lang="en-US" sz="4000"/>
              <a:t>Key Findings of the Survey of UNM Faculty with Disabilities</a:t>
            </a:r>
          </a:p>
        </p:txBody>
      </p:sp>
      <p:sp>
        <p:nvSpPr>
          <p:cNvPr id="25" name="Rectangle 2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1C6F8313-C3AC-EB4A-8915-2AB65EBDB51C}"/>
              </a:ext>
            </a:extLst>
          </p:cNvPr>
          <p:cNvSpPr>
            <a:spLocks noGrp="1"/>
          </p:cNvSpPr>
          <p:nvPr>
            <p:ph idx="1"/>
          </p:nvPr>
        </p:nvSpPr>
        <p:spPr>
          <a:xfrm>
            <a:off x="5080000" y="294468"/>
            <a:ext cx="6490207" cy="6207932"/>
          </a:xfrm>
        </p:spPr>
        <p:txBody>
          <a:bodyPr anchor="ctr">
            <a:normAutofit fontScale="92500"/>
          </a:bodyPr>
          <a:lstStyle/>
          <a:p>
            <a:pPr marL="457200" indent="-457200">
              <a:lnSpc>
                <a:spcPct val="100000"/>
              </a:lnSpc>
              <a:buFont typeface="+mj-lt"/>
              <a:buAutoNum type="arabicPeriod"/>
            </a:pPr>
            <a:r>
              <a:rPr lang="en-US" sz="2400"/>
              <a:t>Faculty manage a range of disabilities alongside clinical/creative/scholarly/research work, teaching, and service.</a:t>
            </a:r>
          </a:p>
          <a:p>
            <a:pPr marL="457200" indent="-457200">
              <a:lnSpc>
                <a:spcPct val="100000"/>
              </a:lnSpc>
              <a:buFont typeface="+mj-lt"/>
              <a:buAutoNum type="arabicPeriod"/>
            </a:pPr>
            <a:r>
              <a:rPr lang="en-US" sz="2400"/>
              <a:t>For many disabled faculty, their adverse experiences with colleagues and leadership create a lack of trust that impacts disclosure, access, inclusion, and retention. </a:t>
            </a:r>
          </a:p>
          <a:p>
            <a:pPr marL="457200" indent="-457200">
              <a:lnSpc>
                <a:spcPct val="100000"/>
              </a:lnSpc>
              <a:buFont typeface="+mj-lt"/>
              <a:buAutoNum type="arabicPeriod"/>
            </a:pPr>
            <a:r>
              <a:rPr lang="en-US" sz="2400"/>
              <a:t>Many faculty with disabilities cite examples to provide evidence that UNM has room for improvement in becoming culturally and infrastructurally welcoming to faculty with disabilities. </a:t>
            </a:r>
          </a:p>
          <a:p>
            <a:pPr marL="457200" indent="-457200">
              <a:lnSpc>
                <a:spcPct val="100000"/>
              </a:lnSpc>
              <a:buFont typeface="+mj-lt"/>
              <a:buAutoNum type="arabicPeriod"/>
            </a:pPr>
            <a:r>
              <a:rPr lang="en-US" sz="2400"/>
              <a:t>Many faculty with disabilities are making do and, in their words, “power[</a:t>
            </a:r>
            <a:r>
              <a:rPr lang="en-US" sz="2400" err="1"/>
              <a:t>ing</a:t>
            </a:r>
            <a:r>
              <a:rPr lang="en-US" sz="2400"/>
              <a:t>] through.” Some are surviving, and few who completed the survey indicate that they are thriving. Unfortunately, many more indicate that they are suffering. </a:t>
            </a:r>
          </a:p>
        </p:txBody>
      </p:sp>
      <p:sp>
        <p:nvSpPr>
          <p:cNvPr id="5" name="Slide Number Placeholder 4">
            <a:extLst>
              <a:ext uri="{FF2B5EF4-FFF2-40B4-BE49-F238E27FC236}">
                <a16:creationId xmlns:a16="http://schemas.microsoft.com/office/drawing/2014/main" id="{A3AB11D6-73B9-384B-8B95-6A8FC81E36F1}"/>
              </a:ext>
            </a:extLst>
          </p:cNvPr>
          <p:cNvSpPr>
            <a:spLocks noGrp="1"/>
          </p:cNvSpPr>
          <p:nvPr>
            <p:ph type="sldNum" sz="quarter" idx="12"/>
          </p:nvPr>
        </p:nvSpPr>
        <p:spPr/>
        <p:txBody>
          <a:bodyPr/>
          <a:lstStyle/>
          <a:p>
            <a:fld id="{C80ABC43-FC56-4751-9F97-FA12B3A15520}" type="slidenum">
              <a:rPr lang="en-US" smtClean="0"/>
              <a:t>1</a:t>
            </a:fld>
            <a:endParaRPr lang="en-US"/>
          </a:p>
        </p:txBody>
      </p:sp>
      <p:sp>
        <p:nvSpPr>
          <p:cNvPr id="6" name="Date Placeholder 5">
            <a:extLst>
              <a:ext uri="{FF2B5EF4-FFF2-40B4-BE49-F238E27FC236}">
                <a16:creationId xmlns:a16="http://schemas.microsoft.com/office/drawing/2014/main" id="{B2A9832C-F098-174B-9AFF-7E74EB8BA381}"/>
              </a:ext>
            </a:extLst>
          </p:cNvPr>
          <p:cNvSpPr>
            <a:spLocks noGrp="1"/>
          </p:cNvSpPr>
          <p:nvPr>
            <p:ph type="dt" sz="half" idx="10"/>
          </p:nvPr>
        </p:nvSpPr>
        <p:spPr/>
        <p:txBody>
          <a:bodyPr/>
          <a:lstStyle/>
          <a:p>
            <a:fld id="{1132B88F-9E30-8C4F-AC37-395932D55E96}" type="datetime1">
              <a:rPr lang="en-US" smtClean="0"/>
              <a:t>8/10/2023</a:t>
            </a:fld>
            <a:endParaRPr lang="en-US"/>
          </a:p>
        </p:txBody>
      </p:sp>
    </p:spTree>
    <p:extLst>
      <p:ext uri="{BB962C8B-B14F-4D97-AF65-F5344CB8AC3E}">
        <p14:creationId xmlns:p14="http://schemas.microsoft.com/office/powerpoint/2010/main" val="3088269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4" name="Rectangle 33">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25F6BAD1-5175-FC4C-B18F-FE8379329854}"/>
              </a:ext>
            </a:extLst>
          </p:cNvPr>
          <p:cNvSpPr>
            <a:spLocks noGrp="1"/>
          </p:cNvSpPr>
          <p:nvPr>
            <p:ph type="title"/>
          </p:nvPr>
        </p:nvSpPr>
        <p:spPr>
          <a:xfrm>
            <a:off x="3315031" y="1623687"/>
            <a:ext cx="5561938" cy="3153156"/>
          </a:xfrm>
        </p:spPr>
        <p:txBody>
          <a:bodyPr vert="horz" lIns="91440" tIns="45720" rIns="91440" bIns="45720" rtlCol="0" anchor="b">
            <a:normAutofit/>
          </a:bodyPr>
          <a:lstStyle/>
          <a:p>
            <a:pPr algn="ctr">
              <a:lnSpc>
                <a:spcPct val="110000"/>
              </a:lnSpc>
            </a:pPr>
            <a:r>
              <a:rPr lang="en-US" sz="4200" kern="1200">
                <a:solidFill>
                  <a:schemeClr val="tx1"/>
                </a:solidFill>
                <a:latin typeface="+mj-lt"/>
                <a:ea typeface="+mj-ea"/>
                <a:cs typeface="+mj-cs"/>
              </a:rPr>
              <a:t>Survey of UNM Faculty with Disabilities:</a:t>
            </a:r>
            <a:br>
              <a:rPr lang="en-US" sz="4200" kern="1200">
                <a:solidFill>
                  <a:schemeClr val="tx1"/>
                </a:solidFill>
                <a:latin typeface="+mj-lt"/>
                <a:ea typeface="+mj-ea"/>
                <a:cs typeface="+mj-cs"/>
              </a:rPr>
            </a:br>
            <a:br>
              <a:rPr lang="en-US" sz="4200" kern="1200">
                <a:solidFill>
                  <a:schemeClr val="tx1"/>
                </a:solidFill>
                <a:latin typeface="+mj-lt"/>
                <a:ea typeface="+mj-ea"/>
                <a:cs typeface="+mj-cs"/>
              </a:rPr>
            </a:br>
            <a:r>
              <a:rPr lang="en-US" sz="4200" kern="1200">
                <a:solidFill>
                  <a:schemeClr val="tx1"/>
                </a:solidFill>
                <a:latin typeface="+mj-lt"/>
                <a:ea typeface="+mj-ea"/>
                <a:cs typeface="+mj-cs"/>
              </a:rPr>
              <a:t>Key Findings in Detail</a:t>
            </a:r>
          </a:p>
        </p:txBody>
      </p:sp>
      <p:sp>
        <p:nvSpPr>
          <p:cNvPr id="38" name="Arc 37">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0" name="Oval 39">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6">
            <a:extLst>
              <a:ext uri="{FF2B5EF4-FFF2-40B4-BE49-F238E27FC236}">
                <a16:creationId xmlns:a16="http://schemas.microsoft.com/office/drawing/2014/main" id="{B55D985F-CB1C-B241-A8A7-5E4598E52675}"/>
              </a:ext>
            </a:extLst>
          </p:cNvPr>
          <p:cNvSpPr>
            <a:spLocks noGrp="1"/>
          </p:cNvSpPr>
          <p:nvPr>
            <p:ph type="sldNum" sz="quarter" idx="12"/>
          </p:nvPr>
        </p:nvSpPr>
        <p:spPr/>
        <p:txBody>
          <a:bodyPr/>
          <a:lstStyle/>
          <a:p>
            <a:fld id="{C80ABC43-FC56-4751-9F97-FA12B3A15520}" type="slidenum">
              <a:rPr lang="en-US" smtClean="0"/>
              <a:t>19</a:t>
            </a:fld>
            <a:endParaRPr lang="en-US"/>
          </a:p>
        </p:txBody>
      </p:sp>
      <p:sp>
        <p:nvSpPr>
          <p:cNvPr id="8" name="Date Placeholder 7">
            <a:extLst>
              <a:ext uri="{FF2B5EF4-FFF2-40B4-BE49-F238E27FC236}">
                <a16:creationId xmlns:a16="http://schemas.microsoft.com/office/drawing/2014/main" id="{57602B28-1063-D540-8189-73C9F09F9EC8}"/>
              </a:ext>
            </a:extLst>
          </p:cNvPr>
          <p:cNvSpPr>
            <a:spLocks noGrp="1"/>
          </p:cNvSpPr>
          <p:nvPr>
            <p:ph type="dt" sz="half" idx="10"/>
          </p:nvPr>
        </p:nvSpPr>
        <p:spPr/>
        <p:txBody>
          <a:bodyPr/>
          <a:lstStyle/>
          <a:p>
            <a:fld id="{314AB258-A9B3-2E47-AA79-4A614EABA717}" type="datetime1">
              <a:rPr lang="en-US" smtClean="0"/>
              <a:t>8/10/2023</a:t>
            </a:fld>
            <a:endParaRPr lang="en-US"/>
          </a:p>
        </p:txBody>
      </p:sp>
    </p:spTree>
    <p:extLst>
      <p:ext uri="{BB962C8B-B14F-4D97-AF65-F5344CB8AC3E}">
        <p14:creationId xmlns:p14="http://schemas.microsoft.com/office/powerpoint/2010/main" val="13930155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C2257316-E5F2-384B-B7EE-57542C3640FF}"/>
              </a:ext>
            </a:extLst>
          </p:cNvPr>
          <p:cNvSpPr>
            <a:spLocks noGrp="1"/>
          </p:cNvSpPr>
          <p:nvPr>
            <p:ph type="ctrTitle" idx="4294967295"/>
          </p:nvPr>
        </p:nvSpPr>
        <p:spPr>
          <a:xfrm>
            <a:off x="1926336" y="2046986"/>
            <a:ext cx="8745675" cy="2764028"/>
          </a:xfrm>
        </p:spPr>
        <p:txBody>
          <a:bodyPr vert="horz" lIns="91440" tIns="45720" rIns="91440" bIns="45720" rtlCol="0" anchor="ctr">
            <a:noAutofit/>
          </a:bodyPr>
          <a:lstStyle/>
          <a:p>
            <a:pPr algn="ctr">
              <a:lnSpc>
                <a:spcPct val="100000"/>
              </a:lnSpc>
            </a:pPr>
            <a:r>
              <a:rPr lang="en-US" b="1" kern="1200">
                <a:solidFill>
                  <a:schemeClr val="tx1"/>
                </a:solidFill>
              </a:rPr>
              <a:t>Key Finding 1:</a:t>
            </a:r>
            <a:br>
              <a:rPr lang="en-US" kern="1200">
                <a:solidFill>
                  <a:schemeClr val="tx1"/>
                </a:solidFill>
              </a:rPr>
            </a:br>
            <a:r>
              <a:rPr lang="en-US" kern="1200">
                <a:solidFill>
                  <a:schemeClr val="tx1"/>
                </a:solidFill>
              </a:rPr>
              <a:t>Faculty manage a range of disabilities alongside clinical/creative/scholarly/ research work, teaching, and service.</a:t>
            </a:r>
            <a:br>
              <a:rPr lang="en-US" kern="1200">
                <a:solidFill>
                  <a:schemeClr val="tx1"/>
                </a:solidFill>
              </a:rPr>
            </a:br>
            <a:endParaRPr lang="en-US" kern="1200">
              <a:solidFill>
                <a:schemeClr val="tx1"/>
              </a:solidFill>
            </a:endParaRPr>
          </a:p>
        </p:txBody>
      </p:sp>
      <p:sp>
        <p:nvSpPr>
          <p:cNvPr id="15" name="Rectangle 14">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lide Number Placeholder 2">
            <a:extLst>
              <a:ext uri="{FF2B5EF4-FFF2-40B4-BE49-F238E27FC236}">
                <a16:creationId xmlns:a16="http://schemas.microsoft.com/office/drawing/2014/main" id="{A7903664-D2C5-8F45-86BE-E4304A024F3C}"/>
              </a:ext>
            </a:extLst>
          </p:cNvPr>
          <p:cNvSpPr>
            <a:spLocks noGrp="1"/>
          </p:cNvSpPr>
          <p:nvPr>
            <p:ph type="sldNum" sz="quarter" idx="12"/>
          </p:nvPr>
        </p:nvSpPr>
        <p:spPr/>
        <p:txBody>
          <a:bodyPr/>
          <a:lstStyle/>
          <a:p>
            <a:fld id="{C80ABC43-FC56-4751-9F97-FA12B3A15520}" type="slidenum">
              <a:rPr lang="en-US" smtClean="0"/>
              <a:t>20</a:t>
            </a:fld>
            <a:endParaRPr lang="en-US"/>
          </a:p>
        </p:txBody>
      </p:sp>
      <p:sp>
        <p:nvSpPr>
          <p:cNvPr id="5" name="Date Placeholder 4">
            <a:extLst>
              <a:ext uri="{FF2B5EF4-FFF2-40B4-BE49-F238E27FC236}">
                <a16:creationId xmlns:a16="http://schemas.microsoft.com/office/drawing/2014/main" id="{AA5C4B6F-B3E7-B346-B001-75DF40A0A5E7}"/>
              </a:ext>
            </a:extLst>
          </p:cNvPr>
          <p:cNvSpPr>
            <a:spLocks noGrp="1"/>
          </p:cNvSpPr>
          <p:nvPr>
            <p:ph type="dt" sz="half" idx="10"/>
          </p:nvPr>
        </p:nvSpPr>
        <p:spPr/>
        <p:txBody>
          <a:bodyPr/>
          <a:lstStyle/>
          <a:p>
            <a:fld id="{3FC92C44-CC24-0E42-85CC-7759D415E9F0}" type="datetime1">
              <a:rPr lang="en-US" smtClean="0"/>
              <a:t>8/10/2023</a:t>
            </a:fld>
            <a:endParaRPr lang="en-US"/>
          </a:p>
        </p:txBody>
      </p:sp>
    </p:spTree>
    <p:extLst>
      <p:ext uri="{BB962C8B-B14F-4D97-AF65-F5344CB8AC3E}">
        <p14:creationId xmlns:p14="http://schemas.microsoft.com/office/powerpoint/2010/main" val="32458376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9A7A290-F057-0C4C-AC4A-1D70E95ECBEF}"/>
              </a:ext>
            </a:extLst>
          </p:cNvPr>
          <p:cNvSpPr>
            <a:spLocks noGrp="1"/>
          </p:cNvSpPr>
          <p:nvPr>
            <p:ph type="title"/>
          </p:nvPr>
        </p:nvSpPr>
        <p:spPr>
          <a:xfrm>
            <a:off x="686834" y="1153572"/>
            <a:ext cx="3200400" cy="4461163"/>
          </a:xfrm>
        </p:spPr>
        <p:txBody>
          <a:bodyPr>
            <a:normAutofit/>
          </a:bodyPr>
          <a:lstStyle/>
          <a:p>
            <a:r>
              <a:rPr lang="en-US" sz="4000">
                <a:solidFill>
                  <a:srgbClr val="FFFFFF"/>
                </a:solidFill>
              </a:rPr>
              <a:t>Key Finding 1: Select Quantitative Data</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18DA4164-A588-3D47-AAB5-8B73B5A1670D}"/>
              </a:ext>
            </a:extLst>
          </p:cNvPr>
          <p:cNvSpPr>
            <a:spLocks noGrp="1"/>
          </p:cNvSpPr>
          <p:nvPr>
            <p:ph idx="1"/>
          </p:nvPr>
        </p:nvSpPr>
        <p:spPr>
          <a:xfrm>
            <a:off x="4447308" y="591344"/>
            <a:ext cx="6906491" cy="5585619"/>
          </a:xfrm>
        </p:spPr>
        <p:txBody>
          <a:bodyPr anchor="ctr">
            <a:normAutofit/>
          </a:bodyPr>
          <a:lstStyle/>
          <a:p>
            <a:r>
              <a:rPr lang="en-US" sz="2200"/>
              <a:t>Almost 77% of respondents indicated that disability impacts teaching, including unaccommodating schedule (e.g., time between classes), inaccessible physical classroom(s), and mandated modality.</a:t>
            </a:r>
          </a:p>
          <a:p>
            <a:r>
              <a:rPr lang="en-US" sz="2200"/>
              <a:t>60% indicated an impact on their research, scholarship, and creative productivity, and a third of these respondents reported lack of access to collaborations (e.g., co-investigators who don’t bully or harass). </a:t>
            </a:r>
          </a:p>
          <a:p>
            <a:r>
              <a:rPr lang="en-US" sz="2200"/>
              <a:t>Of the 26 respondents who indicated an impact on retention, 16 (or 80%) reported “rigidity in institutionally recognizable modes of production.”</a:t>
            </a:r>
          </a:p>
          <a:p>
            <a:r>
              <a:rPr lang="en-US" sz="2200"/>
              <a:t>Over 44% of respondents indicated impact on service, in particular exclusion from leadership roles. This finding is supported by responses to questions about promotion: Of 33 respondents, 16 reported ”subtle or overt exclusion from leadership roles.”</a:t>
            </a:r>
          </a:p>
        </p:txBody>
      </p:sp>
      <p:sp>
        <p:nvSpPr>
          <p:cNvPr id="8" name="Slide Number Placeholder 7">
            <a:extLst>
              <a:ext uri="{FF2B5EF4-FFF2-40B4-BE49-F238E27FC236}">
                <a16:creationId xmlns:a16="http://schemas.microsoft.com/office/drawing/2014/main" id="{3F304731-1D48-8649-AB32-AD009FCC89C9}"/>
              </a:ext>
            </a:extLst>
          </p:cNvPr>
          <p:cNvSpPr>
            <a:spLocks noGrp="1"/>
          </p:cNvSpPr>
          <p:nvPr>
            <p:ph type="sldNum" sz="quarter" idx="12"/>
          </p:nvPr>
        </p:nvSpPr>
        <p:spPr/>
        <p:txBody>
          <a:bodyPr/>
          <a:lstStyle/>
          <a:p>
            <a:fld id="{C80ABC43-FC56-4751-9F97-FA12B3A15520}" type="slidenum">
              <a:rPr lang="en-US" smtClean="0"/>
              <a:t>21</a:t>
            </a:fld>
            <a:endParaRPr lang="en-US"/>
          </a:p>
        </p:txBody>
      </p:sp>
      <p:sp>
        <p:nvSpPr>
          <p:cNvPr id="10" name="Date Placeholder 9">
            <a:extLst>
              <a:ext uri="{FF2B5EF4-FFF2-40B4-BE49-F238E27FC236}">
                <a16:creationId xmlns:a16="http://schemas.microsoft.com/office/drawing/2014/main" id="{BE8654FF-518F-C94D-92E9-C2C9DF0F29DA}"/>
              </a:ext>
            </a:extLst>
          </p:cNvPr>
          <p:cNvSpPr>
            <a:spLocks noGrp="1"/>
          </p:cNvSpPr>
          <p:nvPr>
            <p:ph type="dt" sz="half" idx="10"/>
          </p:nvPr>
        </p:nvSpPr>
        <p:spPr/>
        <p:txBody>
          <a:bodyPr/>
          <a:lstStyle/>
          <a:p>
            <a:fld id="{E950550B-CF7B-0D4E-985E-233D2D52A56B}" type="datetime1">
              <a:rPr lang="en-US" smtClean="0"/>
              <a:t>8/10/2023</a:t>
            </a:fld>
            <a:endParaRPr lang="en-US"/>
          </a:p>
        </p:txBody>
      </p:sp>
    </p:spTree>
    <p:extLst>
      <p:ext uri="{BB962C8B-B14F-4D97-AF65-F5344CB8AC3E}">
        <p14:creationId xmlns:p14="http://schemas.microsoft.com/office/powerpoint/2010/main" val="5061479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9A7A290-F057-0C4C-AC4A-1D70E95ECBEF}"/>
              </a:ext>
            </a:extLst>
          </p:cNvPr>
          <p:cNvSpPr>
            <a:spLocks noGrp="1"/>
          </p:cNvSpPr>
          <p:nvPr>
            <p:ph type="title"/>
          </p:nvPr>
        </p:nvSpPr>
        <p:spPr>
          <a:xfrm>
            <a:off x="686834" y="1153572"/>
            <a:ext cx="3200400" cy="4461163"/>
          </a:xfrm>
        </p:spPr>
        <p:txBody>
          <a:bodyPr>
            <a:normAutofit/>
          </a:bodyPr>
          <a:lstStyle/>
          <a:p>
            <a:r>
              <a:rPr lang="en-US" sz="4000">
                <a:solidFill>
                  <a:srgbClr val="FFFFFF"/>
                </a:solidFill>
              </a:rPr>
              <a:t>Key Finding 1: Select Qualitative Data</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18DA4164-A588-3D47-AAB5-8B73B5A1670D}"/>
              </a:ext>
            </a:extLst>
          </p:cNvPr>
          <p:cNvSpPr>
            <a:spLocks noGrp="1"/>
          </p:cNvSpPr>
          <p:nvPr>
            <p:ph idx="1"/>
          </p:nvPr>
        </p:nvSpPr>
        <p:spPr>
          <a:xfrm>
            <a:off x="4447308" y="591344"/>
            <a:ext cx="7186527" cy="5947568"/>
          </a:xfrm>
        </p:spPr>
        <p:txBody>
          <a:bodyPr anchor="ctr">
            <a:normAutofit/>
          </a:bodyPr>
          <a:lstStyle/>
          <a:p>
            <a:pPr>
              <a:lnSpc>
                <a:spcPct val="110000"/>
              </a:lnSpc>
            </a:pPr>
            <a:r>
              <a:rPr lang="en-US" sz="1800">
                <a:latin typeface="Calibri" panose="020F0502020204030204" pitchFamily="34" charset="0"/>
                <a:cs typeface="Calibri" panose="020F0502020204030204" pitchFamily="34" charset="0"/>
              </a:rPr>
              <a:t>“Chronic fatigue is real. I work when I can, when I have a burst of energy. My time schedule does not fit within the hours of 9 to 5 - the pandemic highlighted chronic illness, and now we seem to be throwing up our hands and saying that folks with disabilities and chronic illness don't matter. It's a particularly frightening time.”</a:t>
            </a:r>
          </a:p>
          <a:p>
            <a:pPr>
              <a:lnSpc>
                <a:spcPct val="110000"/>
              </a:lnSpc>
            </a:pPr>
            <a:r>
              <a:rPr lang="en-US" sz="1800">
                <a:latin typeface="Calibri" panose="020F0502020204030204" pitchFamily="34" charset="0"/>
                <a:cs typeface="Calibri" panose="020F0502020204030204" pitchFamily="34" charset="0"/>
              </a:rPr>
              <a:t>“There was no [acknowledgement of] Crip time, and often the need to get around campus or to have breaks between meetings was not honored.”</a:t>
            </a:r>
          </a:p>
          <a:p>
            <a:pPr>
              <a:lnSpc>
                <a:spcPct val="110000"/>
              </a:lnSpc>
            </a:pPr>
            <a:r>
              <a:rPr lang="en-US" sz="1800">
                <a:latin typeface="Calibri" panose="020F0502020204030204" pitchFamily="34" charset="0"/>
                <a:cs typeface="Calibri" panose="020F0502020204030204" pitchFamily="34" charset="0"/>
              </a:rPr>
              <a:t>“I don't agree with '</a:t>
            </a:r>
            <a:r>
              <a:rPr lang="en-US" sz="1800" err="1">
                <a:latin typeface="Calibri" panose="020F0502020204030204" pitchFamily="34" charset="0"/>
                <a:cs typeface="Calibri" panose="020F0502020204030204" pitchFamily="34" charset="0"/>
              </a:rPr>
              <a:t>criptime</a:t>
            </a:r>
            <a:r>
              <a:rPr lang="en-US" sz="1800">
                <a:latin typeface="Calibri" panose="020F0502020204030204" pitchFamily="34" charset="0"/>
                <a:cs typeface="Calibri" panose="020F0502020204030204" pitchFamily="34" charset="0"/>
              </a:rPr>
              <a:t>' being used as a reason for accommodations. Maybe I am old school, but I get up 3 hours early so that I will be at work at the same time my non-disabled colleagues are at work.”</a:t>
            </a:r>
          </a:p>
          <a:p>
            <a:pPr marL="0" indent="0" algn="ctr">
              <a:lnSpc>
                <a:spcPct val="110000"/>
              </a:lnSpc>
              <a:buNone/>
            </a:pPr>
            <a:r>
              <a:rPr lang="en-US" sz="1600">
                <a:latin typeface="Calibri" panose="020F0502020204030204" pitchFamily="34" charset="0"/>
                <a:cs typeface="Calibri" panose="020F0502020204030204" pitchFamily="34" charset="0"/>
              </a:rPr>
              <a:t>_____________</a:t>
            </a:r>
          </a:p>
          <a:p>
            <a:pPr marL="0" indent="0">
              <a:lnSpc>
                <a:spcPct val="110000"/>
              </a:lnSpc>
              <a:buNone/>
            </a:pPr>
            <a:r>
              <a:rPr lang="en-US" sz="1600" b="1" i="1">
                <a:latin typeface="Calibri" panose="020F0502020204030204" pitchFamily="34" charset="0"/>
                <a:cs typeface="Calibri" panose="020F0502020204030204" pitchFamily="34" charset="0"/>
              </a:rPr>
              <a:t>Crip time </a:t>
            </a:r>
            <a:r>
              <a:rPr lang="en-US" sz="1600" b="1">
                <a:latin typeface="Calibri" panose="020F0502020204030204" pitchFamily="34" charset="0"/>
                <a:cs typeface="Calibri" panose="020F0502020204030204" pitchFamily="34" charset="0"/>
              </a:rPr>
              <a:t>has been defined variously in Disability Studies. The survey included definitions such as Alison </a:t>
            </a:r>
            <a:r>
              <a:rPr lang="en-US" sz="1600" b="1" err="1">
                <a:latin typeface="Calibri" panose="020F0502020204030204" pitchFamily="34" charset="0"/>
                <a:cs typeface="Calibri" panose="020F0502020204030204" pitchFamily="34" charset="0"/>
              </a:rPr>
              <a:t>Kafer’s</a:t>
            </a:r>
            <a:r>
              <a:rPr lang="en-US" sz="1600" b="1">
                <a:latin typeface="Calibri" panose="020F0502020204030204" pitchFamily="34" charset="0"/>
                <a:cs typeface="Calibri" panose="020F0502020204030204" pitchFamily="34" charset="0"/>
              </a:rPr>
              <a:t> in </a:t>
            </a:r>
            <a:r>
              <a:rPr lang="en-US" sz="1600" b="1" i="1">
                <a:latin typeface="Calibri" panose="020F0502020204030204" pitchFamily="34" charset="0"/>
                <a:cs typeface="Calibri" panose="020F0502020204030204" pitchFamily="34" charset="0"/>
              </a:rPr>
              <a:t>Feminist, Queer, Crip </a:t>
            </a:r>
            <a:r>
              <a:rPr lang="en-US" sz="1600" b="1">
                <a:latin typeface="Calibri" panose="020F0502020204030204" pitchFamily="34" charset="0"/>
                <a:cs typeface="Calibri" panose="020F0502020204030204" pitchFamily="34" charset="0"/>
              </a:rPr>
              <a:t>(2013): </a:t>
            </a:r>
          </a:p>
          <a:p>
            <a:pPr marL="0" indent="0">
              <a:lnSpc>
                <a:spcPct val="110000"/>
              </a:lnSpc>
              <a:buNone/>
            </a:pPr>
            <a:r>
              <a:rPr lang="en-US" sz="1800">
                <a:effectLst/>
                <a:latin typeface="Calibri" panose="020F0502020204030204" pitchFamily="34" charset="0"/>
                <a:ea typeface="Calibri" panose="020F0502020204030204" pitchFamily="34" charset="0"/>
                <a:cs typeface="Calibri" panose="020F0502020204030204" pitchFamily="34" charset="0"/>
              </a:rPr>
              <a:t>“Rather than bend disabled bodies and minds to meet the clock, </a:t>
            </a:r>
            <a:r>
              <a:rPr lang="en-US" sz="1800" err="1">
                <a:effectLst/>
                <a:latin typeface="Calibri" panose="020F0502020204030204" pitchFamily="34" charset="0"/>
                <a:ea typeface="Calibri" panose="020F0502020204030204" pitchFamily="34" charset="0"/>
                <a:cs typeface="Calibri" panose="020F0502020204030204" pitchFamily="34" charset="0"/>
              </a:rPr>
              <a:t>crip</a:t>
            </a:r>
            <a:r>
              <a:rPr lang="en-US" sz="1800">
                <a:effectLst/>
                <a:latin typeface="Calibri" panose="020F0502020204030204" pitchFamily="34" charset="0"/>
                <a:ea typeface="Calibri" panose="020F0502020204030204" pitchFamily="34" charset="0"/>
                <a:cs typeface="Calibri" panose="020F0502020204030204" pitchFamily="34" charset="0"/>
              </a:rPr>
              <a:t> time bends the clock to meet disabled bodies and minds.” </a:t>
            </a:r>
            <a:endParaRPr lang="en-US" sz="1600">
              <a:latin typeface="Calibri" panose="020F0502020204030204" pitchFamily="34" charset="0"/>
              <a:cs typeface="Calibri" panose="020F0502020204030204" pitchFamily="34" charset="0"/>
            </a:endParaRPr>
          </a:p>
        </p:txBody>
      </p:sp>
      <p:sp>
        <p:nvSpPr>
          <p:cNvPr id="5" name="Slide Number Placeholder 4">
            <a:extLst>
              <a:ext uri="{FF2B5EF4-FFF2-40B4-BE49-F238E27FC236}">
                <a16:creationId xmlns:a16="http://schemas.microsoft.com/office/drawing/2014/main" id="{1CD39244-E6C2-444F-9D70-A8A8B7DF07BC}"/>
              </a:ext>
            </a:extLst>
          </p:cNvPr>
          <p:cNvSpPr>
            <a:spLocks noGrp="1"/>
          </p:cNvSpPr>
          <p:nvPr>
            <p:ph type="sldNum" sz="quarter" idx="12"/>
          </p:nvPr>
        </p:nvSpPr>
        <p:spPr/>
        <p:txBody>
          <a:bodyPr/>
          <a:lstStyle/>
          <a:p>
            <a:fld id="{C80ABC43-FC56-4751-9F97-FA12B3A15520}" type="slidenum">
              <a:rPr lang="en-US" smtClean="0"/>
              <a:t>22</a:t>
            </a:fld>
            <a:endParaRPr lang="en-US"/>
          </a:p>
        </p:txBody>
      </p:sp>
      <p:sp>
        <p:nvSpPr>
          <p:cNvPr id="6" name="Date Placeholder 5">
            <a:extLst>
              <a:ext uri="{FF2B5EF4-FFF2-40B4-BE49-F238E27FC236}">
                <a16:creationId xmlns:a16="http://schemas.microsoft.com/office/drawing/2014/main" id="{BEEFA2FE-3470-4F4C-9241-DA75A45BEE0F}"/>
              </a:ext>
            </a:extLst>
          </p:cNvPr>
          <p:cNvSpPr>
            <a:spLocks noGrp="1"/>
          </p:cNvSpPr>
          <p:nvPr>
            <p:ph type="dt" sz="half" idx="10"/>
          </p:nvPr>
        </p:nvSpPr>
        <p:spPr/>
        <p:txBody>
          <a:bodyPr/>
          <a:lstStyle/>
          <a:p>
            <a:fld id="{70A89FF0-0E83-E84A-8CBE-EC89E79B3B54}" type="datetime1">
              <a:rPr lang="en-US" smtClean="0"/>
              <a:t>8/10/2023</a:t>
            </a:fld>
            <a:endParaRPr lang="en-US"/>
          </a:p>
        </p:txBody>
      </p:sp>
    </p:spTree>
    <p:extLst>
      <p:ext uri="{BB962C8B-B14F-4D97-AF65-F5344CB8AC3E}">
        <p14:creationId xmlns:p14="http://schemas.microsoft.com/office/powerpoint/2010/main" val="18562126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C2257316-E5F2-384B-B7EE-57542C3640FF}"/>
              </a:ext>
            </a:extLst>
          </p:cNvPr>
          <p:cNvSpPr>
            <a:spLocks noGrp="1"/>
          </p:cNvSpPr>
          <p:nvPr>
            <p:ph type="ctrTitle" idx="4294967295"/>
          </p:nvPr>
        </p:nvSpPr>
        <p:spPr>
          <a:xfrm>
            <a:off x="1939089" y="1807110"/>
            <a:ext cx="8313821" cy="2764028"/>
          </a:xfrm>
        </p:spPr>
        <p:txBody>
          <a:bodyPr vert="horz" lIns="91440" tIns="45720" rIns="91440" bIns="45720" rtlCol="0" anchor="ctr">
            <a:noAutofit/>
          </a:bodyPr>
          <a:lstStyle/>
          <a:p>
            <a:pPr algn="ctr">
              <a:lnSpc>
                <a:spcPct val="100000"/>
              </a:lnSpc>
            </a:pPr>
            <a:r>
              <a:rPr lang="en-US" b="1">
                <a:cs typeface="Calibri" panose="020F0502020204030204" pitchFamily="34" charset="0"/>
              </a:rPr>
              <a:t>Key Finding 2:</a:t>
            </a:r>
            <a:br>
              <a:rPr lang="en-US">
                <a:cs typeface="Calibri" panose="020F0502020204030204" pitchFamily="34" charset="0"/>
              </a:rPr>
            </a:br>
            <a:r>
              <a:rPr lang="en-US"/>
              <a:t>For many disabled faculty, their adverse experiences with colleagues and leadership create a lack of trust that impacts disclosure, access, inclusion, and retention. </a:t>
            </a:r>
            <a:endParaRPr lang="en-US">
              <a:cs typeface="Calibri" panose="020F0502020204030204" pitchFamily="34" charset="0"/>
            </a:endParaRPr>
          </a:p>
        </p:txBody>
      </p:sp>
      <p:sp>
        <p:nvSpPr>
          <p:cNvPr id="15" name="Rectangle 14">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lide Number Placeholder 2">
            <a:extLst>
              <a:ext uri="{FF2B5EF4-FFF2-40B4-BE49-F238E27FC236}">
                <a16:creationId xmlns:a16="http://schemas.microsoft.com/office/drawing/2014/main" id="{354273A2-B603-0E45-9D46-B8086784E4B3}"/>
              </a:ext>
            </a:extLst>
          </p:cNvPr>
          <p:cNvSpPr>
            <a:spLocks noGrp="1"/>
          </p:cNvSpPr>
          <p:nvPr>
            <p:ph type="sldNum" sz="quarter" idx="12"/>
          </p:nvPr>
        </p:nvSpPr>
        <p:spPr/>
        <p:txBody>
          <a:bodyPr/>
          <a:lstStyle/>
          <a:p>
            <a:fld id="{C80ABC43-FC56-4751-9F97-FA12B3A15520}" type="slidenum">
              <a:rPr lang="en-US" smtClean="0"/>
              <a:t>23</a:t>
            </a:fld>
            <a:endParaRPr lang="en-US"/>
          </a:p>
        </p:txBody>
      </p:sp>
      <p:sp>
        <p:nvSpPr>
          <p:cNvPr id="5" name="Date Placeholder 4">
            <a:extLst>
              <a:ext uri="{FF2B5EF4-FFF2-40B4-BE49-F238E27FC236}">
                <a16:creationId xmlns:a16="http://schemas.microsoft.com/office/drawing/2014/main" id="{CE18DE98-B922-614B-8ACD-4C10E753598F}"/>
              </a:ext>
            </a:extLst>
          </p:cNvPr>
          <p:cNvSpPr>
            <a:spLocks noGrp="1"/>
          </p:cNvSpPr>
          <p:nvPr>
            <p:ph type="dt" sz="half" idx="10"/>
          </p:nvPr>
        </p:nvSpPr>
        <p:spPr/>
        <p:txBody>
          <a:bodyPr/>
          <a:lstStyle/>
          <a:p>
            <a:fld id="{4575096C-4503-704E-8633-3C4034A7FCF0}" type="datetime1">
              <a:rPr lang="en-US" smtClean="0"/>
              <a:t>8/10/2023</a:t>
            </a:fld>
            <a:endParaRPr lang="en-US"/>
          </a:p>
        </p:txBody>
      </p:sp>
    </p:spTree>
    <p:extLst>
      <p:ext uri="{BB962C8B-B14F-4D97-AF65-F5344CB8AC3E}">
        <p14:creationId xmlns:p14="http://schemas.microsoft.com/office/powerpoint/2010/main" val="9434764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9A7A290-F057-0C4C-AC4A-1D70E95ECBEF}"/>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a:solidFill>
                  <a:srgbClr val="FFFFFF"/>
                </a:solidFill>
                <a:latin typeface="+mj-lt"/>
                <a:ea typeface="+mj-ea"/>
                <a:cs typeface="+mj-cs"/>
              </a:rPr>
              <a:t>Key Finding 2: Select Quantitative Data</a:t>
            </a:r>
          </a:p>
        </p:txBody>
      </p:sp>
      <p:graphicFrame>
        <p:nvGraphicFramePr>
          <p:cNvPr id="7" name="Table 6">
            <a:extLst>
              <a:ext uri="{FF2B5EF4-FFF2-40B4-BE49-F238E27FC236}">
                <a16:creationId xmlns:a16="http://schemas.microsoft.com/office/drawing/2014/main" id="{234697AE-FB93-AA4E-BF3C-54F77ECC0EDE}"/>
              </a:ext>
            </a:extLst>
          </p:cNvPr>
          <p:cNvGraphicFramePr>
            <a:graphicFrameLocks noGrp="1"/>
          </p:cNvGraphicFramePr>
          <p:nvPr>
            <p:extLst>
              <p:ext uri="{D42A27DB-BD31-4B8C-83A1-F6EECF244321}">
                <p14:modId xmlns:p14="http://schemas.microsoft.com/office/powerpoint/2010/main" val="675990552"/>
              </p:ext>
            </p:extLst>
          </p:nvPr>
        </p:nvGraphicFramePr>
        <p:xfrm>
          <a:off x="4899236" y="637527"/>
          <a:ext cx="6780702" cy="5020144"/>
        </p:xfrm>
        <a:graphic>
          <a:graphicData uri="http://schemas.openxmlformats.org/drawingml/2006/table">
            <a:tbl>
              <a:tblPr firstRow="1" firstCol="1" bandRow="1">
                <a:tableStyleId>{5C22544A-7EE6-4342-B048-85BDC9FD1C3A}</a:tableStyleId>
              </a:tblPr>
              <a:tblGrid>
                <a:gridCol w="5050915">
                  <a:extLst>
                    <a:ext uri="{9D8B030D-6E8A-4147-A177-3AD203B41FA5}">
                      <a16:colId xmlns:a16="http://schemas.microsoft.com/office/drawing/2014/main" val="136711348"/>
                    </a:ext>
                  </a:extLst>
                </a:gridCol>
                <a:gridCol w="743603">
                  <a:extLst>
                    <a:ext uri="{9D8B030D-6E8A-4147-A177-3AD203B41FA5}">
                      <a16:colId xmlns:a16="http://schemas.microsoft.com/office/drawing/2014/main" val="3568930474"/>
                    </a:ext>
                  </a:extLst>
                </a:gridCol>
                <a:gridCol w="986184">
                  <a:extLst>
                    <a:ext uri="{9D8B030D-6E8A-4147-A177-3AD203B41FA5}">
                      <a16:colId xmlns:a16="http://schemas.microsoft.com/office/drawing/2014/main" val="1115692338"/>
                    </a:ext>
                  </a:extLst>
                </a:gridCol>
              </a:tblGrid>
              <a:tr h="1137398">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300" b="1" kern="1200">
                          <a:solidFill>
                            <a:schemeClr val="accent2"/>
                          </a:solidFill>
                          <a:effectLst/>
                          <a:latin typeface="+mn-lt"/>
                          <a:ea typeface="+mn-ea"/>
                          <a:cs typeface="+mn-cs"/>
                        </a:rPr>
                        <a:t>Which of the following reasons inform(ed) your decisions about disclosure at UNM?</a:t>
                      </a:r>
                      <a:r>
                        <a:rPr lang="en-US" sz="2300">
                          <a:solidFill>
                            <a:schemeClr val="accent2"/>
                          </a:solidFill>
                          <a:effectLst/>
                        </a:rPr>
                        <a:t> (N=85)</a:t>
                      </a:r>
                      <a:endParaRPr lang="en-US" sz="23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tc>
                  <a:txBody>
                    <a:bodyPr/>
                    <a:lstStyle/>
                    <a:p>
                      <a:pPr marL="0" marR="0" algn="ctr">
                        <a:lnSpc>
                          <a:spcPct val="107000"/>
                        </a:lnSpc>
                        <a:spcBef>
                          <a:spcPts val="0"/>
                        </a:spcBef>
                        <a:spcAft>
                          <a:spcPts val="0"/>
                        </a:spcAft>
                      </a:pPr>
                      <a:r>
                        <a:rPr lang="en-US" sz="2300">
                          <a:effectLst/>
                        </a:rPr>
                        <a:t>n</a:t>
                      </a:r>
                      <a:r>
                        <a:rPr lang="en-US" sz="2300" baseline="30000">
                          <a:effectLst/>
                        </a:rPr>
                        <a:t>a</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tc>
                  <a:txBody>
                    <a:bodyPr/>
                    <a:lstStyle/>
                    <a:p>
                      <a:pPr marL="0" marR="0" algn="ctr">
                        <a:lnSpc>
                          <a:spcPct val="107000"/>
                        </a:lnSpc>
                        <a:spcBef>
                          <a:spcPts val="0"/>
                        </a:spcBef>
                        <a:spcAft>
                          <a:spcPts val="0"/>
                        </a:spcAft>
                      </a:pPr>
                      <a:r>
                        <a:rPr lang="en-US" sz="2300">
                          <a:effectLst/>
                        </a:rPr>
                        <a:t>%</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extLst>
                  <a:ext uri="{0D108BD9-81ED-4DB2-BD59-A6C34878D82A}">
                    <a16:rowId xmlns:a16="http://schemas.microsoft.com/office/drawing/2014/main" val="176683727"/>
                  </a:ext>
                </a:extLst>
              </a:tr>
              <a:tr h="389888">
                <a:tc>
                  <a:txBody>
                    <a:bodyPr/>
                    <a:lstStyle/>
                    <a:p>
                      <a:pPr marL="0" marR="0" algn="l">
                        <a:lnSpc>
                          <a:spcPct val="107000"/>
                        </a:lnSpc>
                        <a:spcBef>
                          <a:spcPts val="0"/>
                        </a:spcBef>
                        <a:spcAft>
                          <a:spcPts val="0"/>
                        </a:spcAft>
                      </a:pPr>
                      <a:r>
                        <a:rPr lang="en-US" sz="2300">
                          <a:effectLst/>
                        </a:rPr>
                        <a:t>Fear of stigmatization</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tc>
                  <a:txBody>
                    <a:bodyPr/>
                    <a:lstStyle/>
                    <a:p>
                      <a:pPr marL="0" marR="0" algn="r">
                        <a:lnSpc>
                          <a:spcPct val="107000"/>
                        </a:lnSpc>
                        <a:spcBef>
                          <a:spcPts val="0"/>
                        </a:spcBef>
                        <a:spcAft>
                          <a:spcPts val="0"/>
                        </a:spcAft>
                      </a:pPr>
                      <a:r>
                        <a:rPr lang="en-US" sz="2300">
                          <a:effectLst/>
                        </a:rPr>
                        <a:t>44</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tc>
                  <a:txBody>
                    <a:bodyPr/>
                    <a:lstStyle/>
                    <a:p>
                      <a:pPr marL="0" marR="0" algn="r">
                        <a:lnSpc>
                          <a:spcPct val="107000"/>
                        </a:lnSpc>
                        <a:spcBef>
                          <a:spcPts val="0"/>
                        </a:spcBef>
                        <a:spcAft>
                          <a:spcPts val="0"/>
                        </a:spcAft>
                      </a:pPr>
                      <a:r>
                        <a:rPr lang="en-US" sz="2300">
                          <a:effectLst/>
                        </a:rPr>
                        <a:t>51.8</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extLst>
                  <a:ext uri="{0D108BD9-81ED-4DB2-BD59-A6C34878D82A}">
                    <a16:rowId xmlns:a16="http://schemas.microsoft.com/office/drawing/2014/main" val="2115427999"/>
                  </a:ext>
                </a:extLst>
              </a:tr>
              <a:tr h="763642">
                <a:tc>
                  <a:txBody>
                    <a:bodyPr/>
                    <a:lstStyle/>
                    <a:p>
                      <a:pPr marL="0" marR="0" algn="l">
                        <a:lnSpc>
                          <a:spcPct val="107000"/>
                        </a:lnSpc>
                        <a:spcBef>
                          <a:spcPts val="0"/>
                        </a:spcBef>
                        <a:spcAft>
                          <a:spcPts val="0"/>
                        </a:spcAft>
                      </a:pPr>
                      <a:r>
                        <a:rPr lang="en-US" sz="2300">
                          <a:effectLst/>
                        </a:rPr>
                        <a:t>Internalized bias about disability in academia</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tc>
                  <a:txBody>
                    <a:bodyPr/>
                    <a:lstStyle/>
                    <a:p>
                      <a:pPr marL="0" marR="0" algn="r">
                        <a:lnSpc>
                          <a:spcPct val="107000"/>
                        </a:lnSpc>
                        <a:spcBef>
                          <a:spcPts val="0"/>
                        </a:spcBef>
                        <a:spcAft>
                          <a:spcPts val="0"/>
                        </a:spcAft>
                      </a:pPr>
                      <a:r>
                        <a:rPr lang="en-US" sz="2300">
                          <a:effectLst/>
                        </a:rPr>
                        <a:t>36</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tc>
                  <a:txBody>
                    <a:bodyPr/>
                    <a:lstStyle/>
                    <a:p>
                      <a:pPr marL="0" marR="0" algn="r">
                        <a:lnSpc>
                          <a:spcPct val="107000"/>
                        </a:lnSpc>
                        <a:spcBef>
                          <a:spcPts val="0"/>
                        </a:spcBef>
                        <a:spcAft>
                          <a:spcPts val="0"/>
                        </a:spcAft>
                      </a:pPr>
                      <a:r>
                        <a:rPr lang="en-US" sz="2300">
                          <a:effectLst/>
                        </a:rPr>
                        <a:t>42.4</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extLst>
                  <a:ext uri="{0D108BD9-81ED-4DB2-BD59-A6C34878D82A}">
                    <a16:rowId xmlns:a16="http://schemas.microsoft.com/office/drawing/2014/main" val="3070738967"/>
                  </a:ext>
                </a:extLst>
              </a:tr>
              <a:tr h="389888">
                <a:tc>
                  <a:txBody>
                    <a:bodyPr/>
                    <a:lstStyle/>
                    <a:p>
                      <a:pPr marL="0" marR="0" algn="l">
                        <a:lnSpc>
                          <a:spcPct val="107000"/>
                        </a:lnSpc>
                        <a:spcBef>
                          <a:spcPts val="0"/>
                        </a:spcBef>
                        <a:spcAft>
                          <a:spcPts val="0"/>
                        </a:spcAft>
                      </a:pPr>
                      <a:r>
                        <a:rPr lang="en-US" sz="2300">
                          <a:effectLst/>
                        </a:rPr>
                        <a:t>Anxiety about the process</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tc>
                  <a:txBody>
                    <a:bodyPr/>
                    <a:lstStyle/>
                    <a:p>
                      <a:pPr marL="0" marR="0" algn="r">
                        <a:lnSpc>
                          <a:spcPct val="107000"/>
                        </a:lnSpc>
                        <a:spcBef>
                          <a:spcPts val="0"/>
                        </a:spcBef>
                        <a:spcAft>
                          <a:spcPts val="0"/>
                        </a:spcAft>
                      </a:pPr>
                      <a:r>
                        <a:rPr lang="en-US" sz="2300">
                          <a:effectLst/>
                        </a:rPr>
                        <a:t>29</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tc>
                  <a:txBody>
                    <a:bodyPr/>
                    <a:lstStyle/>
                    <a:p>
                      <a:pPr marL="0" marR="0" algn="r">
                        <a:lnSpc>
                          <a:spcPct val="107000"/>
                        </a:lnSpc>
                        <a:spcBef>
                          <a:spcPts val="0"/>
                        </a:spcBef>
                        <a:spcAft>
                          <a:spcPts val="0"/>
                        </a:spcAft>
                      </a:pPr>
                      <a:r>
                        <a:rPr lang="en-US" sz="2300">
                          <a:effectLst/>
                        </a:rPr>
                        <a:t>34.1</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extLst>
                  <a:ext uri="{0D108BD9-81ED-4DB2-BD59-A6C34878D82A}">
                    <a16:rowId xmlns:a16="http://schemas.microsoft.com/office/drawing/2014/main" val="2328495551"/>
                  </a:ext>
                </a:extLst>
              </a:tr>
              <a:tr h="389888">
                <a:tc>
                  <a:txBody>
                    <a:bodyPr/>
                    <a:lstStyle/>
                    <a:p>
                      <a:pPr marL="0" marR="0" algn="l">
                        <a:lnSpc>
                          <a:spcPct val="107000"/>
                        </a:lnSpc>
                        <a:spcBef>
                          <a:spcPts val="0"/>
                        </a:spcBef>
                        <a:spcAft>
                          <a:spcPts val="0"/>
                        </a:spcAft>
                      </a:pPr>
                      <a:r>
                        <a:rPr lang="en-US" sz="2300">
                          <a:effectLst/>
                        </a:rPr>
                        <a:t>Privacy and confidentiality concerns</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tc>
                  <a:txBody>
                    <a:bodyPr/>
                    <a:lstStyle/>
                    <a:p>
                      <a:pPr marL="0" marR="0" algn="r">
                        <a:lnSpc>
                          <a:spcPct val="107000"/>
                        </a:lnSpc>
                        <a:spcBef>
                          <a:spcPts val="0"/>
                        </a:spcBef>
                        <a:spcAft>
                          <a:spcPts val="0"/>
                        </a:spcAft>
                      </a:pPr>
                      <a:r>
                        <a:rPr lang="en-US" sz="2300">
                          <a:effectLst/>
                        </a:rPr>
                        <a:t>36</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tc>
                  <a:txBody>
                    <a:bodyPr/>
                    <a:lstStyle/>
                    <a:p>
                      <a:pPr marL="0" marR="0" algn="r">
                        <a:lnSpc>
                          <a:spcPct val="107000"/>
                        </a:lnSpc>
                        <a:spcBef>
                          <a:spcPts val="0"/>
                        </a:spcBef>
                        <a:spcAft>
                          <a:spcPts val="0"/>
                        </a:spcAft>
                      </a:pPr>
                      <a:r>
                        <a:rPr lang="en-US" sz="2300">
                          <a:effectLst/>
                        </a:rPr>
                        <a:t>42.4</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extLst>
                  <a:ext uri="{0D108BD9-81ED-4DB2-BD59-A6C34878D82A}">
                    <a16:rowId xmlns:a16="http://schemas.microsoft.com/office/drawing/2014/main" val="903695387"/>
                  </a:ext>
                </a:extLst>
              </a:tr>
              <a:tr h="389888">
                <a:tc>
                  <a:txBody>
                    <a:bodyPr/>
                    <a:lstStyle/>
                    <a:p>
                      <a:pPr marL="0" marR="0" algn="l">
                        <a:lnSpc>
                          <a:spcPct val="107000"/>
                        </a:lnSpc>
                        <a:spcBef>
                          <a:spcPts val="0"/>
                        </a:spcBef>
                        <a:spcAft>
                          <a:spcPts val="0"/>
                        </a:spcAft>
                      </a:pPr>
                      <a:r>
                        <a:rPr lang="en-US" sz="2300">
                          <a:effectLst/>
                        </a:rPr>
                        <a:t>Do not think it is necessary</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tc>
                  <a:txBody>
                    <a:bodyPr/>
                    <a:lstStyle/>
                    <a:p>
                      <a:pPr marL="0" marR="0" algn="r">
                        <a:lnSpc>
                          <a:spcPct val="107000"/>
                        </a:lnSpc>
                        <a:spcBef>
                          <a:spcPts val="0"/>
                        </a:spcBef>
                        <a:spcAft>
                          <a:spcPts val="0"/>
                        </a:spcAft>
                      </a:pPr>
                      <a:r>
                        <a:rPr lang="en-US" sz="2300">
                          <a:effectLst/>
                        </a:rPr>
                        <a:t>14</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tc>
                  <a:txBody>
                    <a:bodyPr/>
                    <a:lstStyle/>
                    <a:p>
                      <a:pPr marL="0" marR="0" algn="r">
                        <a:lnSpc>
                          <a:spcPct val="107000"/>
                        </a:lnSpc>
                        <a:spcBef>
                          <a:spcPts val="0"/>
                        </a:spcBef>
                        <a:spcAft>
                          <a:spcPts val="0"/>
                        </a:spcAft>
                      </a:pPr>
                      <a:r>
                        <a:rPr lang="en-US" sz="2300">
                          <a:effectLst/>
                        </a:rPr>
                        <a:t>16.5</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extLst>
                  <a:ext uri="{0D108BD9-81ED-4DB2-BD59-A6C34878D82A}">
                    <a16:rowId xmlns:a16="http://schemas.microsoft.com/office/drawing/2014/main" val="904858051"/>
                  </a:ext>
                </a:extLst>
              </a:tr>
              <a:tr h="389888">
                <a:tc>
                  <a:txBody>
                    <a:bodyPr/>
                    <a:lstStyle/>
                    <a:p>
                      <a:pPr marL="0" marR="0" algn="l">
                        <a:lnSpc>
                          <a:spcPct val="107000"/>
                        </a:lnSpc>
                        <a:spcBef>
                          <a:spcPts val="0"/>
                        </a:spcBef>
                        <a:spcAft>
                          <a:spcPts val="0"/>
                        </a:spcAft>
                      </a:pPr>
                      <a:r>
                        <a:rPr lang="en-US" sz="2300">
                          <a:effectLst/>
                        </a:rPr>
                        <a:t>Want to be an advocate</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tc>
                  <a:txBody>
                    <a:bodyPr/>
                    <a:lstStyle/>
                    <a:p>
                      <a:pPr marL="0" marR="0" algn="r">
                        <a:lnSpc>
                          <a:spcPct val="107000"/>
                        </a:lnSpc>
                        <a:spcBef>
                          <a:spcPts val="0"/>
                        </a:spcBef>
                        <a:spcAft>
                          <a:spcPts val="0"/>
                        </a:spcAft>
                      </a:pPr>
                      <a:r>
                        <a:rPr lang="en-US" sz="2300">
                          <a:effectLst/>
                        </a:rPr>
                        <a:t>29</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tc>
                  <a:txBody>
                    <a:bodyPr/>
                    <a:lstStyle/>
                    <a:p>
                      <a:pPr marL="0" marR="0" algn="r">
                        <a:lnSpc>
                          <a:spcPct val="107000"/>
                        </a:lnSpc>
                        <a:spcBef>
                          <a:spcPts val="0"/>
                        </a:spcBef>
                        <a:spcAft>
                          <a:spcPts val="0"/>
                        </a:spcAft>
                      </a:pPr>
                      <a:r>
                        <a:rPr lang="en-US" sz="2300">
                          <a:effectLst/>
                        </a:rPr>
                        <a:t>34.1</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extLst>
                  <a:ext uri="{0D108BD9-81ED-4DB2-BD59-A6C34878D82A}">
                    <a16:rowId xmlns:a16="http://schemas.microsoft.com/office/drawing/2014/main" val="2842963247"/>
                  </a:ext>
                </a:extLst>
              </a:tr>
              <a:tr h="389888">
                <a:tc>
                  <a:txBody>
                    <a:bodyPr/>
                    <a:lstStyle/>
                    <a:p>
                      <a:pPr marL="0" marR="0" algn="l">
                        <a:lnSpc>
                          <a:spcPct val="107000"/>
                        </a:lnSpc>
                        <a:spcBef>
                          <a:spcPts val="0"/>
                        </a:spcBef>
                        <a:spcAft>
                          <a:spcPts val="0"/>
                        </a:spcAft>
                      </a:pPr>
                      <a:r>
                        <a:rPr lang="en-US" sz="2300">
                          <a:effectLst/>
                        </a:rPr>
                        <a:t>Want to be an ally</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tc>
                  <a:txBody>
                    <a:bodyPr/>
                    <a:lstStyle/>
                    <a:p>
                      <a:pPr marL="0" marR="0" algn="r">
                        <a:lnSpc>
                          <a:spcPct val="107000"/>
                        </a:lnSpc>
                        <a:spcBef>
                          <a:spcPts val="0"/>
                        </a:spcBef>
                        <a:spcAft>
                          <a:spcPts val="0"/>
                        </a:spcAft>
                      </a:pPr>
                      <a:r>
                        <a:rPr lang="en-US" sz="2300">
                          <a:effectLst/>
                        </a:rPr>
                        <a:t>19</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tc>
                  <a:txBody>
                    <a:bodyPr/>
                    <a:lstStyle/>
                    <a:p>
                      <a:pPr marL="0" marR="0" algn="r">
                        <a:lnSpc>
                          <a:spcPct val="107000"/>
                        </a:lnSpc>
                        <a:spcBef>
                          <a:spcPts val="0"/>
                        </a:spcBef>
                        <a:spcAft>
                          <a:spcPts val="0"/>
                        </a:spcAft>
                      </a:pPr>
                      <a:r>
                        <a:rPr lang="en-US" sz="2300">
                          <a:effectLst/>
                        </a:rPr>
                        <a:t>22.4</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extLst>
                  <a:ext uri="{0D108BD9-81ED-4DB2-BD59-A6C34878D82A}">
                    <a16:rowId xmlns:a16="http://schemas.microsoft.com/office/drawing/2014/main" val="2704098684"/>
                  </a:ext>
                </a:extLst>
              </a:tr>
              <a:tr h="389888">
                <a:tc>
                  <a:txBody>
                    <a:bodyPr/>
                    <a:lstStyle/>
                    <a:p>
                      <a:pPr marL="0" marR="0" algn="l">
                        <a:lnSpc>
                          <a:spcPct val="107000"/>
                        </a:lnSpc>
                        <a:spcBef>
                          <a:spcPts val="0"/>
                        </a:spcBef>
                        <a:spcAft>
                          <a:spcPts val="0"/>
                        </a:spcAft>
                      </a:pPr>
                      <a:r>
                        <a:rPr lang="en-US" sz="2300">
                          <a:effectLst/>
                        </a:rPr>
                        <a:t>Want to be a role model</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tc>
                  <a:txBody>
                    <a:bodyPr/>
                    <a:lstStyle/>
                    <a:p>
                      <a:pPr marL="0" marR="0" algn="r">
                        <a:lnSpc>
                          <a:spcPct val="107000"/>
                        </a:lnSpc>
                        <a:spcBef>
                          <a:spcPts val="0"/>
                        </a:spcBef>
                        <a:spcAft>
                          <a:spcPts val="0"/>
                        </a:spcAft>
                      </a:pPr>
                      <a:r>
                        <a:rPr lang="en-US" sz="2300">
                          <a:effectLst/>
                        </a:rPr>
                        <a:t>29</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tc>
                  <a:txBody>
                    <a:bodyPr/>
                    <a:lstStyle/>
                    <a:p>
                      <a:pPr marL="0" marR="0" algn="r">
                        <a:lnSpc>
                          <a:spcPct val="107000"/>
                        </a:lnSpc>
                        <a:spcBef>
                          <a:spcPts val="0"/>
                        </a:spcBef>
                        <a:spcAft>
                          <a:spcPts val="0"/>
                        </a:spcAft>
                      </a:pPr>
                      <a:r>
                        <a:rPr lang="en-US" sz="2300">
                          <a:effectLst/>
                        </a:rPr>
                        <a:t>34.1</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extLst>
                  <a:ext uri="{0D108BD9-81ED-4DB2-BD59-A6C34878D82A}">
                    <a16:rowId xmlns:a16="http://schemas.microsoft.com/office/drawing/2014/main" val="2653218999"/>
                  </a:ext>
                </a:extLst>
              </a:tr>
              <a:tr h="389888">
                <a:tc>
                  <a:txBody>
                    <a:bodyPr/>
                    <a:lstStyle/>
                    <a:p>
                      <a:pPr marL="0" marR="0" algn="l">
                        <a:lnSpc>
                          <a:spcPct val="107000"/>
                        </a:lnSpc>
                        <a:spcBef>
                          <a:spcPts val="0"/>
                        </a:spcBef>
                        <a:spcAft>
                          <a:spcPts val="0"/>
                        </a:spcAft>
                      </a:pPr>
                      <a:r>
                        <a:rPr lang="en-US" sz="2300">
                          <a:effectLst/>
                        </a:rPr>
                        <a:t>Other reasons </a:t>
                      </a:r>
                      <a:r>
                        <a:rPr lang="en-US" sz="2300" baseline="30000">
                          <a:effectLst/>
                        </a:rPr>
                        <a:t>b</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tc>
                  <a:txBody>
                    <a:bodyPr/>
                    <a:lstStyle/>
                    <a:p>
                      <a:pPr marL="0" marR="0" algn="r">
                        <a:lnSpc>
                          <a:spcPct val="107000"/>
                        </a:lnSpc>
                        <a:spcBef>
                          <a:spcPts val="0"/>
                        </a:spcBef>
                        <a:spcAft>
                          <a:spcPts val="0"/>
                        </a:spcAft>
                      </a:pPr>
                      <a:r>
                        <a:rPr lang="en-US" sz="2300">
                          <a:effectLst/>
                        </a:rPr>
                        <a:t>17</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tc>
                  <a:txBody>
                    <a:bodyPr/>
                    <a:lstStyle/>
                    <a:p>
                      <a:pPr marL="0" marR="0" algn="r">
                        <a:lnSpc>
                          <a:spcPct val="107000"/>
                        </a:lnSpc>
                        <a:spcBef>
                          <a:spcPts val="0"/>
                        </a:spcBef>
                        <a:spcAft>
                          <a:spcPts val="0"/>
                        </a:spcAft>
                      </a:pPr>
                      <a:r>
                        <a:rPr lang="en-US" sz="2300">
                          <a:effectLst/>
                        </a:rPr>
                        <a:t>20.0</a:t>
                      </a:r>
                      <a:endParaRPr lang="en-US" sz="2300">
                        <a:effectLst/>
                        <a:latin typeface="Calibri" panose="020F0502020204030204" pitchFamily="34" charset="0"/>
                        <a:ea typeface="Calibri" panose="020F0502020204030204" pitchFamily="34" charset="0"/>
                        <a:cs typeface="Times New Roman" panose="02020603050405020304" pitchFamily="18" charset="0"/>
                      </a:endParaRPr>
                    </a:p>
                  </a:txBody>
                  <a:tcPr marL="144231" marR="144231" marT="0" marB="0"/>
                </a:tc>
                <a:extLst>
                  <a:ext uri="{0D108BD9-81ED-4DB2-BD59-A6C34878D82A}">
                    <a16:rowId xmlns:a16="http://schemas.microsoft.com/office/drawing/2014/main" val="93757123"/>
                  </a:ext>
                </a:extLst>
              </a:tr>
            </a:tbl>
          </a:graphicData>
        </a:graphic>
      </p:graphicFrame>
      <p:sp>
        <p:nvSpPr>
          <p:cNvPr id="10" name="TextBox 9">
            <a:extLst>
              <a:ext uri="{FF2B5EF4-FFF2-40B4-BE49-F238E27FC236}">
                <a16:creationId xmlns:a16="http://schemas.microsoft.com/office/drawing/2014/main" id="{B3515B17-9B5E-EF45-B412-5F7A82BE7E9D}"/>
              </a:ext>
            </a:extLst>
          </p:cNvPr>
          <p:cNvSpPr txBox="1"/>
          <p:nvPr/>
        </p:nvSpPr>
        <p:spPr>
          <a:xfrm>
            <a:off x="717422" y="5758808"/>
            <a:ext cx="11108818" cy="923330"/>
          </a:xfrm>
          <a:prstGeom prst="rect">
            <a:avLst/>
          </a:prstGeom>
          <a:noFill/>
        </p:spPr>
        <p:txBody>
          <a:bodyPr wrap="square">
            <a:spAutoFit/>
          </a:bodyPr>
          <a:lstStyle/>
          <a:p>
            <a:pPr lvl="0"/>
            <a:r>
              <a:rPr lang="en-US" baseline="30000"/>
              <a:t>a </a:t>
            </a:r>
            <a:r>
              <a:rPr lang="en-US"/>
              <a:t>Respondents could select more than one response.</a:t>
            </a:r>
          </a:p>
          <a:p>
            <a:pPr lvl="0"/>
            <a:r>
              <a:rPr lang="en-US" baseline="30000"/>
              <a:t>b</a:t>
            </a:r>
            <a:r>
              <a:rPr lang="en-US"/>
              <a:t> Other reasons include: disclosing to see a change, treatment in university setting, safety, to fulfill basic needs, and for additional support.</a:t>
            </a:r>
          </a:p>
        </p:txBody>
      </p:sp>
      <p:sp>
        <p:nvSpPr>
          <p:cNvPr id="6" name="Slide Number Placeholder 5">
            <a:extLst>
              <a:ext uri="{FF2B5EF4-FFF2-40B4-BE49-F238E27FC236}">
                <a16:creationId xmlns:a16="http://schemas.microsoft.com/office/drawing/2014/main" id="{3DE1D27E-CEB7-5A47-88C3-5AEA4D7E91FF}"/>
              </a:ext>
            </a:extLst>
          </p:cNvPr>
          <p:cNvSpPr>
            <a:spLocks noGrp="1"/>
          </p:cNvSpPr>
          <p:nvPr>
            <p:ph type="sldNum" sz="quarter" idx="12"/>
          </p:nvPr>
        </p:nvSpPr>
        <p:spPr/>
        <p:txBody>
          <a:bodyPr/>
          <a:lstStyle/>
          <a:p>
            <a:fld id="{C80ABC43-FC56-4751-9F97-FA12B3A15520}" type="slidenum">
              <a:rPr lang="en-US" smtClean="0"/>
              <a:t>24</a:t>
            </a:fld>
            <a:endParaRPr lang="en-US"/>
          </a:p>
        </p:txBody>
      </p:sp>
      <p:sp>
        <p:nvSpPr>
          <p:cNvPr id="8" name="Date Placeholder 7">
            <a:extLst>
              <a:ext uri="{FF2B5EF4-FFF2-40B4-BE49-F238E27FC236}">
                <a16:creationId xmlns:a16="http://schemas.microsoft.com/office/drawing/2014/main" id="{C5A6EC85-628B-6D43-9368-4ADE2AB86DF1}"/>
              </a:ext>
            </a:extLst>
          </p:cNvPr>
          <p:cNvSpPr>
            <a:spLocks noGrp="1"/>
          </p:cNvSpPr>
          <p:nvPr>
            <p:ph type="dt" sz="half" idx="10"/>
          </p:nvPr>
        </p:nvSpPr>
        <p:spPr/>
        <p:txBody>
          <a:bodyPr/>
          <a:lstStyle/>
          <a:p>
            <a:fld id="{F5873D02-5F67-DB40-9374-3CAED1EE4EC4}" type="datetime1">
              <a:rPr lang="en-US" smtClean="0"/>
              <a:t>8/10/2023</a:t>
            </a:fld>
            <a:endParaRPr lang="en-US"/>
          </a:p>
        </p:txBody>
      </p:sp>
    </p:spTree>
    <p:extLst>
      <p:ext uri="{BB962C8B-B14F-4D97-AF65-F5344CB8AC3E}">
        <p14:creationId xmlns:p14="http://schemas.microsoft.com/office/powerpoint/2010/main" val="38094430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9A7A290-F057-0C4C-AC4A-1D70E95ECBEF}"/>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a:solidFill>
                  <a:srgbClr val="FFFFFF"/>
                </a:solidFill>
                <a:latin typeface="+mj-lt"/>
                <a:ea typeface="+mj-ea"/>
                <a:cs typeface="+mj-cs"/>
              </a:rPr>
              <a:t>Key Finding 2: Select Qualitative Data</a:t>
            </a:r>
          </a:p>
        </p:txBody>
      </p:sp>
      <p:sp>
        <p:nvSpPr>
          <p:cNvPr id="6" name="Content Placeholder 3">
            <a:extLst>
              <a:ext uri="{FF2B5EF4-FFF2-40B4-BE49-F238E27FC236}">
                <a16:creationId xmlns:a16="http://schemas.microsoft.com/office/drawing/2014/main" id="{6FAEBF37-4125-994D-ABFD-3F7E3A7E7F6B}"/>
              </a:ext>
            </a:extLst>
          </p:cNvPr>
          <p:cNvSpPr>
            <a:spLocks noGrp="1"/>
          </p:cNvSpPr>
          <p:nvPr>
            <p:ph idx="1"/>
          </p:nvPr>
        </p:nvSpPr>
        <p:spPr>
          <a:xfrm>
            <a:off x="4447308" y="591344"/>
            <a:ext cx="7186527" cy="5947568"/>
          </a:xfrm>
        </p:spPr>
        <p:txBody>
          <a:bodyPr anchor="ctr">
            <a:normAutofit/>
          </a:bodyPr>
          <a:lstStyle/>
          <a:p>
            <a:r>
              <a:rPr lang="en-US" sz="1800"/>
              <a:t>“For the past few years, I have reported directly to the associate dean instead of the chair, because the environment was so toxic.”</a:t>
            </a:r>
          </a:p>
          <a:p>
            <a:r>
              <a:rPr lang="en-US" sz="1800"/>
              <a:t>“I was also advised by a senior dean not to disclose my disability for fear that I would not get tenure.”</a:t>
            </a:r>
          </a:p>
          <a:p>
            <a:r>
              <a:rPr lang="en-US" sz="1800"/>
              <a:t>“My program director, the dean and provost all seem to be unable to recognize cases when online teaching is of benefit to student and faculty health and welfare. I frequently felt belittled and even bullied for voicing a preference for an online option.”</a:t>
            </a:r>
          </a:p>
          <a:p>
            <a:r>
              <a:rPr lang="en-US" sz="1800"/>
              <a:t>“I have restricted myself from participating conferences due to a lack of support from Dean's office to fund interpreters for my conference presentations/workshops.”</a:t>
            </a:r>
          </a:p>
          <a:p>
            <a:r>
              <a:rPr lang="en-US" sz="1800"/>
              <a:t>“[M]y chair of my department has responded sympathetically - but I had to take the initiative and time to purchase [necessary] equipment”</a:t>
            </a:r>
          </a:p>
          <a:p>
            <a:pPr marL="0" indent="0">
              <a:buNone/>
            </a:pPr>
            <a:endParaRPr lang="en-US" sz="1600"/>
          </a:p>
          <a:p>
            <a:pPr marL="0" indent="0" algn="ctr">
              <a:lnSpc>
                <a:spcPct val="110000"/>
              </a:lnSpc>
              <a:buNone/>
            </a:pPr>
            <a:r>
              <a:rPr lang="en-US" sz="1600">
                <a:latin typeface="Calibri" panose="020F0502020204030204" pitchFamily="34" charset="0"/>
                <a:cs typeface="Calibri" panose="020F0502020204030204" pitchFamily="34" charset="0"/>
              </a:rPr>
              <a:t>________</a:t>
            </a:r>
          </a:p>
          <a:p>
            <a:pPr marL="0" indent="0" algn="ctr">
              <a:lnSpc>
                <a:spcPct val="110000"/>
              </a:lnSpc>
              <a:buNone/>
            </a:pPr>
            <a:r>
              <a:rPr lang="en-US" sz="1600">
                <a:latin typeface="Calibri" panose="020F0502020204030204" pitchFamily="34" charset="0"/>
                <a:cs typeface="Calibri" panose="020F0502020204030204" pitchFamily="34" charset="0"/>
              </a:rPr>
              <a:t>In sum,</a:t>
            </a:r>
          </a:p>
          <a:p>
            <a:pPr marL="0" indent="0" algn="ctr">
              <a:lnSpc>
                <a:spcPct val="110000"/>
              </a:lnSpc>
              <a:buNone/>
            </a:pPr>
            <a:r>
              <a:rPr lang="en-US" sz="1600" b="1">
                <a:latin typeface="Calibri" panose="020F0502020204030204" pitchFamily="34" charset="0"/>
                <a:ea typeface="Times New Roman" panose="02020603050405020304" pitchFamily="18" charset="0"/>
                <a:cs typeface="Times New Roman" panose="02020603050405020304" pitchFamily="18" charset="0"/>
              </a:rPr>
              <a:t>l</a:t>
            </a:r>
            <a:r>
              <a:rPr lang="en-US" sz="1600" b="1">
                <a:effectLst/>
                <a:latin typeface="Calibri" panose="020F0502020204030204" pitchFamily="34" charset="0"/>
                <a:ea typeface="Times New Roman" panose="02020603050405020304" pitchFamily="18" charset="0"/>
                <a:cs typeface="Times New Roman" panose="02020603050405020304" pitchFamily="18" charset="0"/>
              </a:rPr>
              <a:t>ack of trust is a problem at UNM.</a:t>
            </a:r>
            <a:r>
              <a:rPr lang="en-US" sz="16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60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774786CB-D0B9-E347-A362-E867EBC96C7C}"/>
              </a:ext>
            </a:extLst>
          </p:cNvPr>
          <p:cNvSpPr>
            <a:spLocks noGrp="1"/>
          </p:cNvSpPr>
          <p:nvPr>
            <p:ph type="sldNum" sz="quarter" idx="12"/>
          </p:nvPr>
        </p:nvSpPr>
        <p:spPr/>
        <p:txBody>
          <a:bodyPr/>
          <a:lstStyle/>
          <a:p>
            <a:fld id="{C80ABC43-FC56-4751-9F97-FA12B3A15520}" type="slidenum">
              <a:rPr lang="en-US" smtClean="0"/>
              <a:t>25</a:t>
            </a:fld>
            <a:endParaRPr lang="en-US"/>
          </a:p>
        </p:txBody>
      </p:sp>
      <p:sp>
        <p:nvSpPr>
          <p:cNvPr id="5" name="Date Placeholder 4">
            <a:extLst>
              <a:ext uri="{FF2B5EF4-FFF2-40B4-BE49-F238E27FC236}">
                <a16:creationId xmlns:a16="http://schemas.microsoft.com/office/drawing/2014/main" id="{D3613B74-5BC3-314F-B0C0-63A583E41704}"/>
              </a:ext>
            </a:extLst>
          </p:cNvPr>
          <p:cNvSpPr>
            <a:spLocks noGrp="1"/>
          </p:cNvSpPr>
          <p:nvPr>
            <p:ph type="dt" sz="half" idx="10"/>
          </p:nvPr>
        </p:nvSpPr>
        <p:spPr/>
        <p:txBody>
          <a:bodyPr/>
          <a:lstStyle/>
          <a:p>
            <a:fld id="{81A04CB2-F130-1A48-8D5F-C9346137361B}" type="datetime1">
              <a:rPr lang="en-US" smtClean="0"/>
              <a:t>8/10/2023</a:t>
            </a:fld>
            <a:endParaRPr lang="en-US"/>
          </a:p>
        </p:txBody>
      </p:sp>
    </p:spTree>
    <p:extLst>
      <p:ext uri="{BB962C8B-B14F-4D97-AF65-F5344CB8AC3E}">
        <p14:creationId xmlns:p14="http://schemas.microsoft.com/office/powerpoint/2010/main" val="31873528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C2257316-E5F2-384B-B7EE-57542C3640FF}"/>
              </a:ext>
            </a:extLst>
          </p:cNvPr>
          <p:cNvSpPr>
            <a:spLocks noGrp="1"/>
          </p:cNvSpPr>
          <p:nvPr>
            <p:ph type="ctrTitle" idx="4294967295"/>
          </p:nvPr>
        </p:nvSpPr>
        <p:spPr>
          <a:xfrm>
            <a:off x="1341120" y="2046986"/>
            <a:ext cx="9963150" cy="2764028"/>
          </a:xfrm>
        </p:spPr>
        <p:txBody>
          <a:bodyPr vert="horz" lIns="91440" tIns="45720" rIns="91440" bIns="45720" rtlCol="0" anchor="ctr">
            <a:noAutofit/>
          </a:bodyPr>
          <a:lstStyle/>
          <a:p>
            <a:pPr algn="ctr">
              <a:lnSpc>
                <a:spcPct val="100000"/>
              </a:lnSpc>
            </a:pPr>
            <a:r>
              <a:rPr lang="en-US" b="1" kern="1200">
                <a:solidFill>
                  <a:schemeClr val="tx1"/>
                </a:solidFill>
              </a:rPr>
              <a:t>Key Finding </a:t>
            </a:r>
            <a:r>
              <a:rPr lang="en-US" b="1"/>
              <a:t>3</a:t>
            </a:r>
            <a:r>
              <a:rPr lang="en-US" b="1" kern="1200">
                <a:solidFill>
                  <a:schemeClr val="tx1"/>
                </a:solidFill>
              </a:rPr>
              <a:t>:</a:t>
            </a:r>
            <a:br>
              <a:rPr lang="en-US" kern="1200">
                <a:solidFill>
                  <a:schemeClr val="tx1"/>
                </a:solidFill>
              </a:rPr>
            </a:br>
            <a:r>
              <a:rPr lang="en-US" sz="4400"/>
              <a:t>Many faculty with disabilities cite examples to provide evidence that UNM has room for improvement in becoming culturally and infrastructurally welcoming to faculty with disabilities</a:t>
            </a:r>
            <a:r>
              <a:rPr lang="en-US" kern="1200">
                <a:solidFill>
                  <a:schemeClr val="tx1"/>
                </a:solidFill>
              </a:rPr>
              <a:t>.</a:t>
            </a:r>
            <a:br>
              <a:rPr lang="en-US" kern="1200">
                <a:solidFill>
                  <a:schemeClr val="tx1"/>
                </a:solidFill>
              </a:rPr>
            </a:br>
            <a:endParaRPr lang="en-US" kern="1200">
              <a:solidFill>
                <a:schemeClr val="tx1"/>
              </a:solidFill>
            </a:endParaRPr>
          </a:p>
        </p:txBody>
      </p:sp>
      <p:sp>
        <p:nvSpPr>
          <p:cNvPr id="15" name="Rectangle 14">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lide Number Placeholder 2">
            <a:extLst>
              <a:ext uri="{FF2B5EF4-FFF2-40B4-BE49-F238E27FC236}">
                <a16:creationId xmlns:a16="http://schemas.microsoft.com/office/drawing/2014/main" id="{620516B2-AD50-1E49-9DA3-17F6AE8DF900}"/>
              </a:ext>
            </a:extLst>
          </p:cNvPr>
          <p:cNvSpPr>
            <a:spLocks noGrp="1"/>
          </p:cNvSpPr>
          <p:nvPr>
            <p:ph type="sldNum" sz="quarter" idx="12"/>
          </p:nvPr>
        </p:nvSpPr>
        <p:spPr/>
        <p:txBody>
          <a:bodyPr/>
          <a:lstStyle/>
          <a:p>
            <a:fld id="{C80ABC43-FC56-4751-9F97-FA12B3A15520}" type="slidenum">
              <a:rPr lang="en-US" smtClean="0"/>
              <a:t>26</a:t>
            </a:fld>
            <a:endParaRPr lang="en-US"/>
          </a:p>
        </p:txBody>
      </p:sp>
      <p:sp>
        <p:nvSpPr>
          <p:cNvPr id="5" name="Date Placeholder 4">
            <a:extLst>
              <a:ext uri="{FF2B5EF4-FFF2-40B4-BE49-F238E27FC236}">
                <a16:creationId xmlns:a16="http://schemas.microsoft.com/office/drawing/2014/main" id="{11F8E74C-1DD8-4D41-A5E4-EA316767CF49}"/>
              </a:ext>
            </a:extLst>
          </p:cNvPr>
          <p:cNvSpPr>
            <a:spLocks noGrp="1"/>
          </p:cNvSpPr>
          <p:nvPr>
            <p:ph type="dt" sz="half" idx="10"/>
          </p:nvPr>
        </p:nvSpPr>
        <p:spPr/>
        <p:txBody>
          <a:bodyPr/>
          <a:lstStyle/>
          <a:p>
            <a:fld id="{5B49A5EB-EC93-0C4F-8DB2-424AD3F53151}" type="datetime1">
              <a:rPr lang="en-US" smtClean="0"/>
              <a:t>8/10/2023</a:t>
            </a:fld>
            <a:endParaRPr lang="en-US"/>
          </a:p>
        </p:txBody>
      </p:sp>
    </p:spTree>
    <p:extLst>
      <p:ext uri="{BB962C8B-B14F-4D97-AF65-F5344CB8AC3E}">
        <p14:creationId xmlns:p14="http://schemas.microsoft.com/office/powerpoint/2010/main" val="29572282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9A7A290-F057-0C4C-AC4A-1D70E95ECBEF}"/>
              </a:ext>
            </a:extLst>
          </p:cNvPr>
          <p:cNvSpPr>
            <a:spLocks noGrp="1"/>
          </p:cNvSpPr>
          <p:nvPr>
            <p:ph type="title"/>
          </p:nvPr>
        </p:nvSpPr>
        <p:spPr>
          <a:xfrm>
            <a:off x="686834" y="1153572"/>
            <a:ext cx="3200400" cy="4461163"/>
          </a:xfrm>
        </p:spPr>
        <p:txBody>
          <a:bodyPr>
            <a:normAutofit/>
          </a:bodyPr>
          <a:lstStyle/>
          <a:p>
            <a:r>
              <a:rPr lang="en-US" sz="4000">
                <a:solidFill>
                  <a:srgbClr val="FFFFFF"/>
                </a:solidFill>
              </a:rPr>
              <a:t>Key Finding 3: Select Quantitative Data</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18DA4164-A588-3D47-AAB5-8B73B5A1670D}"/>
              </a:ext>
            </a:extLst>
          </p:cNvPr>
          <p:cNvSpPr>
            <a:spLocks noGrp="1"/>
          </p:cNvSpPr>
          <p:nvPr>
            <p:ph idx="1"/>
          </p:nvPr>
        </p:nvSpPr>
        <p:spPr>
          <a:xfrm>
            <a:off x="4447308" y="591344"/>
            <a:ext cx="6906491" cy="5585619"/>
          </a:xfrm>
        </p:spPr>
        <p:txBody>
          <a:bodyPr anchor="ctr">
            <a:normAutofit/>
          </a:bodyPr>
          <a:lstStyle/>
          <a:p>
            <a:r>
              <a:rPr lang="en-US" sz="2200"/>
              <a:t>When asked about experiences of </a:t>
            </a:r>
            <a:r>
              <a:rPr lang="en-US" sz="2200" b="1"/>
              <a:t>ableism</a:t>
            </a:r>
            <a:r>
              <a:rPr lang="en-US" sz="2200"/>
              <a:t> at UNM, respondents reported high rates of patronizing language (60.3%), stigmatizing statements (55.2%), and exclusionary behaviors (51.7%). </a:t>
            </a:r>
          </a:p>
          <a:p>
            <a:r>
              <a:rPr lang="en-US" sz="2200"/>
              <a:t>Many respondents also reported dehumanizing behaviors (36.2%) and verbal harassment (24.1%).</a:t>
            </a:r>
          </a:p>
          <a:p>
            <a:r>
              <a:rPr lang="en-US" sz="2200"/>
              <a:t>When asked where or with whom these experiences took place, colleagues was the most common answer (63.3%), followed by department/program chair (40.8%), staff (30.6%), and college dean (40.8%).</a:t>
            </a:r>
          </a:p>
          <a:p>
            <a:endParaRPr lang="en-US" sz="2200"/>
          </a:p>
        </p:txBody>
      </p:sp>
      <p:sp>
        <p:nvSpPr>
          <p:cNvPr id="5" name="Slide Number Placeholder 4">
            <a:extLst>
              <a:ext uri="{FF2B5EF4-FFF2-40B4-BE49-F238E27FC236}">
                <a16:creationId xmlns:a16="http://schemas.microsoft.com/office/drawing/2014/main" id="{93D23E02-5A4A-674D-A4E0-6AF643B7D3C2}"/>
              </a:ext>
            </a:extLst>
          </p:cNvPr>
          <p:cNvSpPr>
            <a:spLocks noGrp="1"/>
          </p:cNvSpPr>
          <p:nvPr>
            <p:ph type="sldNum" sz="quarter" idx="12"/>
          </p:nvPr>
        </p:nvSpPr>
        <p:spPr/>
        <p:txBody>
          <a:bodyPr/>
          <a:lstStyle/>
          <a:p>
            <a:fld id="{C80ABC43-FC56-4751-9F97-FA12B3A15520}" type="slidenum">
              <a:rPr lang="en-US" smtClean="0"/>
              <a:t>27</a:t>
            </a:fld>
            <a:endParaRPr lang="en-US"/>
          </a:p>
        </p:txBody>
      </p:sp>
      <p:sp>
        <p:nvSpPr>
          <p:cNvPr id="6" name="Date Placeholder 5">
            <a:extLst>
              <a:ext uri="{FF2B5EF4-FFF2-40B4-BE49-F238E27FC236}">
                <a16:creationId xmlns:a16="http://schemas.microsoft.com/office/drawing/2014/main" id="{77A89392-6CD7-E147-92B2-2DA11CCCF92A}"/>
              </a:ext>
            </a:extLst>
          </p:cNvPr>
          <p:cNvSpPr>
            <a:spLocks noGrp="1"/>
          </p:cNvSpPr>
          <p:nvPr>
            <p:ph type="dt" sz="half" idx="10"/>
          </p:nvPr>
        </p:nvSpPr>
        <p:spPr/>
        <p:txBody>
          <a:bodyPr/>
          <a:lstStyle/>
          <a:p>
            <a:fld id="{E51A05B6-BF9B-AF42-890C-0AF2253CA83E}" type="datetime1">
              <a:rPr lang="en-US" smtClean="0"/>
              <a:t>8/10/2023</a:t>
            </a:fld>
            <a:endParaRPr lang="en-US"/>
          </a:p>
        </p:txBody>
      </p:sp>
    </p:spTree>
    <p:extLst>
      <p:ext uri="{BB962C8B-B14F-4D97-AF65-F5344CB8AC3E}">
        <p14:creationId xmlns:p14="http://schemas.microsoft.com/office/powerpoint/2010/main" val="16604667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9A7A290-F057-0C4C-AC4A-1D70E95ECBEF}"/>
              </a:ext>
            </a:extLst>
          </p:cNvPr>
          <p:cNvSpPr>
            <a:spLocks noGrp="1"/>
          </p:cNvSpPr>
          <p:nvPr>
            <p:ph type="title"/>
          </p:nvPr>
        </p:nvSpPr>
        <p:spPr>
          <a:xfrm>
            <a:off x="686834" y="1153572"/>
            <a:ext cx="3200400" cy="4461163"/>
          </a:xfrm>
        </p:spPr>
        <p:txBody>
          <a:bodyPr>
            <a:normAutofit/>
          </a:bodyPr>
          <a:lstStyle/>
          <a:p>
            <a:r>
              <a:rPr lang="en-US" sz="4000">
                <a:solidFill>
                  <a:srgbClr val="FFFFFF"/>
                </a:solidFill>
              </a:rPr>
              <a:t>Key Finding 3: Select Quantitative Data</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18DA4164-A588-3D47-AAB5-8B73B5A1670D}"/>
              </a:ext>
            </a:extLst>
          </p:cNvPr>
          <p:cNvSpPr>
            <a:spLocks noGrp="1"/>
          </p:cNvSpPr>
          <p:nvPr>
            <p:ph idx="1"/>
          </p:nvPr>
        </p:nvSpPr>
        <p:spPr>
          <a:xfrm>
            <a:off x="4447308" y="591344"/>
            <a:ext cx="6906491" cy="5585619"/>
          </a:xfrm>
        </p:spPr>
        <p:txBody>
          <a:bodyPr anchor="ctr">
            <a:normAutofit/>
          </a:bodyPr>
          <a:lstStyle/>
          <a:p>
            <a:r>
              <a:rPr lang="en-US" sz="2200"/>
              <a:t>When asked about experiences of </a:t>
            </a:r>
            <a:r>
              <a:rPr lang="en-US" sz="2200" b="1"/>
              <a:t>disablism</a:t>
            </a:r>
            <a:r>
              <a:rPr lang="en-US" sz="2200"/>
              <a:t> at UNM, respondents reported high rates of disbelief (e.g., “You don’t look disabled”) (63.3%) and depreciation (e.g., “You can’t really need that accommodation”) (53.3%).</a:t>
            </a:r>
          </a:p>
          <a:p>
            <a:r>
              <a:rPr lang="en-US" sz="2200"/>
              <a:t>Many respondents also reported being discouraged from availing themselves of protections and resources guaranteed them by ADA (30%).</a:t>
            </a:r>
          </a:p>
          <a:p>
            <a:r>
              <a:rPr lang="en-US" sz="2200"/>
              <a:t>When asked where they experienced disablism, respondents indicated department/program meetings (42%) and committee meetings at the levels of their department/program (30%) and college (18%). </a:t>
            </a:r>
          </a:p>
          <a:p>
            <a:r>
              <a:rPr lang="en-US" sz="2200"/>
              <a:t>Many respondents also noted meetings with chair or dean (36%).</a:t>
            </a:r>
          </a:p>
        </p:txBody>
      </p:sp>
      <p:sp>
        <p:nvSpPr>
          <p:cNvPr id="5" name="Slide Number Placeholder 4">
            <a:extLst>
              <a:ext uri="{FF2B5EF4-FFF2-40B4-BE49-F238E27FC236}">
                <a16:creationId xmlns:a16="http://schemas.microsoft.com/office/drawing/2014/main" id="{93F84488-A9EF-E448-A61B-61E73759937E}"/>
              </a:ext>
            </a:extLst>
          </p:cNvPr>
          <p:cNvSpPr>
            <a:spLocks noGrp="1"/>
          </p:cNvSpPr>
          <p:nvPr>
            <p:ph type="sldNum" sz="quarter" idx="12"/>
          </p:nvPr>
        </p:nvSpPr>
        <p:spPr/>
        <p:txBody>
          <a:bodyPr/>
          <a:lstStyle/>
          <a:p>
            <a:fld id="{C80ABC43-FC56-4751-9F97-FA12B3A15520}" type="slidenum">
              <a:rPr lang="en-US" smtClean="0"/>
              <a:t>28</a:t>
            </a:fld>
            <a:endParaRPr lang="en-US"/>
          </a:p>
        </p:txBody>
      </p:sp>
      <p:sp>
        <p:nvSpPr>
          <p:cNvPr id="6" name="Date Placeholder 5">
            <a:extLst>
              <a:ext uri="{FF2B5EF4-FFF2-40B4-BE49-F238E27FC236}">
                <a16:creationId xmlns:a16="http://schemas.microsoft.com/office/drawing/2014/main" id="{39CE4757-FFD4-BB46-A936-A43FCEBC23C8}"/>
              </a:ext>
            </a:extLst>
          </p:cNvPr>
          <p:cNvSpPr>
            <a:spLocks noGrp="1"/>
          </p:cNvSpPr>
          <p:nvPr>
            <p:ph type="dt" sz="half" idx="10"/>
          </p:nvPr>
        </p:nvSpPr>
        <p:spPr/>
        <p:txBody>
          <a:bodyPr/>
          <a:lstStyle/>
          <a:p>
            <a:fld id="{B6344651-B9A2-DE4C-9B02-97B3EBE1C029}" type="datetime1">
              <a:rPr lang="en-US" smtClean="0"/>
              <a:t>8/10/2023</a:t>
            </a:fld>
            <a:endParaRPr lang="en-US"/>
          </a:p>
        </p:txBody>
      </p:sp>
    </p:spTree>
    <p:extLst>
      <p:ext uri="{BB962C8B-B14F-4D97-AF65-F5344CB8AC3E}">
        <p14:creationId xmlns:p14="http://schemas.microsoft.com/office/powerpoint/2010/main" val="1434067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51D5484-AC2B-9F41-8DEE-844EC9E5ABEC}"/>
              </a:ext>
            </a:extLst>
          </p:cNvPr>
          <p:cNvSpPr>
            <a:spLocks noGrp="1"/>
          </p:cNvSpPr>
          <p:nvPr>
            <p:ph type="title"/>
          </p:nvPr>
        </p:nvSpPr>
        <p:spPr>
          <a:xfrm>
            <a:off x="686834" y="1153572"/>
            <a:ext cx="3200400" cy="4461163"/>
          </a:xfrm>
        </p:spPr>
        <p:txBody>
          <a:bodyPr>
            <a:normAutofit/>
          </a:bodyPr>
          <a:lstStyle/>
          <a:p>
            <a:r>
              <a:rPr lang="en-US">
                <a:solidFill>
                  <a:srgbClr val="FFFFFF"/>
                </a:solidFill>
              </a:rPr>
              <a:t>Contents</a:t>
            </a:r>
          </a:p>
        </p:txBody>
      </p:sp>
      <p:sp>
        <p:nvSpPr>
          <p:cNvPr id="20" name="Arc 19">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Content Placeholder 10">
            <a:extLst>
              <a:ext uri="{FF2B5EF4-FFF2-40B4-BE49-F238E27FC236}">
                <a16:creationId xmlns:a16="http://schemas.microsoft.com/office/drawing/2014/main" id="{74E049CE-0D6A-C749-80B4-4AA73B11FE62}"/>
              </a:ext>
            </a:extLst>
          </p:cNvPr>
          <p:cNvSpPr>
            <a:spLocks noGrp="1"/>
          </p:cNvSpPr>
          <p:nvPr>
            <p:ph idx="1"/>
          </p:nvPr>
        </p:nvSpPr>
        <p:spPr>
          <a:xfrm>
            <a:off x="4447308" y="591344"/>
            <a:ext cx="7521172" cy="5585619"/>
          </a:xfrm>
        </p:spPr>
        <p:txBody>
          <a:bodyPr anchor="ctr">
            <a:normAutofit/>
          </a:bodyPr>
          <a:lstStyle/>
          <a:p>
            <a:r>
              <a:rPr lang="en-US"/>
              <a:t>Background </a:t>
            </a:r>
          </a:p>
          <a:p>
            <a:r>
              <a:rPr lang="en-US"/>
              <a:t>Foundational Concepts </a:t>
            </a:r>
          </a:p>
          <a:p>
            <a:r>
              <a:rPr lang="en-US"/>
              <a:t>Key Findings in Detail</a:t>
            </a:r>
          </a:p>
          <a:p>
            <a:r>
              <a:rPr lang="en-US"/>
              <a:t>Conclusions and Recommendations</a:t>
            </a:r>
          </a:p>
          <a:p>
            <a:r>
              <a:rPr lang="en-US"/>
              <a:t>Institutional Partners and Resources (in progress)</a:t>
            </a:r>
          </a:p>
          <a:p>
            <a:r>
              <a:rPr lang="en-US"/>
              <a:t>Raw Quantitative Data Sets</a:t>
            </a:r>
          </a:p>
        </p:txBody>
      </p:sp>
      <p:sp>
        <p:nvSpPr>
          <p:cNvPr id="13" name="Slide Number Placeholder 12">
            <a:extLst>
              <a:ext uri="{FF2B5EF4-FFF2-40B4-BE49-F238E27FC236}">
                <a16:creationId xmlns:a16="http://schemas.microsoft.com/office/drawing/2014/main" id="{77E16FF2-8EB0-1547-8942-7BD4033CCD7A}"/>
              </a:ext>
            </a:extLst>
          </p:cNvPr>
          <p:cNvSpPr>
            <a:spLocks noGrp="1"/>
          </p:cNvSpPr>
          <p:nvPr>
            <p:ph type="sldNum" sz="quarter" idx="12"/>
          </p:nvPr>
        </p:nvSpPr>
        <p:spPr/>
        <p:txBody>
          <a:bodyPr/>
          <a:lstStyle/>
          <a:p>
            <a:fld id="{C80ABC43-FC56-4751-9F97-FA12B3A15520}" type="slidenum">
              <a:rPr lang="en-US" smtClean="0"/>
              <a:t>2</a:t>
            </a:fld>
            <a:endParaRPr lang="en-US"/>
          </a:p>
        </p:txBody>
      </p:sp>
      <p:sp>
        <p:nvSpPr>
          <p:cNvPr id="14" name="Date Placeholder 13">
            <a:extLst>
              <a:ext uri="{FF2B5EF4-FFF2-40B4-BE49-F238E27FC236}">
                <a16:creationId xmlns:a16="http://schemas.microsoft.com/office/drawing/2014/main" id="{15B2CFB2-72F1-124C-9179-4FA47C6472B5}"/>
              </a:ext>
            </a:extLst>
          </p:cNvPr>
          <p:cNvSpPr>
            <a:spLocks noGrp="1"/>
          </p:cNvSpPr>
          <p:nvPr>
            <p:ph type="dt" sz="half" idx="10"/>
          </p:nvPr>
        </p:nvSpPr>
        <p:spPr/>
        <p:txBody>
          <a:bodyPr/>
          <a:lstStyle/>
          <a:p>
            <a:fld id="{0B198B59-BAB8-F545-AD2C-62384257FBBD}" type="datetime1">
              <a:rPr lang="en-US" smtClean="0"/>
              <a:t>8/10/2023</a:t>
            </a:fld>
            <a:endParaRPr lang="en-US"/>
          </a:p>
        </p:txBody>
      </p:sp>
    </p:spTree>
    <p:extLst>
      <p:ext uri="{BB962C8B-B14F-4D97-AF65-F5344CB8AC3E}">
        <p14:creationId xmlns:p14="http://schemas.microsoft.com/office/powerpoint/2010/main" val="14929183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9A7A290-F057-0C4C-AC4A-1D70E95ECBEF}"/>
              </a:ext>
            </a:extLst>
          </p:cNvPr>
          <p:cNvSpPr>
            <a:spLocks noGrp="1"/>
          </p:cNvSpPr>
          <p:nvPr>
            <p:ph type="title"/>
          </p:nvPr>
        </p:nvSpPr>
        <p:spPr>
          <a:xfrm>
            <a:off x="838200" y="365125"/>
            <a:ext cx="10515600" cy="1325563"/>
          </a:xfrm>
        </p:spPr>
        <p:txBody>
          <a:bodyPr>
            <a:normAutofit/>
          </a:bodyPr>
          <a:lstStyle/>
          <a:p>
            <a:r>
              <a:rPr lang="en-US" sz="5400"/>
              <a:t>Key Finding 3: Select Qualitative Data</a:t>
            </a:r>
          </a:p>
        </p:txBody>
      </p:sp>
      <p:sp>
        <p:nvSpPr>
          <p:cNvPr id="2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18DA4164-A588-3D47-AAB5-8B73B5A1670D}"/>
              </a:ext>
            </a:extLst>
          </p:cNvPr>
          <p:cNvSpPr>
            <a:spLocks noGrp="1"/>
          </p:cNvSpPr>
          <p:nvPr>
            <p:ph idx="1"/>
          </p:nvPr>
        </p:nvSpPr>
        <p:spPr>
          <a:xfrm>
            <a:off x="838200" y="1929384"/>
            <a:ext cx="10515600" cy="4251960"/>
          </a:xfrm>
        </p:spPr>
        <p:txBody>
          <a:bodyPr>
            <a:normAutofit/>
          </a:bodyPr>
          <a:lstStyle/>
          <a:p>
            <a:pPr marL="0" indent="0">
              <a:buNone/>
            </a:pPr>
            <a:r>
              <a:rPr lang="en-US" sz="2200" i="1"/>
              <a:t>Concerning comments …</a:t>
            </a:r>
          </a:p>
          <a:p>
            <a:r>
              <a:rPr lang="en-US" sz="2200"/>
              <a:t>“This university is so unwelcoming to individuals with disabilities (faculty, staff or students) it is really depressing.”</a:t>
            </a:r>
          </a:p>
          <a:p>
            <a:r>
              <a:rPr lang="en-US" sz="2200"/>
              <a:t>“[I feel a] Lack of belonging here on campus”</a:t>
            </a:r>
          </a:p>
          <a:p>
            <a:r>
              <a:rPr lang="en-US" sz="2200"/>
              <a:t>“I feel excluded and marginalized and then, when I try to explain why I need a simple accommodation, it's a hassle and folks don't want to listen. I feel like I have to try to prove that I actually do [have] a disability and am not just complaining over and over and over.”</a:t>
            </a:r>
          </a:p>
          <a:p>
            <a:r>
              <a:rPr lang="en-US" sz="2200"/>
              <a:t>“My experience is that UNM legal supports leadership in their violation of UNM policies in this regard.”</a:t>
            </a:r>
          </a:p>
          <a:p>
            <a:pPr marL="0" indent="0">
              <a:buNone/>
            </a:pPr>
            <a:endParaRPr lang="en-US" sz="2200"/>
          </a:p>
          <a:p>
            <a:endParaRPr lang="en-US" sz="2200"/>
          </a:p>
        </p:txBody>
      </p:sp>
      <p:sp>
        <p:nvSpPr>
          <p:cNvPr id="5" name="Slide Number Placeholder 4">
            <a:extLst>
              <a:ext uri="{FF2B5EF4-FFF2-40B4-BE49-F238E27FC236}">
                <a16:creationId xmlns:a16="http://schemas.microsoft.com/office/drawing/2014/main" id="{4A1B9E58-7CA0-8D4F-8694-E75DEC16300F}"/>
              </a:ext>
            </a:extLst>
          </p:cNvPr>
          <p:cNvSpPr>
            <a:spLocks noGrp="1"/>
          </p:cNvSpPr>
          <p:nvPr>
            <p:ph type="sldNum" sz="quarter" idx="12"/>
          </p:nvPr>
        </p:nvSpPr>
        <p:spPr/>
        <p:txBody>
          <a:bodyPr/>
          <a:lstStyle/>
          <a:p>
            <a:fld id="{C80ABC43-FC56-4751-9F97-FA12B3A15520}" type="slidenum">
              <a:rPr lang="en-US" smtClean="0"/>
              <a:t>29</a:t>
            </a:fld>
            <a:endParaRPr lang="en-US"/>
          </a:p>
        </p:txBody>
      </p:sp>
      <p:sp>
        <p:nvSpPr>
          <p:cNvPr id="6" name="Date Placeholder 5">
            <a:extLst>
              <a:ext uri="{FF2B5EF4-FFF2-40B4-BE49-F238E27FC236}">
                <a16:creationId xmlns:a16="http://schemas.microsoft.com/office/drawing/2014/main" id="{46B96279-16A3-F64F-B671-A74C008B936D}"/>
              </a:ext>
            </a:extLst>
          </p:cNvPr>
          <p:cNvSpPr>
            <a:spLocks noGrp="1"/>
          </p:cNvSpPr>
          <p:nvPr>
            <p:ph type="dt" sz="half" idx="10"/>
          </p:nvPr>
        </p:nvSpPr>
        <p:spPr/>
        <p:txBody>
          <a:bodyPr/>
          <a:lstStyle/>
          <a:p>
            <a:fld id="{78AD5667-8346-8040-984C-6DBE28301627}" type="datetime1">
              <a:rPr lang="en-US" smtClean="0"/>
              <a:t>8/10/2023</a:t>
            </a:fld>
            <a:endParaRPr lang="en-US"/>
          </a:p>
        </p:txBody>
      </p:sp>
    </p:spTree>
    <p:extLst>
      <p:ext uri="{BB962C8B-B14F-4D97-AF65-F5344CB8AC3E}">
        <p14:creationId xmlns:p14="http://schemas.microsoft.com/office/powerpoint/2010/main" val="7071731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9A7A290-F057-0C4C-AC4A-1D70E95ECBEF}"/>
              </a:ext>
            </a:extLst>
          </p:cNvPr>
          <p:cNvSpPr>
            <a:spLocks noGrp="1"/>
          </p:cNvSpPr>
          <p:nvPr>
            <p:ph type="title"/>
          </p:nvPr>
        </p:nvSpPr>
        <p:spPr>
          <a:xfrm>
            <a:off x="838200" y="365125"/>
            <a:ext cx="10515600" cy="1325563"/>
          </a:xfrm>
        </p:spPr>
        <p:txBody>
          <a:bodyPr>
            <a:normAutofit/>
          </a:bodyPr>
          <a:lstStyle/>
          <a:p>
            <a:r>
              <a:rPr lang="en-US" sz="5400"/>
              <a:t>Key Finding 3: Select Qualitative Data</a:t>
            </a:r>
          </a:p>
        </p:txBody>
      </p:sp>
      <p:sp>
        <p:nvSpPr>
          <p:cNvPr id="2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18DA4164-A588-3D47-AAB5-8B73B5A1670D}"/>
              </a:ext>
            </a:extLst>
          </p:cNvPr>
          <p:cNvSpPr>
            <a:spLocks noGrp="1"/>
          </p:cNvSpPr>
          <p:nvPr>
            <p:ph idx="1"/>
          </p:nvPr>
        </p:nvSpPr>
        <p:spPr>
          <a:xfrm>
            <a:off x="838200" y="1929384"/>
            <a:ext cx="10515600" cy="4251960"/>
          </a:xfrm>
        </p:spPr>
        <p:txBody>
          <a:bodyPr>
            <a:normAutofit/>
          </a:bodyPr>
          <a:lstStyle/>
          <a:p>
            <a:pPr marL="0" indent="0">
              <a:buNone/>
            </a:pPr>
            <a:r>
              <a:rPr lang="en-US" sz="2200" i="1"/>
              <a:t>Promising comments …</a:t>
            </a:r>
          </a:p>
          <a:p>
            <a:r>
              <a:rPr lang="en-US" sz="2200"/>
              <a:t>“Support of my accommodation that has gone through OEO [now CEEO, which] office is wonderful. It's the department that doesn't seem to ‘get it’.”</a:t>
            </a:r>
          </a:p>
          <a:p>
            <a:r>
              <a:rPr lang="en-US" sz="2200"/>
              <a:t>“I have been enormously supported by my colleagues in promotion, tenure, and further recognition. It has been gratifying, especially as my personal sense of competence and efficacy has been challenged by my disease.” </a:t>
            </a:r>
          </a:p>
          <a:p>
            <a:r>
              <a:rPr lang="en-US" sz="2200"/>
              <a:t>“I just directly talked to my supervisor. It led to good consequences. My supervisor encouraged me to seek medical intervention. I also talked about it briefly with a colleague in the same office. She showed empathy to me, which was comforting.”</a:t>
            </a:r>
          </a:p>
          <a:p>
            <a:r>
              <a:rPr lang="en-US" sz="2200"/>
              <a:t>“After I began disclosing my identity, some of my disabled students referred to me as their ‘hero’.”</a:t>
            </a:r>
          </a:p>
          <a:p>
            <a:endParaRPr lang="en-US" sz="2200"/>
          </a:p>
        </p:txBody>
      </p:sp>
      <p:sp>
        <p:nvSpPr>
          <p:cNvPr id="5" name="Slide Number Placeholder 4">
            <a:extLst>
              <a:ext uri="{FF2B5EF4-FFF2-40B4-BE49-F238E27FC236}">
                <a16:creationId xmlns:a16="http://schemas.microsoft.com/office/drawing/2014/main" id="{7F1EC092-636A-274F-BFE6-3C94EDE5A0E8}"/>
              </a:ext>
            </a:extLst>
          </p:cNvPr>
          <p:cNvSpPr>
            <a:spLocks noGrp="1"/>
          </p:cNvSpPr>
          <p:nvPr>
            <p:ph type="sldNum" sz="quarter" idx="12"/>
          </p:nvPr>
        </p:nvSpPr>
        <p:spPr/>
        <p:txBody>
          <a:bodyPr/>
          <a:lstStyle/>
          <a:p>
            <a:fld id="{C80ABC43-FC56-4751-9F97-FA12B3A15520}" type="slidenum">
              <a:rPr lang="en-US" smtClean="0"/>
              <a:t>30</a:t>
            </a:fld>
            <a:endParaRPr lang="en-US"/>
          </a:p>
        </p:txBody>
      </p:sp>
      <p:sp>
        <p:nvSpPr>
          <p:cNvPr id="6" name="Date Placeholder 5">
            <a:extLst>
              <a:ext uri="{FF2B5EF4-FFF2-40B4-BE49-F238E27FC236}">
                <a16:creationId xmlns:a16="http://schemas.microsoft.com/office/drawing/2014/main" id="{6D414002-B279-E546-AFE2-8932B27F998C}"/>
              </a:ext>
            </a:extLst>
          </p:cNvPr>
          <p:cNvSpPr>
            <a:spLocks noGrp="1"/>
          </p:cNvSpPr>
          <p:nvPr>
            <p:ph type="dt" sz="half" idx="10"/>
          </p:nvPr>
        </p:nvSpPr>
        <p:spPr/>
        <p:txBody>
          <a:bodyPr/>
          <a:lstStyle/>
          <a:p>
            <a:fld id="{F65E8347-3ED5-C44F-8C90-8936600E2782}" type="datetime1">
              <a:rPr lang="en-US" smtClean="0"/>
              <a:t>8/10/2023</a:t>
            </a:fld>
            <a:endParaRPr lang="en-US"/>
          </a:p>
        </p:txBody>
      </p:sp>
    </p:spTree>
    <p:extLst>
      <p:ext uri="{BB962C8B-B14F-4D97-AF65-F5344CB8AC3E}">
        <p14:creationId xmlns:p14="http://schemas.microsoft.com/office/powerpoint/2010/main" val="38219513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Freeform: Shape 21">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4" name="Freeform: Shape 23">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C2257316-E5F2-384B-B7EE-57542C3640FF}"/>
              </a:ext>
            </a:extLst>
          </p:cNvPr>
          <p:cNvSpPr>
            <a:spLocks noGrp="1"/>
          </p:cNvSpPr>
          <p:nvPr>
            <p:ph type="ctrTitle" idx="4294967295"/>
          </p:nvPr>
        </p:nvSpPr>
        <p:spPr>
          <a:xfrm>
            <a:off x="2064327" y="1999615"/>
            <a:ext cx="8298873" cy="2764028"/>
          </a:xfrm>
        </p:spPr>
        <p:txBody>
          <a:bodyPr vert="horz" lIns="91440" tIns="45720" rIns="91440" bIns="45720" rtlCol="0" anchor="ctr">
            <a:normAutofit fontScale="90000"/>
          </a:bodyPr>
          <a:lstStyle/>
          <a:p>
            <a:pPr algn="ctr">
              <a:lnSpc>
                <a:spcPct val="100000"/>
              </a:lnSpc>
            </a:pPr>
            <a:r>
              <a:rPr lang="en-US" sz="4000" b="1"/>
              <a:t>Key Finding 4:</a:t>
            </a:r>
            <a:br>
              <a:rPr lang="en-US" sz="4000"/>
            </a:br>
            <a:r>
              <a:rPr lang="en-US" sz="4000"/>
              <a:t>Many faculty with disabilities are making do and, in their words, “power[</a:t>
            </a:r>
            <a:r>
              <a:rPr lang="en-US" sz="4000" err="1"/>
              <a:t>ing</a:t>
            </a:r>
            <a:r>
              <a:rPr lang="en-US" sz="4000"/>
              <a:t>] through.” Some are surviving, and few who completed the survey indicate that they are thriving. Unfortunately, many more indicate that they are suffering. </a:t>
            </a:r>
          </a:p>
        </p:txBody>
      </p:sp>
      <p:sp>
        <p:nvSpPr>
          <p:cNvPr id="26" name="Rectangle 25">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lide Number Placeholder 2">
            <a:extLst>
              <a:ext uri="{FF2B5EF4-FFF2-40B4-BE49-F238E27FC236}">
                <a16:creationId xmlns:a16="http://schemas.microsoft.com/office/drawing/2014/main" id="{6BB0B0AA-99B3-F44B-9D75-8DE973873392}"/>
              </a:ext>
            </a:extLst>
          </p:cNvPr>
          <p:cNvSpPr>
            <a:spLocks noGrp="1"/>
          </p:cNvSpPr>
          <p:nvPr>
            <p:ph type="sldNum" sz="quarter" idx="12"/>
          </p:nvPr>
        </p:nvSpPr>
        <p:spPr/>
        <p:txBody>
          <a:bodyPr/>
          <a:lstStyle/>
          <a:p>
            <a:fld id="{C80ABC43-FC56-4751-9F97-FA12B3A15520}" type="slidenum">
              <a:rPr lang="en-US" smtClean="0"/>
              <a:t>31</a:t>
            </a:fld>
            <a:endParaRPr lang="en-US"/>
          </a:p>
        </p:txBody>
      </p:sp>
      <p:sp>
        <p:nvSpPr>
          <p:cNvPr id="5" name="Date Placeholder 4">
            <a:extLst>
              <a:ext uri="{FF2B5EF4-FFF2-40B4-BE49-F238E27FC236}">
                <a16:creationId xmlns:a16="http://schemas.microsoft.com/office/drawing/2014/main" id="{823E957B-584F-CD4F-9EBA-DC44DF700FFA}"/>
              </a:ext>
            </a:extLst>
          </p:cNvPr>
          <p:cNvSpPr>
            <a:spLocks noGrp="1"/>
          </p:cNvSpPr>
          <p:nvPr>
            <p:ph type="dt" sz="half" idx="10"/>
          </p:nvPr>
        </p:nvSpPr>
        <p:spPr/>
        <p:txBody>
          <a:bodyPr/>
          <a:lstStyle/>
          <a:p>
            <a:fld id="{8D6AFAE1-8F4A-5C4A-88A8-51088444DA31}" type="datetime1">
              <a:rPr lang="en-US" smtClean="0"/>
              <a:t>8/10/2023</a:t>
            </a:fld>
            <a:endParaRPr lang="en-US"/>
          </a:p>
        </p:txBody>
      </p:sp>
    </p:spTree>
    <p:extLst>
      <p:ext uri="{BB962C8B-B14F-4D97-AF65-F5344CB8AC3E}">
        <p14:creationId xmlns:p14="http://schemas.microsoft.com/office/powerpoint/2010/main" val="3800713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7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59A7A290-F057-0C4C-AC4A-1D70E95ECBEF}"/>
              </a:ext>
            </a:extLst>
          </p:cNvPr>
          <p:cNvSpPr>
            <a:spLocks noGrp="1"/>
          </p:cNvSpPr>
          <p:nvPr>
            <p:ph type="title"/>
          </p:nvPr>
        </p:nvSpPr>
        <p:spPr>
          <a:xfrm>
            <a:off x="777240" y="731519"/>
            <a:ext cx="2845191" cy="3237579"/>
          </a:xfrm>
        </p:spPr>
        <p:txBody>
          <a:bodyPr vert="horz" lIns="91440" tIns="45720" rIns="91440" bIns="45720" rtlCol="0">
            <a:normAutofit/>
          </a:bodyPr>
          <a:lstStyle/>
          <a:p>
            <a:r>
              <a:rPr lang="en-US" sz="3800" kern="1200">
                <a:solidFill>
                  <a:srgbClr val="FFFFFF"/>
                </a:solidFill>
                <a:latin typeface="+mj-lt"/>
                <a:ea typeface="+mj-ea"/>
                <a:cs typeface="+mj-cs"/>
              </a:rPr>
              <a:t>Key Finding 4: Select Qualitative Data</a:t>
            </a:r>
          </a:p>
        </p:txBody>
      </p:sp>
      <p:sp>
        <p:nvSpPr>
          <p:cNvPr id="25" name="Rectangle 24">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7" name="Rectangle 26">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3">
            <a:extLst>
              <a:ext uri="{FF2B5EF4-FFF2-40B4-BE49-F238E27FC236}">
                <a16:creationId xmlns:a16="http://schemas.microsoft.com/office/drawing/2014/main" id="{6FAEBF37-4125-994D-ABFD-3F7E3A7E7F6B}"/>
              </a:ext>
            </a:extLst>
          </p:cNvPr>
          <p:cNvSpPr>
            <a:spLocks noGrp="1"/>
          </p:cNvSpPr>
          <p:nvPr>
            <p:ph idx="1"/>
          </p:nvPr>
        </p:nvSpPr>
        <p:spPr>
          <a:xfrm>
            <a:off x="4379709" y="686862"/>
            <a:ext cx="7037591" cy="5475129"/>
          </a:xfrm>
        </p:spPr>
        <p:txBody>
          <a:bodyPr anchor="ctr">
            <a:normAutofit/>
          </a:bodyPr>
          <a:lstStyle/>
          <a:p>
            <a:pPr marL="0" indent="0">
              <a:buNone/>
            </a:pPr>
            <a:r>
              <a:rPr lang="en-US" sz="2000">
                <a:latin typeface="Tenorite" pitchFamily="2" charset="0"/>
              </a:rPr>
              <a:t>Survey question: </a:t>
            </a:r>
            <a:r>
              <a:rPr lang="en-US" sz="2000" b="1">
                <a:latin typeface="Tenorite" pitchFamily="2" charset="0"/>
              </a:rPr>
              <a:t>How have you navigated inaccessible environments at UNM? </a:t>
            </a:r>
          </a:p>
          <a:p>
            <a:pPr marL="0" indent="0">
              <a:buNone/>
            </a:pPr>
            <a:endParaRPr lang="en-US" sz="2400"/>
          </a:p>
          <a:p>
            <a:r>
              <a:rPr lang="en-US" sz="2000"/>
              <a:t>“Bitch, get grouchy, and power through it. Then, </a:t>
            </a:r>
            <a:r>
              <a:rPr lang="en-US" sz="2000" err="1"/>
              <a:t>chastize</a:t>
            </a:r>
            <a:r>
              <a:rPr lang="en-US" sz="2000"/>
              <a:t> myself for not being as friendly and pleasant. Rinse and repeat.”</a:t>
            </a:r>
          </a:p>
          <a:p>
            <a:r>
              <a:rPr lang="en-US" sz="2000"/>
              <a:t>“power through it, try to advocate when </a:t>
            </a:r>
            <a:r>
              <a:rPr lang="en-US" sz="2000" err="1"/>
              <a:t>i</a:t>
            </a:r>
            <a:r>
              <a:rPr lang="en-US" sz="2000"/>
              <a:t> feel it is safe to do so and the person seems receptive”</a:t>
            </a:r>
          </a:p>
          <a:p>
            <a:r>
              <a:rPr lang="en-US" sz="2000"/>
              <a:t>”taking the long way around to get to places, used the power of my power wheelchair to push open doors/pull door, restricted my water intake to use bathrooms less or not at all, avoided events that were inaccessible.”</a:t>
            </a:r>
          </a:p>
          <a:p>
            <a:r>
              <a:rPr lang="en-US" sz="2000"/>
              <a:t>“by getting exhausted and giving up. ATTRITION”</a:t>
            </a:r>
          </a:p>
          <a:p>
            <a:endParaRPr lang="en-US" sz="2400"/>
          </a:p>
        </p:txBody>
      </p:sp>
      <p:sp>
        <p:nvSpPr>
          <p:cNvPr id="4" name="Slide Number Placeholder 3">
            <a:extLst>
              <a:ext uri="{FF2B5EF4-FFF2-40B4-BE49-F238E27FC236}">
                <a16:creationId xmlns:a16="http://schemas.microsoft.com/office/drawing/2014/main" id="{346143B5-BF58-ED48-9B21-8DF3F43C9759}"/>
              </a:ext>
            </a:extLst>
          </p:cNvPr>
          <p:cNvSpPr>
            <a:spLocks noGrp="1"/>
          </p:cNvSpPr>
          <p:nvPr>
            <p:ph type="sldNum" sz="quarter" idx="12"/>
          </p:nvPr>
        </p:nvSpPr>
        <p:spPr/>
        <p:txBody>
          <a:bodyPr/>
          <a:lstStyle/>
          <a:p>
            <a:fld id="{C80ABC43-FC56-4751-9F97-FA12B3A15520}" type="slidenum">
              <a:rPr lang="en-US" smtClean="0"/>
              <a:t>32</a:t>
            </a:fld>
            <a:endParaRPr lang="en-US"/>
          </a:p>
        </p:txBody>
      </p:sp>
      <p:sp>
        <p:nvSpPr>
          <p:cNvPr id="5" name="Date Placeholder 4">
            <a:extLst>
              <a:ext uri="{FF2B5EF4-FFF2-40B4-BE49-F238E27FC236}">
                <a16:creationId xmlns:a16="http://schemas.microsoft.com/office/drawing/2014/main" id="{BD5F6C13-06B2-4940-B1A6-CF41236E0231}"/>
              </a:ext>
            </a:extLst>
          </p:cNvPr>
          <p:cNvSpPr>
            <a:spLocks noGrp="1"/>
          </p:cNvSpPr>
          <p:nvPr>
            <p:ph type="dt" sz="half" idx="10"/>
          </p:nvPr>
        </p:nvSpPr>
        <p:spPr/>
        <p:txBody>
          <a:bodyPr/>
          <a:lstStyle/>
          <a:p>
            <a:fld id="{FFACF447-981B-F441-AEAB-D197B11A99EA}" type="datetime1">
              <a:rPr lang="en-US" smtClean="0"/>
              <a:t>8/10/2023</a:t>
            </a:fld>
            <a:endParaRPr lang="en-US"/>
          </a:p>
        </p:txBody>
      </p:sp>
    </p:spTree>
    <p:extLst>
      <p:ext uri="{BB962C8B-B14F-4D97-AF65-F5344CB8AC3E}">
        <p14:creationId xmlns:p14="http://schemas.microsoft.com/office/powerpoint/2010/main" val="4908021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59A7A290-F057-0C4C-AC4A-1D70E95ECBEF}"/>
              </a:ext>
            </a:extLst>
          </p:cNvPr>
          <p:cNvSpPr>
            <a:spLocks noGrp="1"/>
          </p:cNvSpPr>
          <p:nvPr>
            <p:ph type="title"/>
          </p:nvPr>
        </p:nvSpPr>
        <p:spPr>
          <a:xfrm>
            <a:off x="777240" y="731519"/>
            <a:ext cx="2845191" cy="3237579"/>
          </a:xfrm>
        </p:spPr>
        <p:txBody>
          <a:bodyPr vert="horz" lIns="91440" tIns="45720" rIns="91440" bIns="45720" rtlCol="0">
            <a:normAutofit/>
          </a:bodyPr>
          <a:lstStyle/>
          <a:p>
            <a:r>
              <a:rPr lang="en-US" sz="3800" kern="1200">
                <a:solidFill>
                  <a:srgbClr val="FFFFFF"/>
                </a:solidFill>
                <a:latin typeface="+mj-lt"/>
                <a:ea typeface="+mj-ea"/>
                <a:cs typeface="+mj-cs"/>
              </a:rPr>
              <a:t>Key Finding 4: Select Qualitative Data</a:t>
            </a:r>
          </a:p>
        </p:txBody>
      </p:sp>
      <p:sp>
        <p:nvSpPr>
          <p:cNvPr id="25" name="Rectangle 24">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7" name="Rectangle 26">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3">
            <a:extLst>
              <a:ext uri="{FF2B5EF4-FFF2-40B4-BE49-F238E27FC236}">
                <a16:creationId xmlns:a16="http://schemas.microsoft.com/office/drawing/2014/main" id="{6FAEBF37-4125-994D-ABFD-3F7E3A7E7F6B}"/>
              </a:ext>
            </a:extLst>
          </p:cNvPr>
          <p:cNvSpPr>
            <a:spLocks noGrp="1"/>
          </p:cNvSpPr>
          <p:nvPr>
            <p:ph idx="1"/>
          </p:nvPr>
        </p:nvSpPr>
        <p:spPr>
          <a:xfrm>
            <a:off x="4379709" y="686862"/>
            <a:ext cx="7037591" cy="5475129"/>
          </a:xfrm>
        </p:spPr>
        <p:txBody>
          <a:bodyPr anchor="ctr">
            <a:normAutofit lnSpcReduction="10000"/>
          </a:bodyPr>
          <a:lstStyle/>
          <a:p>
            <a:pPr marL="0" indent="0">
              <a:buNone/>
            </a:pPr>
            <a:r>
              <a:rPr lang="en-US" sz="2000">
                <a:latin typeface="Tenorite" pitchFamily="2" charset="0"/>
              </a:rPr>
              <a:t>Many faculty describe a sense of what is often referred to as </a:t>
            </a:r>
            <a:r>
              <a:rPr lang="en-US" sz="2000" b="1">
                <a:latin typeface="Tenorite" pitchFamily="2" charset="0"/>
              </a:rPr>
              <a:t>institutional betrayal</a:t>
            </a:r>
            <a:r>
              <a:rPr lang="en-US" sz="2000">
                <a:latin typeface="Tenorite" pitchFamily="2" charset="0"/>
              </a:rPr>
              <a:t>.</a:t>
            </a:r>
          </a:p>
          <a:p>
            <a:pPr marL="0" indent="0">
              <a:buNone/>
            </a:pPr>
            <a:endParaRPr lang="en-US" sz="1800"/>
          </a:p>
          <a:p>
            <a:r>
              <a:rPr lang="en-US" sz="2000"/>
              <a:t>“I've gotten used to just working when I'm sick.” </a:t>
            </a:r>
          </a:p>
          <a:p>
            <a:r>
              <a:rPr lang="en-US" sz="2000"/>
              <a:t>“Teaching is much more difficult, due to the rigidity of schedules and the unpredictable nature of my [disability …], but I've made it work so far.”</a:t>
            </a:r>
            <a:endParaRPr lang="en-US" sz="2000" baseline="30000"/>
          </a:p>
          <a:p>
            <a:r>
              <a:rPr lang="en-US" sz="2000"/>
              <a:t>“I don't always have the time in my teaching schedule to physically take care of myself (eating, using the bathroom).”</a:t>
            </a:r>
          </a:p>
          <a:p>
            <a:r>
              <a:rPr lang="en-US" sz="2000"/>
              <a:t>“My disability is mental. I find Zoom triggering but I do it anyway, because I have to. The consequence is increased anxiety and depression that makes it very difficult to function afterwards.”</a:t>
            </a:r>
          </a:p>
          <a:p>
            <a:r>
              <a:rPr lang="en-US" sz="2000"/>
              <a:t>“Respect for the UNM administration and administrators, who seems to pay lip service to disability, but do not actually care about it. Systemic ableism erodes my enthusiasm, adds to my stress, and decreases my believe that UNM is a good place to work.”</a:t>
            </a:r>
          </a:p>
        </p:txBody>
      </p:sp>
      <p:sp>
        <p:nvSpPr>
          <p:cNvPr id="4" name="Slide Number Placeholder 3">
            <a:extLst>
              <a:ext uri="{FF2B5EF4-FFF2-40B4-BE49-F238E27FC236}">
                <a16:creationId xmlns:a16="http://schemas.microsoft.com/office/drawing/2014/main" id="{BFC62D4E-750E-8D47-BBFC-0B09676181C6}"/>
              </a:ext>
            </a:extLst>
          </p:cNvPr>
          <p:cNvSpPr>
            <a:spLocks noGrp="1"/>
          </p:cNvSpPr>
          <p:nvPr>
            <p:ph type="sldNum" sz="quarter" idx="12"/>
          </p:nvPr>
        </p:nvSpPr>
        <p:spPr/>
        <p:txBody>
          <a:bodyPr/>
          <a:lstStyle/>
          <a:p>
            <a:fld id="{C80ABC43-FC56-4751-9F97-FA12B3A15520}" type="slidenum">
              <a:rPr lang="en-US" smtClean="0"/>
              <a:t>33</a:t>
            </a:fld>
            <a:endParaRPr lang="en-US"/>
          </a:p>
        </p:txBody>
      </p:sp>
      <p:sp>
        <p:nvSpPr>
          <p:cNvPr id="5" name="Date Placeholder 4">
            <a:extLst>
              <a:ext uri="{FF2B5EF4-FFF2-40B4-BE49-F238E27FC236}">
                <a16:creationId xmlns:a16="http://schemas.microsoft.com/office/drawing/2014/main" id="{99425147-D586-EE42-B214-CDDBC593685E}"/>
              </a:ext>
            </a:extLst>
          </p:cNvPr>
          <p:cNvSpPr>
            <a:spLocks noGrp="1"/>
          </p:cNvSpPr>
          <p:nvPr>
            <p:ph type="dt" sz="half" idx="10"/>
          </p:nvPr>
        </p:nvSpPr>
        <p:spPr/>
        <p:txBody>
          <a:bodyPr/>
          <a:lstStyle/>
          <a:p>
            <a:fld id="{52F8E19C-82C2-4149-927F-B53D3A348810}" type="datetime1">
              <a:rPr lang="en-US" smtClean="0"/>
              <a:t>8/10/2023</a:t>
            </a:fld>
            <a:endParaRPr lang="en-US"/>
          </a:p>
        </p:txBody>
      </p:sp>
    </p:spTree>
    <p:extLst>
      <p:ext uri="{BB962C8B-B14F-4D97-AF65-F5344CB8AC3E}">
        <p14:creationId xmlns:p14="http://schemas.microsoft.com/office/powerpoint/2010/main" val="11285428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9A7A290-F057-0C4C-AC4A-1D70E95ECBEF}"/>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a:solidFill>
                  <a:srgbClr val="FFFFFF"/>
                </a:solidFill>
                <a:latin typeface="+mj-lt"/>
                <a:ea typeface="+mj-ea"/>
                <a:cs typeface="+mj-cs"/>
              </a:rPr>
              <a:t>Key Finding 4: Select </a:t>
            </a:r>
            <a:r>
              <a:rPr lang="en-US" sz="3600">
                <a:solidFill>
                  <a:srgbClr val="FFFFFF"/>
                </a:solidFill>
              </a:rPr>
              <a:t>Quantitative</a:t>
            </a:r>
            <a:r>
              <a:rPr lang="en-US" sz="3600" kern="1200">
                <a:solidFill>
                  <a:srgbClr val="FFFFFF"/>
                </a:solidFill>
                <a:latin typeface="+mj-lt"/>
                <a:ea typeface="+mj-ea"/>
                <a:cs typeface="+mj-cs"/>
              </a:rPr>
              <a:t> Data</a:t>
            </a:r>
          </a:p>
        </p:txBody>
      </p:sp>
      <p:graphicFrame>
        <p:nvGraphicFramePr>
          <p:cNvPr id="5" name="Table 4">
            <a:extLst>
              <a:ext uri="{FF2B5EF4-FFF2-40B4-BE49-F238E27FC236}">
                <a16:creationId xmlns:a16="http://schemas.microsoft.com/office/drawing/2014/main" id="{C127678E-6C16-7C4B-BC2F-20BD1BA11DD8}"/>
              </a:ext>
            </a:extLst>
          </p:cNvPr>
          <p:cNvGraphicFramePr>
            <a:graphicFrameLocks noGrp="1"/>
          </p:cNvGraphicFramePr>
          <p:nvPr>
            <p:extLst>
              <p:ext uri="{D42A27DB-BD31-4B8C-83A1-F6EECF244321}">
                <p14:modId xmlns:p14="http://schemas.microsoft.com/office/powerpoint/2010/main" val="1768192322"/>
              </p:ext>
            </p:extLst>
          </p:nvPr>
        </p:nvGraphicFramePr>
        <p:xfrm>
          <a:off x="4662102" y="1219199"/>
          <a:ext cx="6903725" cy="4186731"/>
        </p:xfrm>
        <a:graphic>
          <a:graphicData uri="http://schemas.openxmlformats.org/drawingml/2006/table">
            <a:tbl>
              <a:tblPr firstRow="1" firstCol="1" bandRow="1">
                <a:tableStyleId>{5C22544A-7EE6-4342-B048-85BDC9FD1C3A}</a:tableStyleId>
              </a:tblPr>
              <a:tblGrid>
                <a:gridCol w="2327897">
                  <a:extLst>
                    <a:ext uri="{9D8B030D-6E8A-4147-A177-3AD203B41FA5}">
                      <a16:colId xmlns:a16="http://schemas.microsoft.com/office/drawing/2014/main" val="228408036"/>
                    </a:ext>
                  </a:extLst>
                </a:gridCol>
                <a:gridCol w="1026249">
                  <a:extLst>
                    <a:ext uri="{9D8B030D-6E8A-4147-A177-3AD203B41FA5}">
                      <a16:colId xmlns:a16="http://schemas.microsoft.com/office/drawing/2014/main" val="21635151"/>
                    </a:ext>
                  </a:extLst>
                </a:gridCol>
                <a:gridCol w="1176514">
                  <a:extLst>
                    <a:ext uri="{9D8B030D-6E8A-4147-A177-3AD203B41FA5}">
                      <a16:colId xmlns:a16="http://schemas.microsoft.com/office/drawing/2014/main" val="1750535850"/>
                    </a:ext>
                  </a:extLst>
                </a:gridCol>
                <a:gridCol w="1111399">
                  <a:extLst>
                    <a:ext uri="{9D8B030D-6E8A-4147-A177-3AD203B41FA5}">
                      <a16:colId xmlns:a16="http://schemas.microsoft.com/office/drawing/2014/main" val="1416578956"/>
                    </a:ext>
                  </a:extLst>
                </a:gridCol>
                <a:gridCol w="1261666">
                  <a:extLst>
                    <a:ext uri="{9D8B030D-6E8A-4147-A177-3AD203B41FA5}">
                      <a16:colId xmlns:a16="http://schemas.microsoft.com/office/drawing/2014/main" val="2941166499"/>
                    </a:ext>
                  </a:extLst>
                </a:gridCol>
              </a:tblGrid>
              <a:tr h="613947">
                <a:tc gridSpan="5">
                  <a:txBody>
                    <a:bodyPr/>
                    <a:lstStyle/>
                    <a:p>
                      <a:pPr marL="0" marR="0">
                        <a:lnSpc>
                          <a:spcPct val="107000"/>
                        </a:lnSpc>
                        <a:spcBef>
                          <a:spcPts val="0"/>
                        </a:spcBef>
                        <a:spcAft>
                          <a:spcPts val="0"/>
                        </a:spcAft>
                      </a:pPr>
                      <a:r>
                        <a:rPr lang="en-US" sz="1400">
                          <a:solidFill>
                            <a:schemeClr val="accent2"/>
                          </a:solidFill>
                          <a:effectLst/>
                        </a:rPr>
                        <a:t>Effects of Stigma and Pressure to Prioritize Institutional Responsibilities on Health and Wellbeing </a:t>
                      </a:r>
                      <a:endParaRPr lang="en-US" sz="14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117638" marR="117638" marT="58819" marB="58819"/>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75468723"/>
                  </a:ext>
                </a:extLst>
              </a:tr>
              <a:tr h="2040432">
                <a:tc>
                  <a:txBody>
                    <a:bodyPr/>
                    <a:lstStyle/>
                    <a:p>
                      <a:pPr marL="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gridSpan="2">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400" kern="1200">
                          <a:solidFill>
                            <a:schemeClr val="dk1"/>
                          </a:solidFill>
                          <a:effectLst/>
                          <a:latin typeface="+mn-lt"/>
                          <a:ea typeface="+mn-ea"/>
                          <a:cs typeface="+mn-cs"/>
                        </a:rPr>
                        <a:t>How often does your health and well-being suffer as a result of ableism, harassment, and other forms of stigmatization at UNM? </a:t>
                      </a:r>
                      <a:r>
                        <a:rPr lang="en-US" sz="1400">
                          <a:effectLst/>
                        </a:rPr>
                        <a:t>(N=74)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117638" marR="117638" marT="58819" marB="58819"/>
                </a:tc>
                <a:tc hMerge="1">
                  <a:txBody>
                    <a:bodyPr/>
                    <a:lstStyle/>
                    <a:p>
                      <a:endParaRPr lang="en-US"/>
                    </a:p>
                  </a:txBody>
                  <a:tcPr/>
                </a:tc>
                <a:tc gridSpan="2">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400" kern="1200">
                          <a:solidFill>
                            <a:schemeClr val="dk1"/>
                          </a:solidFill>
                          <a:effectLst/>
                          <a:latin typeface="+mn-lt"/>
                          <a:ea typeface="+mn-ea"/>
                          <a:cs typeface="+mn-cs"/>
                        </a:rPr>
                        <a:t>How often do you feel pressured to prioritize institutional responsibilities, including productivity as defined by the university, over your health and well-being? </a:t>
                      </a:r>
                      <a:r>
                        <a:rPr lang="en-US" sz="1400">
                          <a:effectLst/>
                        </a:rPr>
                        <a:t>(N=78)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117638" marR="117638" marT="58819" marB="58819"/>
                </a:tc>
                <a:tc hMerge="1">
                  <a:txBody>
                    <a:bodyPr/>
                    <a:lstStyle/>
                    <a:p>
                      <a:endParaRPr lang="en-US"/>
                    </a:p>
                  </a:txBody>
                  <a:tcPr/>
                </a:tc>
                <a:extLst>
                  <a:ext uri="{0D108BD9-81ED-4DB2-BD59-A6C34878D82A}">
                    <a16:rowId xmlns:a16="http://schemas.microsoft.com/office/drawing/2014/main" val="4223351900"/>
                  </a:ext>
                </a:extLst>
              </a:tr>
              <a:tr h="255392">
                <a:tc>
                  <a:txBody>
                    <a:bodyPr/>
                    <a:lstStyle/>
                    <a:p>
                      <a:pPr marL="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n</a:t>
                      </a:r>
                      <a:r>
                        <a:rPr lang="en-US" sz="1400" baseline="30000">
                          <a:effectLst/>
                        </a:rPr>
                        <a:t>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n</a:t>
                      </a:r>
                      <a:r>
                        <a:rPr lang="en-US" sz="1400" baseline="30000">
                          <a:effectLst/>
                        </a:rPr>
                        <a:t>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extLst>
                  <a:ext uri="{0D108BD9-81ED-4DB2-BD59-A6C34878D82A}">
                    <a16:rowId xmlns:a16="http://schemas.microsoft.com/office/drawing/2014/main" val="789272517"/>
                  </a:ext>
                </a:extLst>
              </a:tr>
              <a:tr h="255392">
                <a:tc>
                  <a:txBody>
                    <a:bodyPr/>
                    <a:lstStyle/>
                    <a:p>
                      <a:pPr marL="0" marR="0">
                        <a:lnSpc>
                          <a:spcPct val="107000"/>
                        </a:lnSpc>
                        <a:spcBef>
                          <a:spcPts val="0"/>
                        </a:spcBef>
                        <a:spcAft>
                          <a:spcPts val="0"/>
                        </a:spcAft>
                      </a:pPr>
                      <a:r>
                        <a:rPr lang="en-US" sz="1400">
                          <a:effectLst/>
                        </a:rPr>
                        <a:t>Once a week or more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23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31.1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44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56.4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extLst>
                  <a:ext uri="{0D108BD9-81ED-4DB2-BD59-A6C34878D82A}">
                    <a16:rowId xmlns:a16="http://schemas.microsoft.com/office/drawing/2014/main" val="639247628"/>
                  </a:ext>
                </a:extLst>
              </a:tr>
              <a:tr h="255392">
                <a:tc>
                  <a:txBody>
                    <a:bodyPr/>
                    <a:lstStyle/>
                    <a:p>
                      <a:pPr marL="0" marR="0">
                        <a:lnSpc>
                          <a:spcPct val="107000"/>
                        </a:lnSpc>
                        <a:spcBef>
                          <a:spcPts val="0"/>
                        </a:spcBef>
                        <a:spcAft>
                          <a:spcPts val="0"/>
                        </a:spcAft>
                      </a:pPr>
                      <a:r>
                        <a:rPr lang="en-US" sz="1400">
                          <a:effectLst/>
                        </a:rPr>
                        <a:t>About once a month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22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29.7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10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25.6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extLst>
                  <a:ext uri="{0D108BD9-81ED-4DB2-BD59-A6C34878D82A}">
                    <a16:rowId xmlns:a16="http://schemas.microsoft.com/office/drawing/2014/main" val="1131116389"/>
                  </a:ext>
                </a:extLst>
              </a:tr>
              <a:tr h="255392">
                <a:tc>
                  <a:txBody>
                    <a:bodyPr/>
                    <a:lstStyle/>
                    <a:p>
                      <a:pPr marL="0" marR="0">
                        <a:lnSpc>
                          <a:spcPct val="107000"/>
                        </a:lnSpc>
                        <a:spcBef>
                          <a:spcPts val="0"/>
                        </a:spcBef>
                        <a:spcAft>
                          <a:spcPts val="0"/>
                        </a:spcAft>
                      </a:pPr>
                      <a:r>
                        <a:rPr lang="en-US" sz="1400">
                          <a:effectLst/>
                        </a:rPr>
                        <a:t>A few times a year</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17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23.0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11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14.1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extLst>
                  <a:ext uri="{0D108BD9-81ED-4DB2-BD59-A6C34878D82A}">
                    <a16:rowId xmlns:a16="http://schemas.microsoft.com/office/drawing/2014/main" val="1975507200"/>
                  </a:ext>
                </a:extLst>
              </a:tr>
              <a:tr h="255392">
                <a:tc>
                  <a:txBody>
                    <a:bodyPr/>
                    <a:lstStyle/>
                    <a:p>
                      <a:pPr marL="0" marR="0">
                        <a:lnSpc>
                          <a:spcPct val="107000"/>
                        </a:lnSpc>
                        <a:spcBef>
                          <a:spcPts val="0"/>
                        </a:spcBef>
                        <a:spcAft>
                          <a:spcPts val="0"/>
                        </a:spcAft>
                      </a:pPr>
                      <a:r>
                        <a:rPr lang="en-US" sz="1400">
                          <a:effectLst/>
                        </a:rPr>
                        <a:t>Less than once a year</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10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13.5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5.1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extLst>
                  <a:ext uri="{0D108BD9-81ED-4DB2-BD59-A6C34878D82A}">
                    <a16:rowId xmlns:a16="http://schemas.microsoft.com/office/drawing/2014/main" val="2344806160"/>
                  </a:ext>
                </a:extLst>
              </a:tr>
              <a:tr h="255392">
                <a:tc>
                  <a:txBody>
                    <a:bodyPr/>
                    <a:lstStyle/>
                    <a:p>
                      <a:pPr marL="0" marR="0">
                        <a:lnSpc>
                          <a:spcPct val="107000"/>
                        </a:lnSpc>
                        <a:spcBef>
                          <a:spcPts val="0"/>
                        </a:spcBef>
                        <a:spcAft>
                          <a:spcPts val="0"/>
                        </a:spcAft>
                      </a:pPr>
                      <a:r>
                        <a:rPr lang="en-US" sz="1400">
                          <a:effectLst/>
                        </a:rPr>
                        <a:t>Never</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19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25.7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tc>
                  <a:txBody>
                    <a:bodyPr/>
                    <a:lstStyle/>
                    <a:p>
                      <a:pPr marL="0" marR="0" algn="r">
                        <a:lnSpc>
                          <a:spcPct val="107000"/>
                        </a:lnSpc>
                        <a:spcBef>
                          <a:spcPts val="0"/>
                        </a:spcBef>
                        <a:spcAft>
                          <a:spcPts val="0"/>
                        </a:spcAft>
                      </a:pPr>
                      <a:r>
                        <a:rPr lang="en-US" sz="1400">
                          <a:effectLst/>
                        </a:rPr>
                        <a:t>10.3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8229" marR="88229" marT="0" marB="0"/>
                </a:tc>
                <a:extLst>
                  <a:ext uri="{0D108BD9-81ED-4DB2-BD59-A6C34878D82A}">
                    <a16:rowId xmlns:a16="http://schemas.microsoft.com/office/drawing/2014/main" val="3112599506"/>
                  </a:ext>
                </a:extLst>
              </a:tr>
            </a:tbl>
          </a:graphicData>
        </a:graphic>
      </p:graphicFrame>
      <p:sp>
        <p:nvSpPr>
          <p:cNvPr id="3" name="TextBox 2">
            <a:extLst>
              <a:ext uri="{FF2B5EF4-FFF2-40B4-BE49-F238E27FC236}">
                <a16:creationId xmlns:a16="http://schemas.microsoft.com/office/drawing/2014/main" id="{2A9DF807-D0D3-B34E-BE77-87FC029155A2}"/>
              </a:ext>
            </a:extLst>
          </p:cNvPr>
          <p:cNvSpPr txBox="1"/>
          <p:nvPr/>
        </p:nvSpPr>
        <p:spPr>
          <a:xfrm>
            <a:off x="4662102" y="5974080"/>
            <a:ext cx="5141472" cy="646331"/>
          </a:xfrm>
          <a:prstGeom prst="rect">
            <a:avLst/>
          </a:prstGeom>
          <a:noFill/>
        </p:spPr>
        <p:txBody>
          <a:bodyPr wrap="none" rtlCol="0">
            <a:spAutoFit/>
          </a:bodyPr>
          <a:lstStyle/>
          <a:p>
            <a:r>
              <a:rPr lang="en-US" sz="1800" baseline="30000"/>
              <a:t>a </a:t>
            </a:r>
            <a:r>
              <a:rPr lang="en-US" sz="1800"/>
              <a:t>Respondents could select more than one response. </a:t>
            </a:r>
          </a:p>
          <a:p>
            <a:endParaRPr lang="en-US"/>
          </a:p>
        </p:txBody>
      </p:sp>
      <p:sp>
        <p:nvSpPr>
          <p:cNvPr id="7" name="Slide Number Placeholder 6">
            <a:extLst>
              <a:ext uri="{FF2B5EF4-FFF2-40B4-BE49-F238E27FC236}">
                <a16:creationId xmlns:a16="http://schemas.microsoft.com/office/drawing/2014/main" id="{15018B36-7F43-3C4A-B0FE-E4B1AC84632D}"/>
              </a:ext>
            </a:extLst>
          </p:cNvPr>
          <p:cNvSpPr>
            <a:spLocks noGrp="1"/>
          </p:cNvSpPr>
          <p:nvPr>
            <p:ph type="sldNum" sz="quarter" idx="12"/>
          </p:nvPr>
        </p:nvSpPr>
        <p:spPr/>
        <p:txBody>
          <a:bodyPr/>
          <a:lstStyle/>
          <a:p>
            <a:fld id="{C80ABC43-FC56-4751-9F97-FA12B3A15520}" type="slidenum">
              <a:rPr lang="en-US" smtClean="0"/>
              <a:t>34</a:t>
            </a:fld>
            <a:endParaRPr lang="en-US"/>
          </a:p>
        </p:txBody>
      </p:sp>
      <p:sp>
        <p:nvSpPr>
          <p:cNvPr id="8" name="Date Placeholder 7">
            <a:extLst>
              <a:ext uri="{FF2B5EF4-FFF2-40B4-BE49-F238E27FC236}">
                <a16:creationId xmlns:a16="http://schemas.microsoft.com/office/drawing/2014/main" id="{69162AE0-2EEA-1A47-9FC6-B58DDEAB2CF6}"/>
              </a:ext>
            </a:extLst>
          </p:cNvPr>
          <p:cNvSpPr>
            <a:spLocks noGrp="1"/>
          </p:cNvSpPr>
          <p:nvPr>
            <p:ph type="dt" sz="half" idx="10"/>
          </p:nvPr>
        </p:nvSpPr>
        <p:spPr/>
        <p:txBody>
          <a:bodyPr/>
          <a:lstStyle/>
          <a:p>
            <a:fld id="{C432DE43-8DD3-6D41-A975-04A6A0F9A911}" type="datetime1">
              <a:rPr lang="en-US" smtClean="0"/>
              <a:t>8/10/2023</a:t>
            </a:fld>
            <a:endParaRPr lang="en-US"/>
          </a:p>
        </p:txBody>
      </p:sp>
    </p:spTree>
    <p:extLst>
      <p:ext uri="{BB962C8B-B14F-4D97-AF65-F5344CB8AC3E}">
        <p14:creationId xmlns:p14="http://schemas.microsoft.com/office/powerpoint/2010/main" val="25451147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9A7A290-F057-0C4C-AC4A-1D70E95ECBEF}"/>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a:solidFill>
                  <a:srgbClr val="FFFFFF"/>
                </a:solidFill>
                <a:latin typeface="+mj-lt"/>
                <a:ea typeface="+mj-ea"/>
                <a:cs typeface="+mj-cs"/>
              </a:rPr>
              <a:t>Key Finding 4: Select </a:t>
            </a:r>
            <a:r>
              <a:rPr lang="en-US" sz="3600">
                <a:solidFill>
                  <a:srgbClr val="FFFFFF"/>
                </a:solidFill>
              </a:rPr>
              <a:t>Quantitative</a:t>
            </a:r>
            <a:r>
              <a:rPr lang="en-US" sz="3600" kern="1200">
                <a:solidFill>
                  <a:srgbClr val="FFFFFF"/>
                </a:solidFill>
                <a:latin typeface="+mj-lt"/>
                <a:ea typeface="+mj-ea"/>
                <a:cs typeface="+mj-cs"/>
              </a:rPr>
              <a:t> Data</a:t>
            </a:r>
          </a:p>
        </p:txBody>
      </p:sp>
      <p:graphicFrame>
        <p:nvGraphicFramePr>
          <p:cNvPr id="6" name="Table 5">
            <a:extLst>
              <a:ext uri="{FF2B5EF4-FFF2-40B4-BE49-F238E27FC236}">
                <a16:creationId xmlns:a16="http://schemas.microsoft.com/office/drawing/2014/main" id="{90C9C7B8-6BA8-E34E-8447-5CDFBF003B7B}"/>
              </a:ext>
            </a:extLst>
          </p:cNvPr>
          <p:cNvGraphicFramePr>
            <a:graphicFrameLocks noGrp="1"/>
          </p:cNvGraphicFramePr>
          <p:nvPr>
            <p:extLst>
              <p:ext uri="{D42A27DB-BD31-4B8C-83A1-F6EECF244321}">
                <p14:modId xmlns:p14="http://schemas.microsoft.com/office/powerpoint/2010/main" val="1884446441"/>
              </p:ext>
            </p:extLst>
          </p:nvPr>
        </p:nvGraphicFramePr>
        <p:xfrm>
          <a:off x="4216526" y="531218"/>
          <a:ext cx="7686548" cy="5085496"/>
        </p:xfrm>
        <a:graphic>
          <a:graphicData uri="http://schemas.openxmlformats.org/drawingml/2006/table">
            <a:tbl>
              <a:tblPr firstRow="1" firstCol="1" bandRow="1">
                <a:tableStyleId>{5C22544A-7EE6-4342-B048-85BDC9FD1C3A}</a:tableStyleId>
              </a:tblPr>
              <a:tblGrid>
                <a:gridCol w="3154527">
                  <a:extLst>
                    <a:ext uri="{9D8B030D-6E8A-4147-A177-3AD203B41FA5}">
                      <a16:colId xmlns:a16="http://schemas.microsoft.com/office/drawing/2014/main" val="228408036"/>
                    </a:ext>
                  </a:extLst>
                </a:gridCol>
                <a:gridCol w="2241341">
                  <a:extLst>
                    <a:ext uri="{9D8B030D-6E8A-4147-A177-3AD203B41FA5}">
                      <a16:colId xmlns:a16="http://schemas.microsoft.com/office/drawing/2014/main" val="21635151"/>
                    </a:ext>
                  </a:extLst>
                </a:gridCol>
                <a:gridCol w="2290680">
                  <a:extLst>
                    <a:ext uri="{9D8B030D-6E8A-4147-A177-3AD203B41FA5}">
                      <a16:colId xmlns:a16="http://schemas.microsoft.com/office/drawing/2014/main" val="1750535850"/>
                    </a:ext>
                  </a:extLst>
                </a:gridCol>
              </a:tblGrid>
              <a:tr h="846147">
                <a:tc gridSpan="3">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600">
                          <a:solidFill>
                            <a:schemeClr val="accent2"/>
                          </a:solidFill>
                          <a:effectLst/>
                        </a:rPr>
                        <a:t>Effects of Stigma and Pressure to Prioritize Institutional Responsibilities on Health and Well-being</a:t>
                      </a:r>
                    </a:p>
                  </a:txBody>
                  <a:tcPr marL="102539" marR="102539" marT="51269" marB="51269"/>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75468723"/>
                  </a:ext>
                </a:extLst>
              </a:tr>
              <a:tr h="502713">
                <a:tc gridSpan="3">
                  <a:txBody>
                    <a:bodyPr/>
                    <a:lstStyle/>
                    <a:p>
                      <a:pPr marL="0" marR="0" algn="ctr">
                        <a:lnSpc>
                          <a:spcPct val="107000"/>
                        </a:lnSpc>
                        <a:spcBef>
                          <a:spcPts val="0"/>
                        </a:spcBef>
                        <a:spcAft>
                          <a:spcPts val="0"/>
                        </a:spcAft>
                      </a:pPr>
                      <a:r>
                        <a:rPr lang="en-US" sz="2600">
                          <a:effectLst/>
                        </a:rPr>
                        <a:t>Physiological and Mental health responses (N=70)</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02539" marR="102539" marT="51269" marB="51269"/>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79525090"/>
                  </a:ext>
                </a:extLst>
              </a:tr>
              <a:tr h="334224">
                <a:tc>
                  <a:txBody>
                    <a:bodyPr/>
                    <a:lstStyle/>
                    <a:p>
                      <a:pPr marL="0" marR="0">
                        <a:lnSpc>
                          <a:spcPct val="107000"/>
                        </a:lnSpc>
                        <a:spcBef>
                          <a:spcPts val="0"/>
                        </a:spcBef>
                        <a:spcAft>
                          <a:spcPts val="0"/>
                        </a:spcAft>
                      </a:pP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tc>
                  <a:txBody>
                    <a:bodyPr/>
                    <a:lstStyle/>
                    <a:p>
                      <a:pPr marL="0" marR="0" algn="ctr" defTabSz="914400" rtl="0" eaLnBrk="1" latinLnBrk="0" hangingPunct="1">
                        <a:lnSpc>
                          <a:spcPct val="107000"/>
                        </a:lnSpc>
                        <a:spcBef>
                          <a:spcPts val="0"/>
                        </a:spcBef>
                        <a:spcAft>
                          <a:spcPts val="0"/>
                        </a:spcAft>
                      </a:pPr>
                      <a:r>
                        <a:rPr lang="en-US" sz="2600">
                          <a:effectLst/>
                          <a:latin typeface="Calibri" panose="020F0502020204030204" pitchFamily="34" charset="0"/>
                          <a:ea typeface="Calibri" panose="020F0502020204030204" pitchFamily="34" charset="0"/>
                          <a:cs typeface="Times New Roman" panose="02020603050405020304" pitchFamily="18" charset="0"/>
                        </a:rPr>
                        <a:t>n</a:t>
                      </a:r>
                    </a:p>
                  </a:txBody>
                  <a:tcPr marL="158650" marR="158650" marT="0" marB="0"/>
                </a:tc>
                <a:tc>
                  <a:txBody>
                    <a:bodyPr/>
                    <a:lstStyle/>
                    <a:p>
                      <a:pPr marL="0" marR="0" algn="ctr" defTabSz="914400" rtl="0" eaLnBrk="1" latinLnBrk="0" hangingPunct="1">
                        <a:lnSpc>
                          <a:spcPct val="107000"/>
                        </a:lnSpc>
                        <a:spcBef>
                          <a:spcPts val="0"/>
                        </a:spcBef>
                        <a:spcAft>
                          <a:spcPts val="0"/>
                        </a:spcAft>
                      </a:pPr>
                      <a:r>
                        <a:rPr lang="en-US" sz="2600">
                          <a:effectLst/>
                          <a:latin typeface="Calibri" panose="020F0502020204030204" pitchFamily="34" charset="0"/>
                          <a:ea typeface="Calibri" panose="020F0502020204030204" pitchFamily="34" charset="0"/>
                          <a:cs typeface="Times New Roman" panose="02020603050405020304" pitchFamily="18" charset="0"/>
                        </a:rPr>
                        <a:t>%</a:t>
                      </a:r>
                    </a:p>
                  </a:txBody>
                  <a:tcPr marL="158650" marR="158650" marT="0" marB="0"/>
                </a:tc>
                <a:extLst>
                  <a:ext uri="{0D108BD9-81ED-4DB2-BD59-A6C34878D82A}">
                    <a16:rowId xmlns:a16="http://schemas.microsoft.com/office/drawing/2014/main" val="2835709640"/>
                  </a:ext>
                </a:extLst>
              </a:tr>
              <a:tr h="334224">
                <a:tc>
                  <a:txBody>
                    <a:bodyPr/>
                    <a:lstStyle/>
                    <a:p>
                      <a:pPr marL="0" marR="0">
                        <a:lnSpc>
                          <a:spcPct val="107000"/>
                        </a:lnSpc>
                        <a:spcBef>
                          <a:spcPts val="0"/>
                        </a:spcBef>
                        <a:spcAft>
                          <a:spcPts val="0"/>
                        </a:spcAft>
                      </a:pPr>
                      <a:r>
                        <a:rPr lang="en-US" sz="2600">
                          <a:effectLst/>
                        </a:rPr>
                        <a:t>Feelings of isolation</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tc>
                  <a:txBody>
                    <a:bodyPr/>
                    <a:lstStyle/>
                    <a:p>
                      <a:pPr marL="0" marR="0" algn="r">
                        <a:lnSpc>
                          <a:spcPct val="107000"/>
                        </a:lnSpc>
                        <a:spcBef>
                          <a:spcPts val="0"/>
                        </a:spcBef>
                        <a:spcAft>
                          <a:spcPts val="0"/>
                        </a:spcAft>
                      </a:pPr>
                      <a:r>
                        <a:rPr lang="en-US" sz="2600">
                          <a:effectLst/>
                        </a:rPr>
                        <a:t>44</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tc>
                  <a:txBody>
                    <a:bodyPr/>
                    <a:lstStyle/>
                    <a:p>
                      <a:pPr marL="0" marR="0" algn="r">
                        <a:lnSpc>
                          <a:spcPct val="107000"/>
                        </a:lnSpc>
                        <a:spcBef>
                          <a:spcPts val="0"/>
                        </a:spcBef>
                        <a:spcAft>
                          <a:spcPts val="0"/>
                        </a:spcAft>
                      </a:pPr>
                      <a:r>
                        <a:rPr lang="en-US" sz="2600">
                          <a:effectLst/>
                        </a:rPr>
                        <a:t>62.9</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extLst>
                  <a:ext uri="{0D108BD9-81ED-4DB2-BD59-A6C34878D82A}">
                    <a16:rowId xmlns:a16="http://schemas.microsoft.com/office/drawing/2014/main" val="113004412"/>
                  </a:ext>
                </a:extLst>
              </a:tr>
              <a:tr h="334224">
                <a:tc>
                  <a:txBody>
                    <a:bodyPr/>
                    <a:lstStyle/>
                    <a:p>
                      <a:pPr marL="0" marR="0">
                        <a:lnSpc>
                          <a:spcPct val="107000"/>
                        </a:lnSpc>
                        <a:spcBef>
                          <a:spcPts val="0"/>
                        </a:spcBef>
                        <a:spcAft>
                          <a:spcPts val="0"/>
                        </a:spcAft>
                      </a:pPr>
                      <a:r>
                        <a:rPr lang="en-US" sz="2600">
                          <a:effectLst/>
                        </a:rPr>
                        <a:t>Anxiety</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tc>
                  <a:txBody>
                    <a:bodyPr/>
                    <a:lstStyle/>
                    <a:p>
                      <a:pPr marL="0" marR="0" algn="r">
                        <a:lnSpc>
                          <a:spcPct val="107000"/>
                        </a:lnSpc>
                        <a:spcBef>
                          <a:spcPts val="0"/>
                        </a:spcBef>
                        <a:spcAft>
                          <a:spcPts val="0"/>
                        </a:spcAft>
                      </a:pPr>
                      <a:r>
                        <a:rPr lang="en-US" sz="2600">
                          <a:effectLst/>
                        </a:rPr>
                        <a:t>60</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tc>
                  <a:txBody>
                    <a:bodyPr/>
                    <a:lstStyle/>
                    <a:p>
                      <a:pPr marL="0" marR="0" algn="r">
                        <a:lnSpc>
                          <a:spcPct val="107000"/>
                        </a:lnSpc>
                        <a:spcBef>
                          <a:spcPts val="0"/>
                        </a:spcBef>
                        <a:spcAft>
                          <a:spcPts val="0"/>
                        </a:spcAft>
                      </a:pPr>
                      <a:r>
                        <a:rPr lang="en-US" sz="2600">
                          <a:effectLst/>
                        </a:rPr>
                        <a:t>85.7</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extLst>
                  <a:ext uri="{0D108BD9-81ED-4DB2-BD59-A6C34878D82A}">
                    <a16:rowId xmlns:a16="http://schemas.microsoft.com/office/drawing/2014/main" val="2455800791"/>
                  </a:ext>
                </a:extLst>
              </a:tr>
              <a:tr h="334224">
                <a:tc>
                  <a:txBody>
                    <a:bodyPr/>
                    <a:lstStyle/>
                    <a:p>
                      <a:pPr marL="0" marR="0">
                        <a:lnSpc>
                          <a:spcPct val="107000"/>
                        </a:lnSpc>
                        <a:spcBef>
                          <a:spcPts val="0"/>
                        </a:spcBef>
                        <a:spcAft>
                          <a:spcPts val="0"/>
                        </a:spcAft>
                      </a:pPr>
                      <a:r>
                        <a:rPr lang="en-US" sz="2600">
                          <a:effectLst/>
                        </a:rPr>
                        <a:t>Pain</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tc>
                  <a:txBody>
                    <a:bodyPr/>
                    <a:lstStyle/>
                    <a:p>
                      <a:pPr marL="0" marR="0" algn="r">
                        <a:lnSpc>
                          <a:spcPct val="107000"/>
                        </a:lnSpc>
                        <a:spcBef>
                          <a:spcPts val="0"/>
                        </a:spcBef>
                        <a:spcAft>
                          <a:spcPts val="0"/>
                        </a:spcAft>
                      </a:pPr>
                      <a:r>
                        <a:rPr lang="en-US" sz="2600">
                          <a:effectLst/>
                        </a:rPr>
                        <a:t>26</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tc>
                  <a:txBody>
                    <a:bodyPr/>
                    <a:lstStyle/>
                    <a:p>
                      <a:pPr marL="0" marR="0" algn="r">
                        <a:lnSpc>
                          <a:spcPct val="107000"/>
                        </a:lnSpc>
                        <a:spcBef>
                          <a:spcPts val="0"/>
                        </a:spcBef>
                        <a:spcAft>
                          <a:spcPts val="0"/>
                        </a:spcAft>
                      </a:pPr>
                      <a:r>
                        <a:rPr lang="en-US" sz="2600">
                          <a:effectLst/>
                        </a:rPr>
                        <a:t>37.1</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extLst>
                  <a:ext uri="{0D108BD9-81ED-4DB2-BD59-A6C34878D82A}">
                    <a16:rowId xmlns:a16="http://schemas.microsoft.com/office/drawing/2014/main" val="3522469199"/>
                  </a:ext>
                </a:extLst>
              </a:tr>
              <a:tr h="334224">
                <a:tc>
                  <a:txBody>
                    <a:bodyPr/>
                    <a:lstStyle/>
                    <a:p>
                      <a:pPr marL="0" marR="0">
                        <a:lnSpc>
                          <a:spcPct val="107000"/>
                        </a:lnSpc>
                        <a:spcBef>
                          <a:spcPts val="0"/>
                        </a:spcBef>
                        <a:spcAft>
                          <a:spcPts val="0"/>
                        </a:spcAft>
                      </a:pPr>
                      <a:r>
                        <a:rPr lang="en-US" sz="2600">
                          <a:effectLst/>
                        </a:rPr>
                        <a:t>Fatigue</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tc>
                  <a:txBody>
                    <a:bodyPr/>
                    <a:lstStyle/>
                    <a:p>
                      <a:pPr marL="0" marR="0" algn="r">
                        <a:lnSpc>
                          <a:spcPct val="107000"/>
                        </a:lnSpc>
                        <a:spcBef>
                          <a:spcPts val="0"/>
                        </a:spcBef>
                        <a:spcAft>
                          <a:spcPts val="0"/>
                        </a:spcAft>
                      </a:pPr>
                      <a:r>
                        <a:rPr lang="en-US" sz="2600">
                          <a:effectLst/>
                        </a:rPr>
                        <a:t>52</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tc>
                  <a:txBody>
                    <a:bodyPr/>
                    <a:lstStyle/>
                    <a:p>
                      <a:pPr marL="0" marR="0" algn="r">
                        <a:lnSpc>
                          <a:spcPct val="107000"/>
                        </a:lnSpc>
                        <a:spcBef>
                          <a:spcPts val="0"/>
                        </a:spcBef>
                        <a:spcAft>
                          <a:spcPts val="0"/>
                        </a:spcAft>
                      </a:pPr>
                      <a:r>
                        <a:rPr lang="en-US" sz="2600">
                          <a:effectLst/>
                        </a:rPr>
                        <a:t>74.3</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extLst>
                  <a:ext uri="{0D108BD9-81ED-4DB2-BD59-A6C34878D82A}">
                    <a16:rowId xmlns:a16="http://schemas.microsoft.com/office/drawing/2014/main" val="4219661991"/>
                  </a:ext>
                </a:extLst>
              </a:tr>
              <a:tr h="334224">
                <a:tc>
                  <a:txBody>
                    <a:bodyPr/>
                    <a:lstStyle/>
                    <a:p>
                      <a:pPr marL="0" marR="0">
                        <a:lnSpc>
                          <a:spcPct val="107000"/>
                        </a:lnSpc>
                        <a:spcBef>
                          <a:spcPts val="0"/>
                        </a:spcBef>
                        <a:spcAft>
                          <a:spcPts val="0"/>
                        </a:spcAft>
                      </a:pPr>
                      <a:r>
                        <a:rPr lang="en-US" sz="2600">
                          <a:effectLst/>
                        </a:rPr>
                        <a:t>Depression</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tc>
                  <a:txBody>
                    <a:bodyPr/>
                    <a:lstStyle/>
                    <a:p>
                      <a:pPr marL="0" marR="0" algn="r">
                        <a:lnSpc>
                          <a:spcPct val="107000"/>
                        </a:lnSpc>
                        <a:spcBef>
                          <a:spcPts val="0"/>
                        </a:spcBef>
                        <a:spcAft>
                          <a:spcPts val="0"/>
                        </a:spcAft>
                      </a:pPr>
                      <a:r>
                        <a:rPr lang="en-US" sz="2600">
                          <a:effectLst/>
                        </a:rPr>
                        <a:t>40</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tc>
                  <a:txBody>
                    <a:bodyPr/>
                    <a:lstStyle/>
                    <a:p>
                      <a:pPr marL="0" marR="0" algn="r">
                        <a:lnSpc>
                          <a:spcPct val="107000"/>
                        </a:lnSpc>
                        <a:spcBef>
                          <a:spcPts val="0"/>
                        </a:spcBef>
                        <a:spcAft>
                          <a:spcPts val="0"/>
                        </a:spcAft>
                      </a:pPr>
                      <a:r>
                        <a:rPr lang="en-US" sz="2600">
                          <a:effectLst/>
                        </a:rPr>
                        <a:t>57.1</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extLst>
                  <a:ext uri="{0D108BD9-81ED-4DB2-BD59-A6C34878D82A}">
                    <a16:rowId xmlns:a16="http://schemas.microsoft.com/office/drawing/2014/main" val="500763058"/>
                  </a:ext>
                </a:extLst>
              </a:tr>
              <a:tr h="334224">
                <a:tc>
                  <a:txBody>
                    <a:bodyPr/>
                    <a:lstStyle/>
                    <a:p>
                      <a:pPr marL="0" marR="0">
                        <a:lnSpc>
                          <a:spcPct val="107000"/>
                        </a:lnSpc>
                        <a:spcBef>
                          <a:spcPts val="0"/>
                        </a:spcBef>
                        <a:spcAft>
                          <a:spcPts val="0"/>
                        </a:spcAft>
                      </a:pPr>
                      <a:r>
                        <a:rPr lang="en-US" sz="2600">
                          <a:effectLst/>
                        </a:rPr>
                        <a:t>Mania</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tc>
                  <a:txBody>
                    <a:bodyPr/>
                    <a:lstStyle/>
                    <a:p>
                      <a:pPr marL="0" marR="0" algn="r">
                        <a:lnSpc>
                          <a:spcPct val="107000"/>
                        </a:lnSpc>
                        <a:spcBef>
                          <a:spcPts val="0"/>
                        </a:spcBef>
                        <a:spcAft>
                          <a:spcPts val="0"/>
                        </a:spcAft>
                      </a:pPr>
                      <a:r>
                        <a:rPr lang="en-US" sz="2600">
                          <a:effectLst/>
                        </a:rPr>
                        <a:t>4</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tc>
                  <a:txBody>
                    <a:bodyPr/>
                    <a:lstStyle/>
                    <a:p>
                      <a:pPr marL="0" marR="0" algn="r">
                        <a:lnSpc>
                          <a:spcPct val="107000"/>
                        </a:lnSpc>
                        <a:spcBef>
                          <a:spcPts val="0"/>
                        </a:spcBef>
                        <a:spcAft>
                          <a:spcPts val="0"/>
                        </a:spcAft>
                      </a:pPr>
                      <a:r>
                        <a:rPr lang="en-US" sz="2600">
                          <a:effectLst/>
                        </a:rPr>
                        <a:t>5.7</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extLst>
                  <a:ext uri="{0D108BD9-81ED-4DB2-BD59-A6C34878D82A}">
                    <a16:rowId xmlns:a16="http://schemas.microsoft.com/office/drawing/2014/main" val="2129064799"/>
                  </a:ext>
                </a:extLst>
              </a:tr>
              <a:tr h="334224">
                <a:tc>
                  <a:txBody>
                    <a:bodyPr/>
                    <a:lstStyle/>
                    <a:p>
                      <a:pPr marL="0" marR="0">
                        <a:lnSpc>
                          <a:spcPct val="107000"/>
                        </a:lnSpc>
                        <a:spcBef>
                          <a:spcPts val="0"/>
                        </a:spcBef>
                        <a:spcAft>
                          <a:spcPts val="0"/>
                        </a:spcAft>
                      </a:pPr>
                      <a:r>
                        <a:rPr lang="en-US" sz="2600">
                          <a:effectLst/>
                        </a:rPr>
                        <a:t>Self-harm</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tc>
                  <a:txBody>
                    <a:bodyPr/>
                    <a:lstStyle/>
                    <a:p>
                      <a:pPr marL="0" marR="0" algn="r">
                        <a:lnSpc>
                          <a:spcPct val="107000"/>
                        </a:lnSpc>
                        <a:spcBef>
                          <a:spcPts val="0"/>
                        </a:spcBef>
                        <a:spcAft>
                          <a:spcPts val="0"/>
                        </a:spcAft>
                      </a:pPr>
                      <a:r>
                        <a:rPr lang="en-US" sz="2600">
                          <a:effectLst/>
                        </a:rPr>
                        <a:t>3</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tc>
                  <a:txBody>
                    <a:bodyPr/>
                    <a:lstStyle/>
                    <a:p>
                      <a:pPr marL="0" marR="0" algn="r">
                        <a:lnSpc>
                          <a:spcPct val="107000"/>
                        </a:lnSpc>
                        <a:spcBef>
                          <a:spcPts val="0"/>
                        </a:spcBef>
                        <a:spcAft>
                          <a:spcPts val="0"/>
                        </a:spcAft>
                      </a:pPr>
                      <a:r>
                        <a:rPr lang="en-US" sz="2600">
                          <a:effectLst/>
                        </a:rPr>
                        <a:t>4.3</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extLst>
                  <a:ext uri="{0D108BD9-81ED-4DB2-BD59-A6C34878D82A}">
                    <a16:rowId xmlns:a16="http://schemas.microsoft.com/office/drawing/2014/main" val="90564479"/>
                  </a:ext>
                </a:extLst>
              </a:tr>
              <a:tr h="334224">
                <a:tc>
                  <a:txBody>
                    <a:bodyPr/>
                    <a:lstStyle/>
                    <a:p>
                      <a:pPr marL="0" marR="0">
                        <a:lnSpc>
                          <a:spcPct val="107000"/>
                        </a:lnSpc>
                        <a:spcBef>
                          <a:spcPts val="0"/>
                        </a:spcBef>
                        <a:spcAft>
                          <a:spcPts val="0"/>
                        </a:spcAft>
                      </a:pPr>
                      <a:r>
                        <a:rPr lang="en-US" sz="2600">
                          <a:effectLst/>
                        </a:rPr>
                        <a:t>Not listed </a:t>
                      </a:r>
                      <a:r>
                        <a:rPr lang="en-US" sz="2600" baseline="30000">
                          <a:effectLst/>
                        </a:rPr>
                        <a:t>b</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tc>
                  <a:txBody>
                    <a:bodyPr/>
                    <a:lstStyle/>
                    <a:p>
                      <a:pPr marL="0" marR="0" algn="r">
                        <a:lnSpc>
                          <a:spcPct val="107000"/>
                        </a:lnSpc>
                        <a:spcBef>
                          <a:spcPts val="0"/>
                        </a:spcBef>
                        <a:spcAft>
                          <a:spcPts val="0"/>
                        </a:spcAft>
                      </a:pPr>
                      <a:r>
                        <a:rPr lang="en-US" sz="2600">
                          <a:effectLst/>
                        </a:rPr>
                        <a:t>2</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tc>
                  <a:txBody>
                    <a:bodyPr/>
                    <a:lstStyle/>
                    <a:p>
                      <a:pPr marL="0" marR="0" algn="r">
                        <a:lnSpc>
                          <a:spcPct val="107000"/>
                        </a:lnSpc>
                        <a:spcBef>
                          <a:spcPts val="0"/>
                        </a:spcBef>
                        <a:spcAft>
                          <a:spcPts val="0"/>
                        </a:spcAft>
                      </a:pPr>
                      <a:r>
                        <a:rPr lang="en-US" sz="2600">
                          <a:effectLst/>
                        </a:rPr>
                        <a:t>2.9</a:t>
                      </a:r>
                      <a:endParaRPr lang="en-US" sz="2600">
                        <a:effectLst/>
                        <a:latin typeface="Calibri" panose="020F0502020204030204" pitchFamily="34" charset="0"/>
                        <a:ea typeface="Calibri" panose="020F0502020204030204" pitchFamily="34" charset="0"/>
                        <a:cs typeface="Times New Roman" panose="02020603050405020304" pitchFamily="18" charset="0"/>
                      </a:endParaRPr>
                    </a:p>
                  </a:txBody>
                  <a:tcPr marL="158650" marR="158650" marT="0" marB="0"/>
                </a:tc>
                <a:extLst>
                  <a:ext uri="{0D108BD9-81ED-4DB2-BD59-A6C34878D82A}">
                    <a16:rowId xmlns:a16="http://schemas.microsoft.com/office/drawing/2014/main" val="3766931231"/>
                  </a:ext>
                </a:extLst>
              </a:tr>
            </a:tbl>
          </a:graphicData>
        </a:graphic>
      </p:graphicFrame>
      <p:sp>
        <p:nvSpPr>
          <p:cNvPr id="7" name="TextBox 6">
            <a:extLst>
              <a:ext uri="{FF2B5EF4-FFF2-40B4-BE49-F238E27FC236}">
                <a16:creationId xmlns:a16="http://schemas.microsoft.com/office/drawing/2014/main" id="{91E385A1-1AF9-5E49-9DBE-EFA38E5372E6}"/>
              </a:ext>
            </a:extLst>
          </p:cNvPr>
          <p:cNvSpPr txBox="1"/>
          <p:nvPr/>
        </p:nvSpPr>
        <p:spPr>
          <a:xfrm>
            <a:off x="4216526" y="5758637"/>
            <a:ext cx="6446518" cy="584775"/>
          </a:xfrm>
          <a:prstGeom prst="rect">
            <a:avLst/>
          </a:prstGeom>
          <a:noFill/>
        </p:spPr>
        <p:txBody>
          <a:bodyPr wrap="square" rtlCol="0">
            <a:spAutoFit/>
          </a:bodyPr>
          <a:lstStyle/>
          <a:p>
            <a:pPr lvl="0"/>
            <a:r>
              <a:rPr lang="en-US" sz="1600" baseline="30000"/>
              <a:t>a </a:t>
            </a:r>
            <a:r>
              <a:rPr lang="en-US" sz="1600"/>
              <a:t>Respondents could select more than one response. </a:t>
            </a:r>
          </a:p>
          <a:p>
            <a:pPr lvl="0"/>
            <a:r>
              <a:rPr lang="en-US" sz="1600" baseline="30000"/>
              <a:t>b </a:t>
            </a:r>
            <a:r>
              <a:rPr lang="en-US" sz="1600"/>
              <a:t>Other responses include: fear and metabolism and unhealthy eating.</a:t>
            </a:r>
          </a:p>
        </p:txBody>
      </p:sp>
      <p:sp>
        <p:nvSpPr>
          <p:cNvPr id="8" name="Slide Number Placeholder 7">
            <a:extLst>
              <a:ext uri="{FF2B5EF4-FFF2-40B4-BE49-F238E27FC236}">
                <a16:creationId xmlns:a16="http://schemas.microsoft.com/office/drawing/2014/main" id="{7C20B177-CC54-4346-B2E8-FA50A17303C7}"/>
              </a:ext>
            </a:extLst>
          </p:cNvPr>
          <p:cNvSpPr>
            <a:spLocks noGrp="1"/>
          </p:cNvSpPr>
          <p:nvPr>
            <p:ph type="sldNum" sz="quarter" idx="12"/>
          </p:nvPr>
        </p:nvSpPr>
        <p:spPr/>
        <p:txBody>
          <a:bodyPr/>
          <a:lstStyle/>
          <a:p>
            <a:fld id="{C80ABC43-FC56-4751-9F97-FA12B3A15520}" type="slidenum">
              <a:rPr lang="en-US" smtClean="0"/>
              <a:t>35</a:t>
            </a:fld>
            <a:endParaRPr lang="en-US"/>
          </a:p>
        </p:txBody>
      </p:sp>
      <p:sp>
        <p:nvSpPr>
          <p:cNvPr id="9" name="Date Placeholder 8">
            <a:extLst>
              <a:ext uri="{FF2B5EF4-FFF2-40B4-BE49-F238E27FC236}">
                <a16:creationId xmlns:a16="http://schemas.microsoft.com/office/drawing/2014/main" id="{6FEE19DC-0FA2-C941-8860-FD67BA0B5AC7}"/>
              </a:ext>
            </a:extLst>
          </p:cNvPr>
          <p:cNvSpPr>
            <a:spLocks noGrp="1"/>
          </p:cNvSpPr>
          <p:nvPr>
            <p:ph type="dt" sz="half" idx="10"/>
          </p:nvPr>
        </p:nvSpPr>
        <p:spPr/>
        <p:txBody>
          <a:bodyPr/>
          <a:lstStyle/>
          <a:p>
            <a:fld id="{5835DEF3-9790-AE43-B739-61CAB0697D20}" type="datetime1">
              <a:rPr lang="en-US" smtClean="0"/>
              <a:t>8/10/2023</a:t>
            </a:fld>
            <a:endParaRPr lang="en-US"/>
          </a:p>
        </p:txBody>
      </p:sp>
    </p:spTree>
    <p:extLst>
      <p:ext uri="{BB962C8B-B14F-4D97-AF65-F5344CB8AC3E}">
        <p14:creationId xmlns:p14="http://schemas.microsoft.com/office/powerpoint/2010/main" val="11642900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F66EF-6925-E542-989E-DDD1929E7579}"/>
              </a:ext>
            </a:extLst>
          </p:cNvPr>
          <p:cNvSpPr>
            <a:spLocks noGrp="1"/>
          </p:cNvSpPr>
          <p:nvPr>
            <p:ph type="title"/>
          </p:nvPr>
        </p:nvSpPr>
        <p:spPr/>
        <p:txBody>
          <a:bodyPr>
            <a:normAutofit/>
          </a:bodyPr>
          <a:lstStyle/>
          <a:p>
            <a:pPr algn="ctr"/>
            <a:r>
              <a:rPr lang="en-US" sz="4000"/>
              <a:t>The future of disabled faculty at UNM</a:t>
            </a:r>
          </a:p>
        </p:txBody>
      </p:sp>
      <p:sp>
        <p:nvSpPr>
          <p:cNvPr id="5" name="Text Placeholder 4">
            <a:extLst>
              <a:ext uri="{FF2B5EF4-FFF2-40B4-BE49-F238E27FC236}">
                <a16:creationId xmlns:a16="http://schemas.microsoft.com/office/drawing/2014/main" id="{D378E28F-F885-424C-90FB-A4C048CFF17D}"/>
              </a:ext>
            </a:extLst>
          </p:cNvPr>
          <p:cNvSpPr>
            <a:spLocks noGrp="1"/>
          </p:cNvSpPr>
          <p:nvPr>
            <p:ph type="body" idx="1"/>
          </p:nvPr>
        </p:nvSpPr>
        <p:spPr>
          <a:xfrm>
            <a:off x="698066" y="1690686"/>
            <a:ext cx="2842347" cy="4527215"/>
          </a:xfrm>
        </p:spPr>
        <p:txBody>
          <a:bodyPr>
            <a:normAutofit/>
          </a:bodyPr>
          <a:lstStyle/>
          <a:p>
            <a:pPr>
              <a:lnSpc>
                <a:spcPct val="100000"/>
              </a:lnSpc>
              <a:spcBef>
                <a:spcPts val="0"/>
              </a:spcBef>
              <a:defRPr/>
            </a:pPr>
            <a:r>
              <a:rPr lang="en-US" sz="2400">
                <a:effectLst/>
              </a:rPr>
              <a:t>Despite concerns, many faculty indicate the importance of their </a:t>
            </a:r>
            <a:r>
              <a:rPr lang="en-US" sz="2400" i="1">
                <a:effectLst/>
              </a:rPr>
              <a:t>unique contributions</a:t>
            </a:r>
            <a:r>
              <a:rPr lang="en-US" sz="2400">
                <a:effectLst/>
              </a:rPr>
              <a:t>.</a:t>
            </a:r>
          </a:p>
          <a:p>
            <a:pPr>
              <a:lnSpc>
                <a:spcPct val="100000"/>
              </a:lnSpc>
              <a:spcBef>
                <a:spcPts val="0"/>
              </a:spcBef>
              <a:defRPr/>
            </a:pPr>
            <a:endParaRPr lang="en-US"/>
          </a:p>
          <a:p>
            <a:pPr>
              <a:lnSpc>
                <a:spcPct val="100000"/>
              </a:lnSpc>
              <a:spcBef>
                <a:spcPts val="0"/>
              </a:spcBef>
              <a:defRPr/>
            </a:pPr>
            <a:r>
              <a:rPr lang="en-US" sz="2400">
                <a:effectLst/>
              </a:rPr>
              <a:t>40% indicate that they do </a:t>
            </a:r>
            <a:r>
              <a:rPr lang="en-US" sz="2400" i="1">
                <a:effectLst/>
              </a:rPr>
              <a:t>not</a:t>
            </a:r>
            <a:r>
              <a:rPr lang="en-US" sz="2400">
                <a:effectLst/>
              </a:rPr>
              <a:t> consider leaving UNM or the profession.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a:effectLst/>
            </a:endParaRPr>
          </a:p>
        </p:txBody>
      </p:sp>
      <p:sp>
        <p:nvSpPr>
          <p:cNvPr id="3" name="Rectangle 2">
            <a:extLst>
              <a:ext uri="{FF2B5EF4-FFF2-40B4-BE49-F238E27FC236}">
                <a16:creationId xmlns:a16="http://schemas.microsoft.com/office/drawing/2014/main" id="{B0445BF4-8541-3949-BDA0-7316D7EBE659}"/>
              </a:ext>
            </a:extLst>
          </p:cNvPr>
          <p:cNvSpPr/>
          <p:nvPr/>
        </p:nvSpPr>
        <p:spPr>
          <a:xfrm>
            <a:off x="630381" y="1654309"/>
            <a:ext cx="2842347" cy="47410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spcBef>
                <a:spcPts val="0"/>
              </a:spcBef>
              <a:defRPr/>
            </a:pPr>
            <a:r>
              <a:rPr lang="en-US" sz="2000">
                <a:effectLst/>
                <a:latin typeface="Tenorite" pitchFamily="2" charset="0"/>
              </a:rPr>
              <a:t>Despite concerns, many faculty indicate the importance of their </a:t>
            </a:r>
            <a:r>
              <a:rPr lang="en-US" sz="2000" i="1">
                <a:effectLst/>
                <a:latin typeface="Tenorite" pitchFamily="2" charset="0"/>
              </a:rPr>
              <a:t>unique contributions</a:t>
            </a:r>
            <a:r>
              <a:rPr lang="en-US" sz="2000">
                <a:effectLst/>
                <a:latin typeface="Tenorite" pitchFamily="2" charset="0"/>
              </a:rPr>
              <a:t>.</a:t>
            </a:r>
          </a:p>
          <a:p>
            <a:pPr>
              <a:lnSpc>
                <a:spcPct val="100000"/>
              </a:lnSpc>
              <a:spcBef>
                <a:spcPts val="0"/>
              </a:spcBef>
              <a:defRPr/>
            </a:pPr>
            <a:endParaRPr lang="en-US" sz="2000">
              <a:latin typeface="Tenorite" pitchFamily="2" charset="0"/>
            </a:endParaRPr>
          </a:p>
          <a:p>
            <a:pPr>
              <a:lnSpc>
                <a:spcPct val="100000"/>
              </a:lnSpc>
              <a:spcBef>
                <a:spcPts val="0"/>
              </a:spcBef>
              <a:defRPr/>
            </a:pPr>
            <a:r>
              <a:rPr lang="en-US" sz="2000">
                <a:effectLst/>
                <a:latin typeface="Tenorite" pitchFamily="2" charset="0"/>
              </a:rPr>
              <a:t>40% indicate that they do </a:t>
            </a:r>
            <a:r>
              <a:rPr lang="en-US" sz="2000" i="1">
                <a:effectLst/>
                <a:latin typeface="Tenorite" pitchFamily="2" charset="0"/>
              </a:rPr>
              <a:t>not</a:t>
            </a:r>
            <a:r>
              <a:rPr lang="en-US" sz="2000">
                <a:effectLst/>
                <a:latin typeface="Tenorite" pitchFamily="2" charset="0"/>
              </a:rPr>
              <a:t> consider leaving UNM or the profession. </a:t>
            </a:r>
          </a:p>
        </p:txBody>
      </p:sp>
      <p:graphicFrame>
        <p:nvGraphicFramePr>
          <p:cNvPr id="15" name="Content Placeholder 3">
            <a:extLst>
              <a:ext uri="{FF2B5EF4-FFF2-40B4-BE49-F238E27FC236}">
                <a16:creationId xmlns:a16="http://schemas.microsoft.com/office/drawing/2014/main" id="{A19B5C99-21B4-138C-DF11-38229FE08EF6}"/>
              </a:ext>
            </a:extLst>
          </p:cNvPr>
          <p:cNvGraphicFramePr>
            <a:graphicFrameLocks noGrp="1"/>
          </p:cNvGraphicFramePr>
          <p:nvPr>
            <p:ph sz="quarter" idx="4"/>
            <p:extLst>
              <p:ext uri="{D42A27DB-BD31-4B8C-83A1-F6EECF244321}">
                <p14:modId xmlns:p14="http://schemas.microsoft.com/office/powerpoint/2010/main" val="1538143150"/>
              </p:ext>
            </p:extLst>
          </p:nvPr>
        </p:nvGraphicFramePr>
        <p:xfrm>
          <a:off x="4165600" y="1690687"/>
          <a:ext cx="7186612" cy="49539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13" name="Straight Connector 12">
            <a:extLst>
              <a:ext uri="{FF2B5EF4-FFF2-40B4-BE49-F238E27FC236}">
                <a16:creationId xmlns:a16="http://schemas.microsoft.com/office/drawing/2014/main" id="{8B2CB0F4-2DC7-B942-AE67-59317959F30C}"/>
              </a:ext>
            </a:extLst>
          </p:cNvPr>
          <p:cNvCxnSpPr/>
          <p:nvPr/>
        </p:nvCxnSpPr>
        <p:spPr>
          <a:xfrm>
            <a:off x="836612" y="1476810"/>
            <a:ext cx="10518776" cy="0"/>
          </a:xfrm>
          <a:prstGeom prst="line">
            <a:avLst/>
          </a:prstGeom>
        </p:spPr>
        <p:style>
          <a:lnRef idx="1">
            <a:schemeClr val="accent2"/>
          </a:lnRef>
          <a:fillRef idx="0">
            <a:schemeClr val="accent2"/>
          </a:fillRef>
          <a:effectRef idx="0">
            <a:schemeClr val="accent2"/>
          </a:effectRef>
          <a:fontRef idx="minor">
            <a:schemeClr val="tx1"/>
          </a:fontRef>
        </p:style>
      </p:cxnSp>
      <p:sp>
        <p:nvSpPr>
          <p:cNvPr id="7" name="Slide Number Placeholder 6">
            <a:extLst>
              <a:ext uri="{FF2B5EF4-FFF2-40B4-BE49-F238E27FC236}">
                <a16:creationId xmlns:a16="http://schemas.microsoft.com/office/drawing/2014/main" id="{60BB772F-4AE5-B043-BD0C-3F54DEB9922F}"/>
              </a:ext>
            </a:extLst>
          </p:cNvPr>
          <p:cNvSpPr>
            <a:spLocks noGrp="1"/>
          </p:cNvSpPr>
          <p:nvPr>
            <p:ph type="sldNum" sz="quarter" idx="12"/>
          </p:nvPr>
        </p:nvSpPr>
        <p:spPr/>
        <p:txBody>
          <a:bodyPr/>
          <a:lstStyle/>
          <a:p>
            <a:fld id="{C80ABC43-FC56-4751-9F97-FA12B3A15520}" type="slidenum">
              <a:rPr lang="en-US" smtClean="0"/>
              <a:t>36</a:t>
            </a:fld>
            <a:endParaRPr lang="en-US"/>
          </a:p>
        </p:txBody>
      </p:sp>
      <p:sp>
        <p:nvSpPr>
          <p:cNvPr id="8" name="Date Placeholder 7">
            <a:extLst>
              <a:ext uri="{FF2B5EF4-FFF2-40B4-BE49-F238E27FC236}">
                <a16:creationId xmlns:a16="http://schemas.microsoft.com/office/drawing/2014/main" id="{38411566-623E-1243-80A3-695B305716EE}"/>
              </a:ext>
            </a:extLst>
          </p:cNvPr>
          <p:cNvSpPr>
            <a:spLocks noGrp="1"/>
          </p:cNvSpPr>
          <p:nvPr>
            <p:ph type="dt" sz="half" idx="10"/>
          </p:nvPr>
        </p:nvSpPr>
        <p:spPr/>
        <p:txBody>
          <a:bodyPr/>
          <a:lstStyle/>
          <a:p>
            <a:fld id="{E3578C7C-0271-9341-8CE3-6CC2E7DDD89B}" type="datetime1">
              <a:rPr lang="en-US" smtClean="0"/>
              <a:t>8/10/2023</a:t>
            </a:fld>
            <a:endParaRPr lang="en-US"/>
          </a:p>
        </p:txBody>
      </p:sp>
    </p:spTree>
    <p:extLst>
      <p:ext uri="{BB962C8B-B14F-4D97-AF65-F5344CB8AC3E}">
        <p14:creationId xmlns:p14="http://schemas.microsoft.com/office/powerpoint/2010/main" val="11822237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4" name="Rectangle 23">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6" name="Rectangle 25">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5F6BAD1-5175-FC4C-B18F-FE8379329854}"/>
              </a:ext>
            </a:extLst>
          </p:cNvPr>
          <p:cNvSpPr>
            <a:spLocks noGrp="1"/>
          </p:cNvSpPr>
          <p:nvPr>
            <p:ph type="title"/>
          </p:nvPr>
        </p:nvSpPr>
        <p:spPr>
          <a:xfrm>
            <a:off x="1115568" y="548640"/>
            <a:ext cx="10168128" cy="1179576"/>
          </a:xfrm>
        </p:spPr>
        <p:txBody>
          <a:bodyPr>
            <a:normAutofit/>
          </a:bodyPr>
          <a:lstStyle/>
          <a:p>
            <a:r>
              <a:rPr lang="en-US" sz="4000"/>
              <a:t>Conclusions</a:t>
            </a:r>
          </a:p>
        </p:txBody>
      </p:sp>
      <p:sp>
        <p:nvSpPr>
          <p:cNvPr id="28" name="Rectangle 27">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1C6F8313-C3AC-EB4A-8915-2AB65EBDB51C}"/>
              </a:ext>
            </a:extLst>
          </p:cNvPr>
          <p:cNvSpPr>
            <a:spLocks noGrp="1"/>
          </p:cNvSpPr>
          <p:nvPr>
            <p:ph idx="1"/>
          </p:nvPr>
        </p:nvSpPr>
        <p:spPr>
          <a:xfrm>
            <a:off x="566928" y="2481943"/>
            <a:ext cx="10716768" cy="3695020"/>
          </a:xfrm>
        </p:spPr>
        <p:txBody>
          <a:bodyPr>
            <a:normAutofit fontScale="92500" lnSpcReduction="20000"/>
          </a:bodyPr>
          <a:lstStyle/>
          <a:p>
            <a:pPr>
              <a:lnSpc>
                <a:spcPct val="100000"/>
              </a:lnSpc>
            </a:pPr>
            <a:r>
              <a:rPr lang="en-US" sz="2400"/>
              <a:t>There is extensive ableism and harassment of disabled faculty at UNM.</a:t>
            </a:r>
          </a:p>
          <a:p>
            <a:pPr>
              <a:lnSpc>
                <a:spcPct val="100000"/>
              </a:lnSpc>
            </a:pPr>
            <a:r>
              <a:rPr lang="en-US" sz="2400"/>
              <a:t>Stigma and exclusion by colleagues and departmental/program leadership are among the most common forms of ableism and harassment. </a:t>
            </a:r>
          </a:p>
          <a:p>
            <a:pPr>
              <a:lnSpc>
                <a:spcPct val="100000"/>
              </a:lnSpc>
            </a:pPr>
            <a:r>
              <a:rPr lang="en-US" sz="2400"/>
              <a:t>Inaccessible physical environments, unaccommodating teaching schedules, and prejudicial policies and procedures around retention and promotion make UNM unwelcoming to faculty with disabilities.</a:t>
            </a:r>
          </a:p>
          <a:p>
            <a:pPr>
              <a:lnSpc>
                <a:spcPct val="100000"/>
              </a:lnSpc>
            </a:pPr>
            <a:r>
              <a:rPr lang="en-US" sz="2400"/>
              <a:t>Ableism, harassment, and a lack of belonging undermine research productivity and teaching effectiveness, decrease diversity and its assets, and harms faculty, staff, and students.</a:t>
            </a:r>
          </a:p>
          <a:p>
            <a:pPr>
              <a:lnSpc>
                <a:spcPct val="100000"/>
              </a:lnSpc>
            </a:pPr>
            <a:r>
              <a:rPr lang="en-US" sz="2400"/>
              <a:t>Legal compliance is necessary but </a:t>
            </a:r>
            <a:r>
              <a:rPr lang="en-US" sz="2400" b="1"/>
              <a:t>not</a:t>
            </a:r>
            <a:r>
              <a:rPr lang="en-US" sz="2400"/>
              <a:t> sufficient to reduce the adverse experiences of faculty with disabilities. </a:t>
            </a:r>
            <a:endParaRPr lang="en-US" sz="2200">
              <a:latin typeface="Georgia" panose="02040502050405020303" pitchFamily="18" charset="0"/>
            </a:endParaRPr>
          </a:p>
        </p:txBody>
      </p:sp>
      <p:sp>
        <p:nvSpPr>
          <p:cNvPr id="5" name="Slide Number Placeholder 4">
            <a:extLst>
              <a:ext uri="{FF2B5EF4-FFF2-40B4-BE49-F238E27FC236}">
                <a16:creationId xmlns:a16="http://schemas.microsoft.com/office/drawing/2014/main" id="{7D4D0EE2-AB21-F243-ACD8-5D7B3967E1F4}"/>
              </a:ext>
            </a:extLst>
          </p:cNvPr>
          <p:cNvSpPr>
            <a:spLocks noGrp="1"/>
          </p:cNvSpPr>
          <p:nvPr>
            <p:ph type="sldNum" sz="quarter" idx="12"/>
          </p:nvPr>
        </p:nvSpPr>
        <p:spPr/>
        <p:txBody>
          <a:bodyPr/>
          <a:lstStyle/>
          <a:p>
            <a:fld id="{C80ABC43-FC56-4751-9F97-FA12B3A15520}" type="slidenum">
              <a:rPr lang="en-US" smtClean="0"/>
              <a:t>37</a:t>
            </a:fld>
            <a:endParaRPr lang="en-US"/>
          </a:p>
        </p:txBody>
      </p:sp>
      <p:sp>
        <p:nvSpPr>
          <p:cNvPr id="6" name="Date Placeholder 5">
            <a:extLst>
              <a:ext uri="{FF2B5EF4-FFF2-40B4-BE49-F238E27FC236}">
                <a16:creationId xmlns:a16="http://schemas.microsoft.com/office/drawing/2014/main" id="{3CB8A78D-5DDC-0247-AF6F-4678D74D1EA4}"/>
              </a:ext>
            </a:extLst>
          </p:cNvPr>
          <p:cNvSpPr>
            <a:spLocks noGrp="1"/>
          </p:cNvSpPr>
          <p:nvPr>
            <p:ph type="dt" sz="half" idx="10"/>
          </p:nvPr>
        </p:nvSpPr>
        <p:spPr/>
        <p:txBody>
          <a:bodyPr/>
          <a:lstStyle/>
          <a:p>
            <a:fld id="{9BC61CA4-2902-174F-B524-0FFE1D34F048}" type="datetime1">
              <a:rPr lang="en-US" smtClean="0"/>
              <a:t>8/10/2023</a:t>
            </a:fld>
            <a:endParaRPr lang="en-US"/>
          </a:p>
        </p:txBody>
      </p:sp>
    </p:spTree>
    <p:extLst>
      <p:ext uri="{BB962C8B-B14F-4D97-AF65-F5344CB8AC3E}">
        <p14:creationId xmlns:p14="http://schemas.microsoft.com/office/powerpoint/2010/main" val="37856668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7">
            <a:extLst>
              <a:ext uri="{FF2B5EF4-FFF2-40B4-BE49-F238E27FC236}">
                <a16:creationId xmlns:a16="http://schemas.microsoft.com/office/drawing/2014/main" id="{2029D5AD-8348-4446-B191-6A9B6FE03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Freeform: Shape 9">
            <a:extLst>
              <a:ext uri="{FF2B5EF4-FFF2-40B4-BE49-F238E27FC236}">
                <a16:creationId xmlns:a16="http://schemas.microsoft.com/office/drawing/2014/main" id="{A3F395A2-2B64-4749-BD93-2F159C7E1F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1899601"/>
          </a:xfrm>
          <a:custGeom>
            <a:avLst/>
            <a:gdLst>
              <a:gd name="connsiteX0" fmla="*/ 0 w 12188952"/>
              <a:gd name="connsiteY0" fmla="*/ 0 h 1899601"/>
              <a:gd name="connsiteX1" fmla="*/ 12188952 w 12188952"/>
              <a:gd name="connsiteY1" fmla="*/ 0 h 1899601"/>
              <a:gd name="connsiteX2" fmla="*/ 12188952 w 12188952"/>
              <a:gd name="connsiteY2" fmla="*/ 1635106 h 1899601"/>
              <a:gd name="connsiteX3" fmla="*/ 11356325 w 12188952"/>
              <a:gd name="connsiteY3" fmla="*/ 1707615 h 1899601"/>
              <a:gd name="connsiteX4" fmla="*/ 6096001 w 12188952"/>
              <a:gd name="connsiteY4" fmla="*/ 1899601 h 1899601"/>
              <a:gd name="connsiteX5" fmla="*/ 835678 w 12188952"/>
              <a:gd name="connsiteY5" fmla="*/ 1707615 h 1899601"/>
              <a:gd name="connsiteX6" fmla="*/ 0 w 12188952"/>
              <a:gd name="connsiteY6" fmla="*/ 1634841 h 1899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88952" h="1899601">
                <a:moveTo>
                  <a:pt x="0" y="0"/>
                </a:moveTo>
                <a:lnTo>
                  <a:pt x="12188952" y="0"/>
                </a:lnTo>
                <a:lnTo>
                  <a:pt x="12188952" y="1635106"/>
                </a:lnTo>
                <a:lnTo>
                  <a:pt x="11356325" y="1707615"/>
                </a:lnTo>
                <a:cubicBezTo>
                  <a:pt x="9739512" y="1831240"/>
                  <a:pt x="7961919" y="1899601"/>
                  <a:pt x="6096001" y="1899601"/>
                </a:cubicBezTo>
                <a:cubicBezTo>
                  <a:pt x="4230084" y="1899601"/>
                  <a:pt x="2452490" y="1831240"/>
                  <a:pt x="835678" y="1707615"/>
                </a:cubicBezTo>
                <a:lnTo>
                  <a:pt x="0" y="1634841"/>
                </a:lnTo>
                <a:close/>
              </a:path>
            </a:pathLst>
          </a:custGeom>
          <a:ln w="9525">
            <a:solidFill>
              <a:srgbClr val="E6E6E6"/>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8" name="Freeform: Shape 11">
            <a:extLst>
              <a:ext uri="{FF2B5EF4-FFF2-40B4-BE49-F238E27FC236}">
                <a16:creationId xmlns:a16="http://schemas.microsoft.com/office/drawing/2014/main" id="{5CF0135B-EAB8-4CA0-896C-2D897ECD28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890722"/>
          </a:xfrm>
          <a:custGeom>
            <a:avLst/>
            <a:gdLst>
              <a:gd name="connsiteX0" fmla="*/ 0 w 12192000"/>
              <a:gd name="connsiteY0" fmla="*/ 0 h 1890722"/>
              <a:gd name="connsiteX1" fmla="*/ 12192000 w 12192000"/>
              <a:gd name="connsiteY1" fmla="*/ 0 h 1890722"/>
              <a:gd name="connsiteX2" fmla="*/ 12192000 w 12192000"/>
              <a:gd name="connsiteY2" fmla="*/ 1626227 h 1890722"/>
              <a:gd name="connsiteX3" fmla="*/ 11359165 w 12192000"/>
              <a:gd name="connsiteY3" fmla="*/ 1698736 h 1890722"/>
              <a:gd name="connsiteX4" fmla="*/ 6097526 w 12192000"/>
              <a:gd name="connsiteY4" fmla="*/ 1890722 h 1890722"/>
              <a:gd name="connsiteX5" fmla="*/ 835887 w 12192000"/>
              <a:gd name="connsiteY5" fmla="*/ 1698736 h 1890722"/>
              <a:gd name="connsiteX6" fmla="*/ 0 w 12192000"/>
              <a:gd name="connsiteY6" fmla="*/ 1625962 h 189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1890722">
                <a:moveTo>
                  <a:pt x="0" y="0"/>
                </a:moveTo>
                <a:lnTo>
                  <a:pt x="12192000" y="0"/>
                </a:lnTo>
                <a:lnTo>
                  <a:pt x="12192000" y="1626227"/>
                </a:lnTo>
                <a:lnTo>
                  <a:pt x="11359165" y="1698736"/>
                </a:lnTo>
                <a:cubicBezTo>
                  <a:pt x="9741947" y="1822361"/>
                  <a:pt x="7963910" y="1890722"/>
                  <a:pt x="6097526" y="1890722"/>
                </a:cubicBezTo>
                <a:cubicBezTo>
                  <a:pt x="4231142" y="1890722"/>
                  <a:pt x="2453104" y="1822361"/>
                  <a:pt x="835887" y="1698736"/>
                </a:cubicBezTo>
                <a:lnTo>
                  <a:pt x="0" y="1625962"/>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5F6BAD1-5175-FC4C-B18F-FE8379329854}"/>
              </a:ext>
            </a:extLst>
          </p:cNvPr>
          <p:cNvSpPr>
            <a:spLocks noGrp="1"/>
          </p:cNvSpPr>
          <p:nvPr>
            <p:ph type="title"/>
          </p:nvPr>
        </p:nvSpPr>
        <p:spPr>
          <a:xfrm>
            <a:off x="838200" y="253397"/>
            <a:ext cx="10515600" cy="1273233"/>
          </a:xfrm>
        </p:spPr>
        <p:txBody>
          <a:bodyPr>
            <a:normAutofit/>
          </a:bodyPr>
          <a:lstStyle/>
          <a:p>
            <a:r>
              <a:rPr lang="en-US" sz="4000"/>
              <a:t>Recommendations</a:t>
            </a:r>
          </a:p>
        </p:txBody>
      </p:sp>
      <p:sp>
        <p:nvSpPr>
          <p:cNvPr id="19" name="Rectangle 13">
            <a:extLst>
              <a:ext uri="{FF2B5EF4-FFF2-40B4-BE49-F238E27FC236}">
                <a16:creationId xmlns:a16="http://schemas.microsoft.com/office/drawing/2014/main" id="{92C3387C-D24F-4737-8A37-1DC5CFF09C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2452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1C6F8313-C3AC-EB4A-8915-2AB65EBDB51C}"/>
              </a:ext>
            </a:extLst>
          </p:cNvPr>
          <p:cNvSpPr>
            <a:spLocks noGrp="1"/>
          </p:cNvSpPr>
          <p:nvPr>
            <p:ph idx="1"/>
          </p:nvPr>
        </p:nvSpPr>
        <p:spPr>
          <a:xfrm>
            <a:off x="836676" y="1899601"/>
            <a:ext cx="10515600" cy="3872345"/>
          </a:xfrm>
        </p:spPr>
        <p:txBody>
          <a:bodyPr vert="horz" lIns="91440" tIns="45720" rIns="91440" bIns="45720" rtlCol="0" anchor="t">
            <a:noAutofit/>
          </a:bodyPr>
          <a:lstStyle/>
          <a:p>
            <a:pPr>
              <a:lnSpc>
                <a:spcPct val="100000"/>
              </a:lnSpc>
            </a:pPr>
            <a:r>
              <a:rPr lang="en-US" sz="2400"/>
              <a:t>Create a central hub for disabled faculty to locate, navigate, and use resources related to their rights and options for disclosure and accommodation.</a:t>
            </a:r>
          </a:p>
          <a:p>
            <a:pPr>
              <a:lnSpc>
                <a:spcPct val="100000"/>
              </a:lnSpc>
            </a:pPr>
            <a:r>
              <a:rPr lang="en-US" sz="2400"/>
              <a:t>Ensure all levels of leadership are familiar with and promote these resources.</a:t>
            </a:r>
          </a:p>
          <a:p>
            <a:pPr>
              <a:lnSpc>
                <a:spcPct val="100000"/>
              </a:lnSpc>
            </a:pPr>
            <a:r>
              <a:rPr lang="en-US" sz="2400"/>
              <a:t>Revise policies and procedures to enable schools, colleges, departments, and programs to make essential functions more responsive to disabled faculty needs, such as crip time.</a:t>
            </a:r>
            <a:endParaRPr lang="en-US" sz="2400">
              <a:cs typeface="Calibri"/>
            </a:endParaRPr>
          </a:p>
          <a:p>
            <a:pPr>
              <a:lnSpc>
                <a:spcPct val="100000"/>
              </a:lnSpc>
            </a:pPr>
            <a:r>
              <a:rPr lang="en-US" sz="2400"/>
              <a:t>Work toward changing institutional culture to improve the experiences of disabled faculty and all members of the UNM community. </a:t>
            </a:r>
          </a:p>
          <a:p>
            <a:pPr>
              <a:lnSpc>
                <a:spcPct val="100000"/>
              </a:lnSpc>
            </a:pPr>
            <a:r>
              <a:rPr lang="en-US" sz="2400"/>
              <a:t>Hire/Promote to leadership roles</a:t>
            </a:r>
            <a:r>
              <a:rPr lang="en-US" sz="2400">
                <a:effectLst/>
                <a:latin typeface="Calibri" panose="020F0502020204030204" pitchFamily="34" charset="0"/>
                <a:ea typeface="Times New Roman" panose="02020603050405020304" pitchFamily="18" charset="0"/>
                <a:cs typeface="Calibri" panose="020F0502020204030204" pitchFamily="34" charset="0"/>
              </a:rPr>
              <a:t> disabled academics who will be forthright and proud about their disability and its value added to their leadership, the university, and our mission.</a:t>
            </a:r>
            <a:endParaRPr lang="en-US" sz="2400"/>
          </a:p>
        </p:txBody>
      </p:sp>
      <p:sp>
        <p:nvSpPr>
          <p:cNvPr id="5" name="Slide Number Placeholder 4">
            <a:extLst>
              <a:ext uri="{FF2B5EF4-FFF2-40B4-BE49-F238E27FC236}">
                <a16:creationId xmlns:a16="http://schemas.microsoft.com/office/drawing/2014/main" id="{5C2C7C02-F8CC-F248-AED7-996BF2AB652F}"/>
              </a:ext>
            </a:extLst>
          </p:cNvPr>
          <p:cNvSpPr>
            <a:spLocks noGrp="1"/>
          </p:cNvSpPr>
          <p:nvPr>
            <p:ph type="sldNum" sz="quarter" idx="12"/>
          </p:nvPr>
        </p:nvSpPr>
        <p:spPr/>
        <p:txBody>
          <a:bodyPr/>
          <a:lstStyle/>
          <a:p>
            <a:fld id="{C80ABC43-FC56-4751-9F97-FA12B3A15520}" type="slidenum">
              <a:rPr lang="en-US" smtClean="0"/>
              <a:t>38</a:t>
            </a:fld>
            <a:endParaRPr lang="en-US"/>
          </a:p>
        </p:txBody>
      </p:sp>
      <p:sp>
        <p:nvSpPr>
          <p:cNvPr id="6" name="Date Placeholder 5">
            <a:extLst>
              <a:ext uri="{FF2B5EF4-FFF2-40B4-BE49-F238E27FC236}">
                <a16:creationId xmlns:a16="http://schemas.microsoft.com/office/drawing/2014/main" id="{318E683D-EC91-0143-AFD0-85CA55A0BAF5}"/>
              </a:ext>
            </a:extLst>
          </p:cNvPr>
          <p:cNvSpPr>
            <a:spLocks noGrp="1"/>
          </p:cNvSpPr>
          <p:nvPr>
            <p:ph type="dt" sz="half" idx="10"/>
          </p:nvPr>
        </p:nvSpPr>
        <p:spPr/>
        <p:txBody>
          <a:bodyPr/>
          <a:lstStyle/>
          <a:p>
            <a:fld id="{8B1656D3-F9D3-5741-8E9B-90FBEAB7E77D}" type="datetime1">
              <a:rPr lang="en-US" smtClean="0"/>
              <a:t>8/10/2023</a:t>
            </a:fld>
            <a:endParaRPr lang="en-US"/>
          </a:p>
        </p:txBody>
      </p:sp>
    </p:spTree>
    <p:extLst>
      <p:ext uri="{BB962C8B-B14F-4D97-AF65-F5344CB8AC3E}">
        <p14:creationId xmlns:p14="http://schemas.microsoft.com/office/powerpoint/2010/main" val="224920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8"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4036E86-F9E7-B84E-8F16-9ED398DF5E3F}"/>
              </a:ext>
            </a:extLst>
          </p:cNvPr>
          <p:cNvSpPr>
            <a:spLocks noGrp="1"/>
          </p:cNvSpPr>
          <p:nvPr>
            <p:ph type="title"/>
          </p:nvPr>
        </p:nvSpPr>
        <p:spPr>
          <a:xfrm>
            <a:off x="1115568" y="548640"/>
            <a:ext cx="10168128" cy="1179576"/>
          </a:xfrm>
        </p:spPr>
        <p:txBody>
          <a:bodyPr>
            <a:normAutofit fontScale="90000"/>
          </a:bodyPr>
          <a:lstStyle/>
          <a:p>
            <a:pPr>
              <a:lnSpc>
                <a:spcPct val="100000"/>
              </a:lnSpc>
            </a:pPr>
            <a:r>
              <a:rPr lang="en-US" sz="3700"/>
              <a:t>Background of the Survey of UNM Faculty with Disabilities</a:t>
            </a:r>
          </a:p>
        </p:txBody>
      </p:sp>
      <p:sp>
        <p:nvSpPr>
          <p:cNvPr id="19"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57238D42-3C5D-3840-94F8-C7416B07EEA5}"/>
              </a:ext>
            </a:extLst>
          </p:cNvPr>
          <p:cNvSpPr>
            <a:spLocks noGrp="1"/>
          </p:cNvSpPr>
          <p:nvPr>
            <p:ph idx="1"/>
          </p:nvPr>
        </p:nvSpPr>
        <p:spPr>
          <a:xfrm>
            <a:off x="626850" y="2276856"/>
            <a:ext cx="10656846" cy="3900107"/>
          </a:xfrm>
        </p:spPr>
        <p:txBody>
          <a:bodyPr>
            <a:normAutofit/>
          </a:bodyPr>
          <a:lstStyle/>
          <a:p>
            <a:pPr fontAlgn="base">
              <a:lnSpc>
                <a:spcPct val="100000"/>
              </a:lnSpc>
            </a:pPr>
            <a:r>
              <a:rPr lang="en-US" sz="2200" b="0" i="0">
                <a:effectLst/>
              </a:rPr>
              <a:t>The survey was administered </a:t>
            </a:r>
            <a:r>
              <a:rPr lang="en-US" sz="2200"/>
              <a:t>by UNM’s Division for Equity and Inclusion (DEI) </a:t>
            </a:r>
            <a:r>
              <a:rPr lang="en-US" sz="2200" b="0" i="0">
                <a:effectLst/>
              </a:rPr>
              <a:t>in fall 2022.</a:t>
            </a:r>
          </a:p>
          <a:p>
            <a:pPr fontAlgn="base">
              <a:lnSpc>
                <a:spcPct val="100000"/>
              </a:lnSpc>
            </a:pPr>
            <a:r>
              <a:rPr lang="en-US" sz="2200" b="0" i="0">
                <a:effectLst/>
              </a:rPr>
              <a:t>The survey built on research by Dr. Marissa Greenberg, DEI Academic Faculty Leadership Fellow and Associate Professor of English, </a:t>
            </a:r>
            <a:r>
              <a:rPr lang="en-US" sz="2200"/>
              <a:t>in the fields of Disability Studies and Disability Justice and specifically </a:t>
            </a:r>
            <a:r>
              <a:rPr lang="en-US" sz="2200" b="0" i="0">
                <a:effectLst/>
              </a:rPr>
              <a:t>on harassment and bullying of people with disabilities in </a:t>
            </a:r>
            <a:r>
              <a:rPr lang="en-US" sz="2200"/>
              <a:t>higher education.</a:t>
            </a:r>
            <a:endParaRPr lang="en-US" sz="2200" b="0" i="0">
              <a:effectLst/>
            </a:endParaRPr>
          </a:p>
          <a:p>
            <a:pPr fontAlgn="base">
              <a:lnSpc>
                <a:spcPct val="100000"/>
              </a:lnSpc>
            </a:pPr>
            <a:r>
              <a:rPr lang="en-US" sz="2200" b="0" i="0">
                <a:effectLst/>
              </a:rPr>
              <a:t>The survey employed an innovative methodology to generate data specific to our institution, including quantitative, qualitative, and image files. </a:t>
            </a:r>
          </a:p>
          <a:p>
            <a:pPr fontAlgn="base">
              <a:lnSpc>
                <a:spcPct val="100000"/>
              </a:lnSpc>
            </a:pPr>
            <a:r>
              <a:rPr lang="en-US" sz="2200"/>
              <a:t>The survey will energize and direct </a:t>
            </a:r>
            <a:r>
              <a:rPr lang="en-US" sz="2200" b="0" i="0">
                <a:effectLst/>
              </a:rPr>
              <a:t>DEI efforts to educate </a:t>
            </a:r>
            <a:r>
              <a:rPr lang="en-US" sz="2200"/>
              <a:t>UNM </a:t>
            </a:r>
            <a:r>
              <a:rPr lang="en-US" sz="2200" b="0" i="0">
                <a:effectLst/>
              </a:rPr>
              <a:t>constituencies about issues facing disabled faculty and to identify, advocate for, and implement strategies and tactics to address the adverse experiences of disabled faculty. </a:t>
            </a:r>
          </a:p>
        </p:txBody>
      </p:sp>
      <p:sp>
        <p:nvSpPr>
          <p:cNvPr id="5" name="Slide Number Placeholder 4">
            <a:extLst>
              <a:ext uri="{FF2B5EF4-FFF2-40B4-BE49-F238E27FC236}">
                <a16:creationId xmlns:a16="http://schemas.microsoft.com/office/drawing/2014/main" id="{032572D2-8A05-B147-87E4-8B5EF24D96A0}"/>
              </a:ext>
            </a:extLst>
          </p:cNvPr>
          <p:cNvSpPr>
            <a:spLocks noGrp="1"/>
          </p:cNvSpPr>
          <p:nvPr>
            <p:ph type="sldNum" sz="quarter" idx="12"/>
          </p:nvPr>
        </p:nvSpPr>
        <p:spPr/>
        <p:txBody>
          <a:bodyPr/>
          <a:lstStyle/>
          <a:p>
            <a:fld id="{C80ABC43-FC56-4751-9F97-FA12B3A15520}" type="slidenum">
              <a:rPr lang="en-US" smtClean="0"/>
              <a:t>3</a:t>
            </a:fld>
            <a:endParaRPr lang="en-US"/>
          </a:p>
        </p:txBody>
      </p:sp>
      <p:sp>
        <p:nvSpPr>
          <p:cNvPr id="6" name="Date Placeholder 5">
            <a:extLst>
              <a:ext uri="{FF2B5EF4-FFF2-40B4-BE49-F238E27FC236}">
                <a16:creationId xmlns:a16="http://schemas.microsoft.com/office/drawing/2014/main" id="{7ABBA585-3F42-A34C-8C61-D9F12263EC04}"/>
              </a:ext>
            </a:extLst>
          </p:cNvPr>
          <p:cNvSpPr>
            <a:spLocks noGrp="1"/>
          </p:cNvSpPr>
          <p:nvPr>
            <p:ph type="dt" sz="half" idx="10"/>
          </p:nvPr>
        </p:nvSpPr>
        <p:spPr/>
        <p:txBody>
          <a:bodyPr/>
          <a:lstStyle/>
          <a:p>
            <a:fld id="{DC99BACC-E2C3-574B-B680-3BAC58A9AF78}" type="datetime1">
              <a:rPr lang="en-US" smtClean="0"/>
              <a:t>8/10/2023</a:t>
            </a:fld>
            <a:endParaRPr lang="en-US"/>
          </a:p>
        </p:txBody>
      </p:sp>
    </p:spTree>
    <p:extLst>
      <p:ext uri="{BB962C8B-B14F-4D97-AF65-F5344CB8AC3E}">
        <p14:creationId xmlns:p14="http://schemas.microsoft.com/office/powerpoint/2010/main" val="48907509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9DE8A-7558-7B88-F886-7930B1CD2FAB}"/>
              </a:ext>
            </a:extLst>
          </p:cNvPr>
          <p:cNvSpPr>
            <a:spLocks noGrp="1"/>
          </p:cNvSpPr>
          <p:nvPr>
            <p:ph type="title"/>
          </p:nvPr>
        </p:nvSpPr>
        <p:spPr/>
        <p:txBody>
          <a:bodyPr/>
          <a:lstStyle/>
          <a:p>
            <a:r>
              <a:rPr lang="en-US">
                <a:cs typeface="Calibri Light"/>
              </a:rPr>
              <a:t>More quantitative data</a:t>
            </a:r>
            <a:endParaRPr lang="en-US"/>
          </a:p>
        </p:txBody>
      </p:sp>
      <p:sp>
        <p:nvSpPr>
          <p:cNvPr id="3" name="Content Placeholder 2">
            <a:extLst>
              <a:ext uri="{FF2B5EF4-FFF2-40B4-BE49-F238E27FC236}">
                <a16:creationId xmlns:a16="http://schemas.microsoft.com/office/drawing/2014/main" id="{9E0C5A7B-EF73-6955-469F-8D17441F09D2}"/>
              </a:ext>
            </a:extLst>
          </p:cNvPr>
          <p:cNvSpPr>
            <a:spLocks noGrp="1"/>
          </p:cNvSpPr>
          <p:nvPr>
            <p:ph idx="1"/>
          </p:nvPr>
        </p:nvSpPr>
        <p:spPr/>
        <p:txBody>
          <a:bodyPr vert="horz" lIns="91440" tIns="45720" rIns="91440" bIns="45720" rtlCol="0" anchor="t">
            <a:normAutofit/>
          </a:bodyPr>
          <a:lstStyle/>
          <a:p>
            <a:pPr marL="0" indent="0">
              <a:buNone/>
            </a:pPr>
            <a:r>
              <a:rPr lang="en-US">
                <a:cs typeface="Calibri" panose="020F0502020204030204"/>
              </a:rPr>
              <a:t>The following slides provide survey results related to</a:t>
            </a:r>
          </a:p>
          <a:p>
            <a:pPr marL="457200" indent="-457200">
              <a:buFont typeface="Calibri" panose="020B0604020202020204" pitchFamily="34" charset="0"/>
              <a:buChar char="-"/>
            </a:pPr>
            <a:r>
              <a:rPr lang="en-US">
                <a:cs typeface="Calibri" panose="020F0502020204030204"/>
              </a:rPr>
              <a:t>Types of disability</a:t>
            </a:r>
          </a:p>
          <a:p>
            <a:pPr marL="457200" indent="-457200">
              <a:buFont typeface="Calibri" panose="020B0604020202020204" pitchFamily="34" charset="0"/>
              <a:buChar char="-"/>
            </a:pPr>
            <a:r>
              <a:rPr lang="en-US">
                <a:cs typeface="Calibri" panose="020F0502020204030204"/>
              </a:rPr>
              <a:t>Identity and intersectionality</a:t>
            </a:r>
          </a:p>
          <a:p>
            <a:pPr marL="457200" indent="-457200">
              <a:buFont typeface="Calibri" panose="020B0604020202020204" pitchFamily="34" charset="0"/>
              <a:buChar char="-"/>
            </a:pPr>
            <a:r>
              <a:rPr lang="en-US">
                <a:cs typeface="Calibri" panose="020F0502020204030204"/>
              </a:rPr>
              <a:t>Experiences and effects of ableism and disablism</a:t>
            </a:r>
          </a:p>
          <a:p>
            <a:pPr marL="457200" indent="-457200">
              <a:buFont typeface="Calibri" panose="020B0604020202020204" pitchFamily="34" charset="0"/>
              <a:buChar char="-"/>
            </a:pPr>
            <a:r>
              <a:rPr lang="en-US">
                <a:cs typeface="Calibri" panose="020F0502020204030204"/>
              </a:rPr>
              <a:t>Resources used</a:t>
            </a:r>
          </a:p>
          <a:p>
            <a:pPr marL="457200" indent="-457200">
              <a:buFont typeface="Calibri" panose="020B0604020202020204" pitchFamily="34" charset="0"/>
              <a:buChar char="-"/>
            </a:pPr>
            <a:r>
              <a:rPr lang="en-US">
                <a:cs typeface="Calibri" panose="020F0502020204030204"/>
              </a:rPr>
              <a:t>Disclosure</a:t>
            </a:r>
          </a:p>
          <a:p>
            <a:pPr marL="457200" indent="-457200">
              <a:buFont typeface="Calibri" panose="020B0604020202020204" pitchFamily="34" charset="0"/>
              <a:buChar char="-"/>
            </a:pPr>
            <a:endParaRPr lang="en-US">
              <a:cs typeface="Calibri" panose="020F0502020204030204"/>
            </a:endParaRPr>
          </a:p>
        </p:txBody>
      </p:sp>
      <p:sp>
        <p:nvSpPr>
          <p:cNvPr id="4" name="Date Placeholder 3">
            <a:extLst>
              <a:ext uri="{FF2B5EF4-FFF2-40B4-BE49-F238E27FC236}">
                <a16:creationId xmlns:a16="http://schemas.microsoft.com/office/drawing/2014/main" id="{7AF50D99-77EF-3916-962C-5824713BDB98}"/>
              </a:ext>
            </a:extLst>
          </p:cNvPr>
          <p:cNvSpPr>
            <a:spLocks noGrp="1"/>
          </p:cNvSpPr>
          <p:nvPr>
            <p:ph type="dt" sz="half" idx="10"/>
          </p:nvPr>
        </p:nvSpPr>
        <p:spPr/>
        <p:txBody>
          <a:bodyPr/>
          <a:lstStyle/>
          <a:p>
            <a:fld id="{74461DCD-0DCA-3344-AE54-01B759C4DA18}" type="datetime1">
              <a:rPr lang="en-US" smtClean="0"/>
              <a:t>8/10/2023</a:t>
            </a:fld>
            <a:endParaRPr lang="en-US"/>
          </a:p>
        </p:txBody>
      </p:sp>
      <p:sp>
        <p:nvSpPr>
          <p:cNvPr id="6" name="Slide Number Placeholder 5">
            <a:extLst>
              <a:ext uri="{FF2B5EF4-FFF2-40B4-BE49-F238E27FC236}">
                <a16:creationId xmlns:a16="http://schemas.microsoft.com/office/drawing/2014/main" id="{1B1E68C9-5FBD-6113-CB31-606454FE59CB}"/>
              </a:ext>
            </a:extLst>
          </p:cNvPr>
          <p:cNvSpPr>
            <a:spLocks noGrp="1"/>
          </p:cNvSpPr>
          <p:nvPr>
            <p:ph type="sldNum" sz="quarter" idx="12"/>
          </p:nvPr>
        </p:nvSpPr>
        <p:spPr/>
        <p:txBody>
          <a:bodyPr/>
          <a:lstStyle/>
          <a:p>
            <a:fld id="{C80ABC43-FC56-4751-9F97-FA12B3A15520}" type="slidenum">
              <a:rPr lang="en-US" smtClean="0"/>
              <a:t>39</a:t>
            </a:fld>
            <a:endParaRPr lang="en-US"/>
          </a:p>
        </p:txBody>
      </p:sp>
    </p:spTree>
    <p:extLst>
      <p:ext uri="{BB962C8B-B14F-4D97-AF65-F5344CB8AC3E}">
        <p14:creationId xmlns:p14="http://schemas.microsoft.com/office/powerpoint/2010/main" val="33711114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3AA49A1-4405-4111-A7F9-9D2A1FB76693}"/>
              </a:ext>
            </a:extLst>
          </p:cNvPr>
          <p:cNvGraphicFramePr>
            <a:graphicFrameLocks noGrp="1"/>
          </p:cNvGraphicFramePr>
          <p:nvPr/>
        </p:nvGraphicFramePr>
        <p:xfrm>
          <a:off x="3132666" y="258424"/>
          <a:ext cx="8226438" cy="5610225"/>
        </p:xfrm>
        <a:graphic>
          <a:graphicData uri="http://schemas.openxmlformats.org/drawingml/2006/table">
            <a:tbl>
              <a:tblPr firstRow="1" firstCol="1" bandRow="1">
                <a:tableStyleId>{5C22544A-7EE6-4342-B048-85BDC9FD1C3A}</a:tableStyleId>
              </a:tblPr>
              <a:tblGrid>
                <a:gridCol w="6432219">
                  <a:extLst>
                    <a:ext uri="{9D8B030D-6E8A-4147-A177-3AD203B41FA5}">
                      <a16:colId xmlns:a16="http://schemas.microsoft.com/office/drawing/2014/main" val="3767906013"/>
                    </a:ext>
                  </a:extLst>
                </a:gridCol>
                <a:gridCol w="949881">
                  <a:extLst>
                    <a:ext uri="{9D8B030D-6E8A-4147-A177-3AD203B41FA5}">
                      <a16:colId xmlns:a16="http://schemas.microsoft.com/office/drawing/2014/main" val="1800623493"/>
                    </a:ext>
                  </a:extLst>
                </a:gridCol>
                <a:gridCol w="844338">
                  <a:extLst>
                    <a:ext uri="{9D8B030D-6E8A-4147-A177-3AD203B41FA5}">
                      <a16:colId xmlns:a16="http://schemas.microsoft.com/office/drawing/2014/main" val="2059789675"/>
                    </a:ext>
                  </a:extLst>
                </a:gridCol>
              </a:tblGrid>
              <a:tr h="310150">
                <a:tc>
                  <a:txBody>
                    <a:bodyPr/>
                    <a:lstStyle/>
                    <a:p>
                      <a:pPr marL="0" marR="0">
                        <a:lnSpc>
                          <a:spcPct val="107000"/>
                        </a:lnSpc>
                        <a:spcBef>
                          <a:spcPts val="0"/>
                        </a:spcBef>
                        <a:spcAft>
                          <a:spcPts val="0"/>
                        </a:spcAft>
                      </a:pPr>
                      <a:r>
                        <a:rPr lang="en-US" sz="2400" b="1" kern="1200">
                          <a:solidFill>
                            <a:schemeClr val="accent2"/>
                          </a:solidFill>
                          <a:effectLst/>
                          <a:latin typeface="+mn-lt"/>
                          <a:ea typeface="+mn-ea"/>
                          <a:cs typeface="+mn-cs"/>
                        </a:rPr>
                        <a:t>How do you classify your disability? </a:t>
                      </a:r>
                      <a:r>
                        <a:rPr lang="en-US" sz="2400">
                          <a:solidFill>
                            <a:schemeClr val="accent2"/>
                          </a:solidFill>
                          <a:effectLst/>
                        </a:rPr>
                        <a:t>(N=96)</a:t>
                      </a:r>
                      <a:r>
                        <a:rPr lang="en-US" sz="2400" baseline="30000">
                          <a:solidFill>
                            <a:schemeClr val="accent2"/>
                          </a:solidFill>
                          <a:effectLst/>
                        </a:rPr>
                        <a:t> </a:t>
                      </a:r>
                      <a:endParaRPr lang="en-US" sz="24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ctr">
                        <a:lnSpc>
                          <a:spcPct val="107000"/>
                        </a:lnSpc>
                        <a:spcBef>
                          <a:spcPts val="0"/>
                        </a:spcBef>
                        <a:spcAft>
                          <a:spcPts val="0"/>
                        </a:spcAft>
                      </a:pPr>
                      <a:r>
                        <a:rPr lang="en-US" sz="2400" err="1">
                          <a:effectLst/>
                        </a:rPr>
                        <a:t>n</a:t>
                      </a:r>
                      <a:r>
                        <a:rPr lang="en-US" sz="2400" baseline="30000" err="1">
                          <a:effectLst/>
                        </a:rPr>
                        <a:t>a</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ctr">
                        <a:lnSpc>
                          <a:spcPct val="107000"/>
                        </a:lnSpc>
                        <a:spcBef>
                          <a:spcPts val="0"/>
                        </a:spcBef>
                        <a:spcAft>
                          <a:spcPts val="0"/>
                        </a:spcAft>
                      </a:pPr>
                      <a:r>
                        <a:rPr lang="en-US" sz="2400">
                          <a:effectLst/>
                        </a:rPr>
                        <a: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extLst>
                  <a:ext uri="{0D108BD9-81ED-4DB2-BD59-A6C34878D82A}">
                    <a16:rowId xmlns:a16="http://schemas.microsoft.com/office/drawing/2014/main" val="3746062931"/>
                  </a:ext>
                </a:extLst>
              </a:tr>
              <a:tr h="310150">
                <a:tc>
                  <a:txBody>
                    <a:bodyPr/>
                    <a:lstStyle/>
                    <a:p>
                      <a:pPr marL="0" marR="0">
                        <a:lnSpc>
                          <a:spcPct val="107000"/>
                        </a:lnSpc>
                        <a:spcBef>
                          <a:spcPts val="0"/>
                        </a:spcBef>
                        <a:spcAft>
                          <a:spcPts val="0"/>
                        </a:spcAft>
                      </a:pPr>
                      <a:r>
                        <a:rPr lang="en-US" sz="2400">
                          <a:effectLst/>
                        </a:rPr>
                        <a:t>Physical (e.g., wheelchair use)</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26</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27.1</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extLst>
                  <a:ext uri="{0D108BD9-81ED-4DB2-BD59-A6C34878D82A}">
                    <a16:rowId xmlns:a16="http://schemas.microsoft.com/office/drawing/2014/main" val="3704436403"/>
                  </a:ext>
                </a:extLst>
              </a:tr>
              <a:tr h="310150">
                <a:tc>
                  <a:txBody>
                    <a:bodyPr/>
                    <a:lstStyle/>
                    <a:p>
                      <a:pPr marL="0" marR="0">
                        <a:lnSpc>
                          <a:spcPct val="107000"/>
                        </a:lnSpc>
                        <a:spcBef>
                          <a:spcPts val="0"/>
                        </a:spcBef>
                        <a:spcAft>
                          <a:spcPts val="0"/>
                        </a:spcAft>
                      </a:pPr>
                      <a:r>
                        <a:rPr lang="en-US" sz="2400">
                          <a:effectLst/>
                        </a:rPr>
                        <a:t>Mental (e.g. depression)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41</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44.7</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extLst>
                  <a:ext uri="{0D108BD9-81ED-4DB2-BD59-A6C34878D82A}">
                    <a16:rowId xmlns:a16="http://schemas.microsoft.com/office/drawing/2014/main" val="1802032271"/>
                  </a:ext>
                </a:extLst>
              </a:tr>
              <a:tr h="310150">
                <a:tc>
                  <a:txBody>
                    <a:bodyPr/>
                    <a:lstStyle/>
                    <a:p>
                      <a:pPr marL="0" marR="0">
                        <a:lnSpc>
                          <a:spcPct val="107000"/>
                        </a:lnSpc>
                        <a:spcBef>
                          <a:spcPts val="0"/>
                        </a:spcBef>
                        <a:spcAft>
                          <a:spcPts val="0"/>
                        </a:spcAft>
                      </a:pPr>
                      <a:r>
                        <a:rPr lang="en-US" sz="2400">
                          <a:effectLst/>
                        </a:rPr>
                        <a:t>Cognitive (e.g., dyslexia)</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17</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17.7</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extLst>
                  <a:ext uri="{0D108BD9-81ED-4DB2-BD59-A6C34878D82A}">
                    <a16:rowId xmlns:a16="http://schemas.microsoft.com/office/drawing/2014/main" val="989936661"/>
                  </a:ext>
                </a:extLst>
              </a:tr>
              <a:tr h="310150">
                <a:tc>
                  <a:txBody>
                    <a:bodyPr/>
                    <a:lstStyle/>
                    <a:p>
                      <a:pPr marL="0" marR="0">
                        <a:lnSpc>
                          <a:spcPct val="107000"/>
                        </a:lnSpc>
                        <a:spcBef>
                          <a:spcPts val="0"/>
                        </a:spcBef>
                        <a:spcAft>
                          <a:spcPts val="0"/>
                        </a:spcAft>
                      </a:pPr>
                      <a:r>
                        <a:rPr lang="en-US" sz="2400">
                          <a:effectLst/>
                        </a:rPr>
                        <a:t>Emotional</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32</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33.3</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extLst>
                  <a:ext uri="{0D108BD9-81ED-4DB2-BD59-A6C34878D82A}">
                    <a16:rowId xmlns:a16="http://schemas.microsoft.com/office/drawing/2014/main" val="1018952981"/>
                  </a:ext>
                </a:extLst>
              </a:tr>
              <a:tr h="310150">
                <a:tc>
                  <a:txBody>
                    <a:bodyPr/>
                    <a:lstStyle/>
                    <a:p>
                      <a:pPr marL="0" marR="0">
                        <a:lnSpc>
                          <a:spcPct val="107000"/>
                        </a:lnSpc>
                        <a:spcBef>
                          <a:spcPts val="0"/>
                        </a:spcBef>
                        <a:spcAft>
                          <a:spcPts val="0"/>
                        </a:spcAft>
                      </a:pPr>
                      <a:r>
                        <a:rPr lang="en-US" sz="2400">
                          <a:effectLst/>
                        </a:rPr>
                        <a:t>Sensorial</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14</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14.6</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extLst>
                  <a:ext uri="{0D108BD9-81ED-4DB2-BD59-A6C34878D82A}">
                    <a16:rowId xmlns:a16="http://schemas.microsoft.com/office/drawing/2014/main" val="1987762434"/>
                  </a:ext>
                </a:extLst>
              </a:tr>
              <a:tr h="310150">
                <a:tc>
                  <a:txBody>
                    <a:bodyPr/>
                    <a:lstStyle/>
                    <a:p>
                      <a:pPr marL="0" marR="0">
                        <a:lnSpc>
                          <a:spcPct val="107000"/>
                        </a:lnSpc>
                        <a:spcBef>
                          <a:spcPts val="0"/>
                        </a:spcBef>
                        <a:spcAft>
                          <a:spcPts val="0"/>
                        </a:spcAft>
                      </a:pPr>
                      <a:r>
                        <a:rPr lang="en-US" sz="2400">
                          <a:effectLst/>
                        </a:rPr>
                        <a:t>Chronic health disabilities</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35</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36.5</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extLst>
                  <a:ext uri="{0D108BD9-81ED-4DB2-BD59-A6C34878D82A}">
                    <a16:rowId xmlns:a16="http://schemas.microsoft.com/office/drawing/2014/main" val="1523075102"/>
                  </a:ext>
                </a:extLst>
              </a:tr>
              <a:tr h="310150">
                <a:tc>
                  <a:txBody>
                    <a:bodyPr/>
                    <a:lstStyle/>
                    <a:p>
                      <a:pPr marL="0" marR="0">
                        <a:lnSpc>
                          <a:spcPct val="107000"/>
                        </a:lnSpc>
                        <a:spcBef>
                          <a:spcPts val="0"/>
                        </a:spcBef>
                        <a:spcAft>
                          <a:spcPts val="0"/>
                        </a:spcAft>
                      </a:pPr>
                      <a:r>
                        <a:rPr lang="en-US" sz="2400">
                          <a:effectLst/>
                        </a:rPr>
                        <a:t>Chronic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35</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36.5</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extLst>
                  <a:ext uri="{0D108BD9-81ED-4DB2-BD59-A6C34878D82A}">
                    <a16:rowId xmlns:a16="http://schemas.microsoft.com/office/drawing/2014/main" val="1108409262"/>
                  </a:ext>
                </a:extLst>
              </a:tr>
              <a:tr h="310150">
                <a:tc>
                  <a:txBody>
                    <a:bodyPr/>
                    <a:lstStyle/>
                    <a:p>
                      <a:pPr marL="0" marR="0">
                        <a:lnSpc>
                          <a:spcPct val="107000"/>
                        </a:lnSpc>
                        <a:spcBef>
                          <a:spcPts val="0"/>
                        </a:spcBef>
                        <a:spcAft>
                          <a:spcPts val="0"/>
                        </a:spcAft>
                      </a:pPr>
                      <a:r>
                        <a:rPr lang="en-US" sz="2400">
                          <a:effectLst/>
                        </a:rPr>
                        <a:t>Intermittent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10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10.4</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extLst>
                  <a:ext uri="{0D108BD9-81ED-4DB2-BD59-A6C34878D82A}">
                    <a16:rowId xmlns:a16="http://schemas.microsoft.com/office/drawing/2014/main" val="1392330568"/>
                  </a:ext>
                </a:extLst>
              </a:tr>
              <a:tr h="310150">
                <a:tc>
                  <a:txBody>
                    <a:bodyPr/>
                    <a:lstStyle/>
                    <a:p>
                      <a:pPr marL="0" marR="0">
                        <a:lnSpc>
                          <a:spcPct val="107000"/>
                        </a:lnSpc>
                        <a:spcBef>
                          <a:spcPts val="0"/>
                        </a:spcBef>
                        <a:spcAft>
                          <a:spcPts val="0"/>
                        </a:spcAft>
                      </a:pPr>
                      <a:r>
                        <a:rPr lang="en-US" sz="2400">
                          <a:effectLst/>
                        </a:rPr>
                        <a:t>Congenital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9</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9.4</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extLst>
                  <a:ext uri="{0D108BD9-81ED-4DB2-BD59-A6C34878D82A}">
                    <a16:rowId xmlns:a16="http://schemas.microsoft.com/office/drawing/2014/main" val="3344241579"/>
                  </a:ext>
                </a:extLst>
              </a:tr>
              <a:tr h="310150">
                <a:tc>
                  <a:txBody>
                    <a:bodyPr/>
                    <a:lstStyle/>
                    <a:p>
                      <a:pPr marL="0" marR="0">
                        <a:lnSpc>
                          <a:spcPct val="107000"/>
                        </a:lnSpc>
                        <a:spcBef>
                          <a:spcPts val="0"/>
                        </a:spcBef>
                        <a:spcAft>
                          <a:spcPts val="0"/>
                        </a:spcAft>
                      </a:pPr>
                      <a:r>
                        <a:rPr lang="en-US" sz="2400">
                          <a:effectLst/>
                        </a:rPr>
                        <a:t>Acquired</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11</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11.5</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extLst>
                  <a:ext uri="{0D108BD9-81ED-4DB2-BD59-A6C34878D82A}">
                    <a16:rowId xmlns:a16="http://schemas.microsoft.com/office/drawing/2014/main" val="1620388225"/>
                  </a:ext>
                </a:extLst>
              </a:tr>
              <a:tr h="310150">
                <a:tc>
                  <a:txBody>
                    <a:bodyPr/>
                    <a:lstStyle/>
                    <a:p>
                      <a:pPr marL="0" marR="0">
                        <a:lnSpc>
                          <a:spcPct val="107000"/>
                        </a:lnSpc>
                        <a:spcBef>
                          <a:spcPts val="0"/>
                        </a:spcBef>
                        <a:spcAft>
                          <a:spcPts val="0"/>
                        </a:spcAft>
                      </a:pPr>
                      <a:r>
                        <a:rPr lang="en-US" sz="2400">
                          <a:effectLst/>
                        </a:rPr>
                        <a:t>Evident (e.g., visible, audible)</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9</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9.4</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extLst>
                  <a:ext uri="{0D108BD9-81ED-4DB2-BD59-A6C34878D82A}">
                    <a16:rowId xmlns:a16="http://schemas.microsoft.com/office/drawing/2014/main" val="1955254139"/>
                  </a:ext>
                </a:extLst>
              </a:tr>
              <a:tr h="310150">
                <a:tc>
                  <a:txBody>
                    <a:bodyPr/>
                    <a:lstStyle/>
                    <a:p>
                      <a:pPr marL="0" marR="0">
                        <a:lnSpc>
                          <a:spcPct val="107000"/>
                        </a:lnSpc>
                        <a:spcBef>
                          <a:spcPts val="0"/>
                        </a:spcBef>
                        <a:spcAft>
                          <a:spcPts val="0"/>
                        </a:spcAft>
                      </a:pPr>
                      <a:r>
                        <a:rPr lang="en-US" sz="2400">
                          <a:effectLst/>
                        </a:rPr>
                        <a:t>Non-evident (e.g., invisible, non-audible)</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52</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54.2</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extLst>
                  <a:ext uri="{0D108BD9-81ED-4DB2-BD59-A6C34878D82A}">
                    <a16:rowId xmlns:a16="http://schemas.microsoft.com/office/drawing/2014/main" val="2436878230"/>
                  </a:ext>
                </a:extLst>
              </a:tr>
              <a:tr h="310150">
                <a:tc>
                  <a:txBody>
                    <a:bodyPr/>
                    <a:lstStyle/>
                    <a:p>
                      <a:pPr marL="0" marR="0">
                        <a:lnSpc>
                          <a:spcPct val="107000"/>
                        </a:lnSpc>
                        <a:spcBef>
                          <a:spcPts val="0"/>
                        </a:spcBef>
                        <a:spcAft>
                          <a:spcPts val="0"/>
                        </a:spcAft>
                      </a:pPr>
                      <a:r>
                        <a:rPr lang="en-US" sz="2400">
                          <a:effectLst/>
                        </a:rPr>
                        <a:t>Situationally/Occasionally evident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21</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21.9</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extLst>
                  <a:ext uri="{0D108BD9-81ED-4DB2-BD59-A6C34878D82A}">
                    <a16:rowId xmlns:a16="http://schemas.microsoft.com/office/drawing/2014/main" val="1326313137"/>
                  </a:ext>
                </a:extLst>
              </a:tr>
              <a:tr h="310150">
                <a:tc>
                  <a:txBody>
                    <a:bodyPr/>
                    <a:lstStyle/>
                    <a:p>
                      <a:pPr marL="0" marR="0">
                        <a:lnSpc>
                          <a:spcPct val="107000"/>
                        </a:lnSpc>
                        <a:spcBef>
                          <a:spcPts val="0"/>
                        </a:spcBef>
                        <a:spcAft>
                          <a:spcPts val="0"/>
                        </a:spcAft>
                      </a:pPr>
                      <a:r>
                        <a:rPr lang="en-US" sz="2400">
                          <a:effectLst/>
                        </a:rPr>
                        <a:t>Something else </a:t>
                      </a:r>
                      <a:r>
                        <a:rPr lang="en-US" sz="2400" baseline="30000">
                          <a:effectLst/>
                        </a:rPr>
                        <a:t>b</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6</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tc>
                  <a:txBody>
                    <a:bodyPr/>
                    <a:lstStyle/>
                    <a:p>
                      <a:pPr marL="0" marR="0" algn="r">
                        <a:lnSpc>
                          <a:spcPct val="107000"/>
                        </a:lnSpc>
                        <a:spcBef>
                          <a:spcPts val="0"/>
                        </a:spcBef>
                        <a:spcAft>
                          <a:spcPts val="0"/>
                        </a:spcAft>
                      </a:pPr>
                      <a:r>
                        <a:rPr lang="en-US" sz="2400">
                          <a:effectLst/>
                        </a:rPr>
                        <a:t>6.3</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23" marR="149023" marT="0" marB="0"/>
                </a:tc>
                <a:extLst>
                  <a:ext uri="{0D108BD9-81ED-4DB2-BD59-A6C34878D82A}">
                    <a16:rowId xmlns:a16="http://schemas.microsoft.com/office/drawing/2014/main" val="3823453418"/>
                  </a:ext>
                </a:extLst>
              </a:tr>
            </a:tbl>
          </a:graphicData>
        </a:graphic>
      </p:graphicFrame>
      <p:sp>
        <p:nvSpPr>
          <p:cNvPr id="5" name="TextBox 4">
            <a:extLst>
              <a:ext uri="{FF2B5EF4-FFF2-40B4-BE49-F238E27FC236}">
                <a16:creationId xmlns:a16="http://schemas.microsoft.com/office/drawing/2014/main" id="{FC48789B-F784-4041-A35E-B4548FBD4E86}"/>
              </a:ext>
            </a:extLst>
          </p:cNvPr>
          <p:cNvSpPr txBox="1"/>
          <p:nvPr/>
        </p:nvSpPr>
        <p:spPr>
          <a:xfrm>
            <a:off x="3132665" y="6066268"/>
            <a:ext cx="7803107" cy="923330"/>
          </a:xfrm>
          <a:prstGeom prst="rect">
            <a:avLst/>
          </a:prstGeom>
          <a:noFill/>
        </p:spPr>
        <p:txBody>
          <a:bodyPr wrap="square" rtlCol="0">
            <a:spAutoFit/>
          </a:bodyPr>
          <a:lstStyle/>
          <a:p>
            <a:pPr lvl="0"/>
            <a:r>
              <a:rPr lang="en-US" baseline="30000"/>
              <a:t>a </a:t>
            </a:r>
            <a:r>
              <a:rPr lang="en-US"/>
              <a:t>Respondents could select multiple responses</a:t>
            </a:r>
          </a:p>
          <a:p>
            <a:pPr lvl="0"/>
            <a:r>
              <a:rPr lang="en-US" baseline="30000"/>
              <a:t>b </a:t>
            </a:r>
            <a:r>
              <a:rPr lang="en-US"/>
              <a:t>Other responses included: ADHD, ageism, autism, vision/legal blindness</a:t>
            </a:r>
          </a:p>
          <a:p>
            <a:endParaRPr lang="en-US"/>
          </a:p>
        </p:txBody>
      </p:sp>
      <p:sp>
        <p:nvSpPr>
          <p:cNvPr id="2" name="TextBox 1">
            <a:extLst>
              <a:ext uri="{FF2B5EF4-FFF2-40B4-BE49-F238E27FC236}">
                <a16:creationId xmlns:a16="http://schemas.microsoft.com/office/drawing/2014/main" id="{D7731296-2467-E14E-90B8-10B7D708F99A}"/>
              </a:ext>
            </a:extLst>
          </p:cNvPr>
          <p:cNvSpPr txBox="1"/>
          <p:nvPr/>
        </p:nvSpPr>
        <p:spPr>
          <a:xfrm>
            <a:off x="220133" y="2551837"/>
            <a:ext cx="2709334" cy="2215991"/>
          </a:xfrm>
          <a:prstGeom prst="rect">
            <a:avLst/>
          </a:prstGeom>
          <a:noFill/>
        </p:spPr>
        <p:txBody>
          <a:bodyPr wrap="square" rtlCol="0">
            <a:spAutoFit/>
          </a:bodyPr>
          <a:lstStyle/>
          <a:p>
            <a:r>
              <a:rPr lang="en-US" sz="2400" b="1"/>
              <a:t>For many, disability is an identity, and like race, gender, and sexuality, it is </a:t>
            </a:r>
            <a:r>
              <a:rPr lang="en-US" sz="2400" b="1" i="1"/>
              <a:t>not monolithic</a:t>
            </a:r>
            <a:r>
              <a:rPr lang="en-US" sz="2400" b="1"/>
              <a:t>.</a:t>
            </a:r>
          </a:p>
          <a:p>
            <a:endParaRPr lang="en-US"/>
          </a:p>
        </p:txBody>
      </p:sp>
      <p:sp>
        <p:nvSpPr>
          <p:cNvPr id="6" name="Slide Number Placeholder 5">
            <a:extLst>
              <a:ext uri="{FF2B5EF4-FFF2-40B4-BE49-F238E27FC236}">
                <a16:creationId xmlns:a16="http://schemas.microsoft.com/office/drawing/2014/main" id="{B8D69058-EF37-B54E-BDD8-45B110143B26}"/>
              </a:ext>
            </a:extLst>
          </p:cNvPr>
          <p:cNvSpPr>
            <a:spLocks noGrp="1"/>
          </p:cNvSpPr>
          <p:nvPr>
            <p:ph type="sldNum" sz="quarter" idx="12"/>
          </p:nvPr>
        </p:nvSpPr>
        <p:spPr/>
        <p:txBody>
          <a:bodyPr/>
          <a:lstStyle/>
          <a:p>
            <a:fld id="{C80ABC43-FC56-4751-9F97-FA12B3A15520}" type="slidenum">
              <a:rPr lang="en-US" smtClean="0"/>
              <a:t>40</a:t>
            </a:fld>
            <a:endParaRPr lang="en-US"/>
          </a:p>
        </p:txBody>
      </p:sp>
      <p:sp>
        <p:nvSpPr>
          <p:cNvPr id="7" name="Date Placeholder 6">
            <a:extLst>
              <a:ext uri="{FF2B5EF4-FFF2-40B4-BE49-F238E27FC236}">
                <a16:creationId xmlns:a16="http://schemas.microsoft.com/office/drawing/2014/main" id="{041387BF-F63F-614E-A2BB-9CAB458DA3F7}"/>
              </a:ext>
            </a:extLst>
          </p:cNvPr>
          <p:cNvSpPr>
            <a:spLocks noGrp="1"/>
          </p:cNvSpPr>
          <p:nvPr>
            <p:ph type="dt" sz="half" idx="10"/>
          </p:nvPr>
        </p:nvSpPr>
        <p:spPr/>
        <p:txBody>
          <a:bodyPr/>
          <a:lstStyle/>
          <a:p>
            <a:fld id="{0C6BF106-187B-D343-9709-D19BA73DEAAE}" type="datetime1">
              <a:rPr lang="en-US" smtClean="0"/>
              <a:t>8/10/2023</a:t>
            </a:fld>
            <a:endParaRPr lang="en-US"/>
          </a:p>
        </p:txBody>
      </p:sp>
    </p:spTree>
    <p:extLst>
      <p:ext uri="{BB962C8B-B14F-4D97-AF65-F5344CB8AC3E}">
        <p14:creationId xmlns:p14="http://schemas.microsoft.com/office/powerpoint/2010/main" val="7176149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868DCD8-AA18-4C0C-B161-5F51CCA785F0}"/>
              </a:ext>
            </a:extLst>
          </p:cNvPr>
          <p:cNvGraphicFramePr>
            <a:graphicFrameLocks noGrp="1"/>
          </p:cNvGraphicFramePr>
          <p:nvPr>
            <p:extLst>
              <p:ext uri="{D42A27DB-BD31-4B8C-83A1-F6EECF244321}">
                <p14:modId xmlns:p14="http://schemas.microsoft.com/office/powerpoint/2010/main" val="1139410086"/>
              </p:ext>
            </p:extLst>
          </p:nvPr>
        </p:nvGraphicFramePr>
        <p:xfrm>
          <a:off x="1775144" y="1516367"/>
          <a:ext cx="8344973" cy="3696328"/>
        </p:xfrm>
        <a:graphic>
          <a:graphicData uri="http://schemas.openxmlformats.org/drawingml/2006/table">
            <a:tbl>
              <a:tblPr firstRow="1" firstCol="1" bandRow="1">
                <a:tableStyleId>{5C22544A-7EE6-4342-B048-85BDC9FD1C3A}</a:tableStyleId>
              </a:tblPr>
              <a:tblGrid>
                <a:gridCol w="6524901">
                  <a:extLst>
                    <a:ext uri="{9D8B030D-6E8A-4147-A177-3AD203B41FA5}">
                      <a16:colId xmlns:a16="http://schemas.microsoft.com/office/drawing/2014/main" val="2449108970"/>
                    </a:ext>
                  </a:extLst>
                </a:gridCol>
                <a:gridCol w="889812">
                  <a:extLst>
                    <a:ext uri="{9D8B030D-6E8A-4147-A177-3AD203B41FA5}">
                      <a16:colId xmlns:a16="http://schemas.microsoft.com/office/drawing/2014/main" val="927307421"/>
                    </a:ext>
                  </a:extLst>
                </a:gridCol>
                <a:gridCol w="930260">
                  <a:extLst>
                    <a:ext uri="{9D8B030D-6E8A-4147-A177-3AD203B41FA5}">
                      <a16:colId xmlns:a16="http://schemas.microsoft.com/office/drawing/2014/main" val="4135924428"/>
                    </a:ext>
                  </a:extLst>
                </a:gridCol>
              </a:tblGrid>
              <a:tr h="534106">
                <a:tc>
                  <a:txBody>
                    <a:bodyPr/>
                    <a:lstStyle/>
                    <a:p>
                      <a:pPr marL="0" marR="0">
                        <a:lnSpc>
                          <a:spcPct val="107000"/>
                        </a:lnSpc>
                        <a:spcBef>
                          <a:spcPts val="0"/>
                        </a:spcBef>
                        <a:spcAft>
                          <a:spcPts val="0"/>
                        </a:spcAft>
                      </a:pPr>
                      <a:r>
                        <a:rPr lang="en-US" sz="2400">
                          <a:solidFill>
                            <a:schemeClr val="accent2"/>
                          </a:solidFill>
                          <a:effectLst/>
                        </a:rPr>
                        <a:t>Race/Ethnicity described by participants (N=34) </a:t>
                      </a:r>
                      <a:endParaRPr lang="en-US" sz="24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tc>
                  <a:txBody>
                    <a:bodyPr/>
                    <a:lstStyle/>
                    <a:p>
                      <a:pPr marL="0" marR="0" algn="ctr">
                        <a:lnSpc>
                          <a:spcPct val="107000"/>
                        </a:lnSpc>
                        <a:spcBef>
                          <a:spcPts val="0"/>
                        </a:spcBef>
                        <a:spcAft>
                          <a:spcPts val="0"/>
                        </a:spcAft>
                      </a:pPr>
                      <a:r>
                        <a:rPr lang="en-US" sz="2400" err="1">
                          <a:effectLst/>
                        </a:rPr>
                        <a:t>n</a:t>
                      </a:r>
                      <a:r>
                        <a:rPr lang="en-US" sz="2400" baseline="30000" err="1">
                          <a:effectLst/>
                        </a:rPr>
                        <a:t>a</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tc>
                  <a:txBody>
                    <a:bodyPr/>
                    <a:lstStyle/>
                    <a:p>
                      <a:pPr marL="0" marR="0" algn="ctr">
                        <a:lnSpc>
                          <a:spcPct val="107000"/>
                        </a:lnSpc>
                        <a:spcBef>
                          <a:spcPts val="0"/>
                        </a:spcBef>
                        <a:spcAft>
                          <a:spcPts val="0"/>
                        </a:spcAft>
                      </a:pPr>
                      <a:r>
                        <a:rPr lang="en-US" sz="24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extLst>
                  <a:ext uri="{0D108BD9-81ED-4DB2-BD59-A6C34878D82A}">
                    <a16:rowId xmlns:a16="http://schemas.microsoft.com/office/drawing/2014/main" val="732851222"/>
                  </a:ext>
                </a:extLst>
              </a:tr>
              <a:tr h="451746">
                <a:tc>
                  <a:txBody>
                    <a:bodyPr/>
                    <a:lstStyle/>
                    <a:p>
                      <a:pPr marL="0" marR="0">
                        <a:lnSpc>
                          <a:spcPct val="107000"/>
                        </a:lnSpc>
                        <a:spcBef>
                          <a:spcPts val="0"/>
                        </a:spcBef>
                        <a:spcAft>
                          <a:spcPts val="0"/>
                        </a:spcAft>
                      </a:pPr>
                      <a:r>
                        <a:rPr lang="en-US" sz="2400">
                          <a:effectLst/>
                        </a:rPr>
                        <a:t>Asian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tc>
                  <a:txBody>
                    <a:bodyPr/>
                    <a:lstStyle/>
                    <a:p>
                      <a:pPr marL="0" marR="0" algn="r">
                        <a:lnSpc>
                          <a:spcPct val="107000"/>
                        </a:lnSpc>
                        <a:spcBef>
                          <a:spcPts val="0"/>
                        </a:spcBef>
                        <a:spcAft>
                          <a:spcPts val="0"/>
                        </a:spcAft>
                      </a:pPr>
                      <a:r>
                        <a:rPr lang="en-US" sz="2400">
                          <a:effectLst/>
                        </a:rPr>
                        <a:t>4</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tc>
                  <a:txBody>
                    <a:bodyPr/>
                    <a:lstStyle/>
                    <a:p>
                      <a:pPr marL="0" marR="0" algn="r">
                        <a:lnSpc>
                          <a:spcPct val="107000"/>
                        </a:lnSpc>
                        <a:spcBef>
                          <a:spcPts val="0"/>
                        </a:spcBef>
                        <a:spcAft>
                          <a:spcPts val="0"/>
                        </a:spcAft>
                      </a:pPr>
                      <a:r>
                        <a:rPr lang="en-US" sz="2400">
                          <a:effectLst/>
                        </a:rPr>
                        <a:t>11.8</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extLst>
                  <a:ext uri="{0D108BD9-81ED-4DB2-BD59-A6C34878D82A}">
                    <a16:rowId xmlns:a16="http://schemas.microsoft.com/office/drawing/2014/main" val="4069631216"/>
                  </a:ext>
                </a:extLst>
              </a:tr>
              <a:tr h="451746">
                <a:tc>
                  <a:txBody>
                    <a:bodyPr/>
                    <a:lstStyle/>
                    <a:p>
                      <a:pPr marL="0" marR="0">
                        <a:lnSpc>
                          <a:spcPct val="107000"/>
                        </a:lnSpc>
                        <a:spcBef>
                          <a:spcPts val="0"/>
                        </a:spcBef>
                        <a:spcAft>
                          <a:spcPts val="0"/>
                        </a:spcAft>
                      </a:pPr>
                      <a:r>
                        <a:rPr lang="en-US" sz="2400">
                          <a:effectLst/>
                        </a:rPr>
                        <a:t>Black or African American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tc>
                  <a:txBody>
                    <a:bodyPr/>
                    <a:lstStyle/>
                    <a:p>
                      <a:pPr marL="0" marR="0" algn="r">
                        <a:lnSpc>
                          <a:spcPct val="107000"/>
                        </a:lnSpc>
                        <a:spcBef>
                          <a:spcPts val="0"/>
                        </a:spcBef>
                        <a:spcAft>
                          <a:spcPts val="0"/>
                        </a:spcAft>
                      </a:pPr>
                      <a:r>
                        <a:rPr lang="en-US" sz="2400">
                          <a:effectLst/>
                        </a:rPr>
                        <a:t>2</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tc>
                  <a:txBody>
                    <a:bodyPr/>
                    <a:lstStyle/>
                    <a:p>
                      <a:pPr marL="0" marR="0" algn="r">
                        <a:lnSpc>
                          <a:spcPct val="107000"/>
                        </a:lnSpc>
                        <a:spcBef>
                          <a:spcPts val="0"/>
                        </a:spcBef>
                        <a:spcAft>
                          <a:spcPts val="0"/>
                        </a:spcAft>
                      </a:pPr>
                      <a:r>
                        <a:rPr lang="en-US" sz="2400">
                          <a:effectLst/>
                        </a:rPr>
                        <a:t>5.9</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extLst>
                  <a:ext uri="{0D108BD9-81ED-4DB2-BD59-A6C34878D82A}">
                    <a16:rowId xmlns:a16="http://schemas.microsoft.com/office/drawing/2014/main" val="4108004159"/>
                  </a:ext>
                </a:extLst>
              </a:tr>
              <a:tr h="451746">
                <a:tc>
                  <a:txBody>
                    <a:bodyPr/>
                    <a:lstStyle/>
                    <a:p>
                      <a:pPr marL="0" marR="0">
                        <a:lnSpc>
                          <a:spcPct val="107000"/>
                        </a:lnSpc>
                        <a:spcBef>
                          <a:spcPts val="0"/>
                        </a:spcBef>
                        <a:spcAft>
                          <a:spcPts val="0"/>
                        </a:spcAft>
                      </a:pPr>
                      <a:r>
                        <a:rPr lang="en-US" sz="2400">
                          <a:effectLst/>
                        </a:rPr>
                        <a:t>Hispanic</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tc>
                  <a:txBody>
                    <a:bodyPr/>
                    <a:lstStyle/>
                    <a:p>
                      <a:pPr marL="0" marR="0" algn="r">
                        <a:lnSpc>
                          <a:spcPct val="107000"/>
                        </a:lnSpc>
                        <a:spcBef>
                          <a:spcPts val="0"/>
                        </a:spcBef>
                        <a:spcAft>
                          <a:spcPts val="0"/>
                        </a:spcAft>
                      </a:pPr>
                      <a:r>
                        <a:rPr lang="en-US" sz="2400">
                          <a:effectLst/>
                        </a:rPr>
                        <a:t>8</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tc>
                  <a:txBody>
                    <a:bodyPr/>
                    <a:lstStyle/>
                    <a:p>
                      <a:pPr marL="0" marR="0" algn="r">
                        <a:lnSpc>
                          <a:spcPct val="107000"/>
                        </a:lnSpc>
                        <a:spcBef>
                          <a:spcPts val="0"/>
                        </a:spcBef>
                        <a:spcAft>
                          <a:spcPts val="0"/>
                        </a:spcAft>
                      </a:pPr>
                      <a:r>
                        <a:rPr lang="en-US" sz="2400">
                          <a:effectLst/>
                        </a:rPr>
                        <a:t>23.5</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extLst>
                  <a:ext uri="{0D108BD9-81ED-4DB2-BD59-A6C34878D82A}">
                    <a16:rowId xmlns:a16="http://schemas.microsoft.com/office/drawing/2014/main" val="839491294"/>
                  </a:ext>
                </a:extLst>
              </a:tr>
              <a:tr h="451746">
                <a:tc>
                  <a:txBody>
                    <a:bodyPr/>
                    <a:lstStyle/>
                    <a:p>
                      <a:pPr marL="0" marR="0">
                        <a:lnSpc>
                          <a:spcPct val="107000"/>
                        </a:lnSpc>
                        <a:spcBef>
                          <a:spcPts val="0"/>
                        </a:spcBef>
                        <a:spcAft>
                          <a:spcPts val="0"/>
                        </a:spcAft>
                      </a:pPr>
                      <a:r>
                        <a:rPr lang="en-US" sz="2400">
                          <a:effectLst/>
                        </a:rPr>
                        <a:t>Native American/First Nations</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tc>
                  <a:txBody>
                    <a:bodyPr/>
                    <a:lstStyle/>
                    <a:p>
                      <a:pPr marL="0" marR="0" algn="r">
                        <a:lnSpc>
                          <a:spcPct val="107000"/>
                        </a:lnSpc>
                        <a:spcBef>
                          <a:spcPts val="0"/>
                        </a:spcBef>
                        <a:spcAft>
                          <a:spcPts val="0"/>
                        </a:spcAft>
                      </a:pPr>
                      <a:r>
                        <a:rPr lang="en-US" sz="2400">
                          <a:effectLst/>
                        </a:rPr>
                        <a:t>7</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tc>
                  <a:txBody>
                    <a:bodyPr/>
                    <a:lstStyle/>
                    <a:p>
                      <a:pPr marL="0" marR="0" algn="r">
                        <a:lnSpc>
                          <a:spcPct val="107000"/>
                        </a:lnSpc>
                        <a:spcBef>
                          <a:spcPts val="0"/>
                        </a:spcBef>
                        <a:spcAft>
                          <a:spcPts val="0"/>
                        </a:spcAft>
                      </a:pPr>
                      <a:r>
                        <a:rPr lang="en-US" sz="2400">
                          <a:effectLst/>
                        </a:rPr>
                        <a:t>20.6</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extLst>
                  <a:ext uri="{0D108BD9-81ED-4DB2-BD59-A6C34878D82A}">
                    <a16:rowId xmlns:a16="http://schemas.microsoft.com/office/drawing/2014/main" val="2969401445"/>
                  </a:ext>
                </a:extLst>
              </a:tr>
              <a:tr h="451746">
                <a:tc>
                  <a:txBody>
                    <a:bodyPr/>
                    <a:lstStyle/>
                    <a:p>
                      <a:pPr marL="0" marR="0">
                        <a:lnSpc>
                          <a:spcPct val="107000"/>
                        </a:lnSpc>
                        <a:spcBef>
                          <a:spcPts val="0"/>
                        </a:spcBef>
                        <a:spcAft>
                          <a:spcPts val="0"/>
                        </a:spcAft>
                      </a:pPr>
                      <a:r>
                        <a:rPr lang="en-US" sz="2400">
                          <a:effectLst/>
                        </a:rPr>
                        <a:t>Latinx</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tc>
                  <a:txBody>
                    <a:bodyPr/>
                    <a:lstStyle/>
                    <a:p>
                      <a:pPr marL="0" marR="0" algn="r">
                        <a:lnSpc>
                          <a:spcPct val="107000"/>
                        </a:lnSpc>
                        <a:spcBef>
                          <a:spcPts val="0"/>
                        </a:spcBef>
                        <a:spcAft>
                          <a:spcPts val="0"/>
                        </a:spcAft>
                      </a:pPr>
                      <a:r>
                        <a:rPr lang="en-US" sz="2400">
                          <a:effectLst/>
                        </a:rPr>
                        <a:t>5</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tc>
                  <a:txBody>
                    <a:bodyPr/>
                    <a:lstStyle/>
                    <a:p>
                      <a:pPr marL="0" marR="0" algn="r">
                        <a:lnSpc>
                          <a:spcPct val="107000"/>
                        </a:lnSpc>
                        <a:spcBef>
                          <a:spcPts val="0"/>
                        </a:spcBef>
                        <a:spcAft>
                          <a:spcPts val="0"/>
                        </a:spcAft>
                      </a:pPr>
                      <a:r>
                        <a:rPr lang="en-US" sz="2400">
                          <a:effectLst/>
                        </a:rPr>
                        <a:t>14.7</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extLst>
                  <a:ext uri="{0D108BD9-81ED-4DB2-BD59-A6C34878D82A}">
                    <a16:rowId xmlns:a16="http://schemas.microsoft.com/office/drawing/2014/main" val="2418131476"/>
                  </a:ext>
                </a:extLst>
              </a:tr>
              <a:tr h="451746">
                <a:tc>
                  <a:txBody>
                    <a:bodyPr/>
                    <a:lstStyle/>
                    <a:p>
                      <a:pPr marL="0" marR="0">
                        <a:lnSpc>
                          <a:spcPct val="107000"/>
                        </a:lnSpc>
                        <a:spcBef>
                          <a:spcPts val="0"/>
                        </a:spcBef>
                        <a:spcAft>
                          <a:spcPts val="0"/>
                        </a:spcAft>
                      </a:pPr>
                      <a:r>
                        <a:rPr lang="en-US" sz="2400">
                          <a:effectLst/>
                        </a:rPr>
                        <a:t>White</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tc>
                  <a:txBody>
                    <a:bodyPr/>
                    <a:lstStyle/>
                    <a:p>
                      <a:pPr marL="0" marR="0" algn="r">
                        <a:lnSpc>
                          <a:spcPct val="107000"/>
                        </a:lnSpc>
                        <a:spcBef>
                          <a:spcPts val="0"/>
                        </a:spcBef>
                        <a:spcAft>
                          <a:spcPts val="0"/>
                        </a:spcAft>
                      </a:pPr>
                      <a:r>
                        <a:rPr lang="en-US" sz="2400">
                          <a:effectLst/>
                        </a:rPr>
                        <a:t>18</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tc>
                  <a:txBody>
                    <a:bodyPr/>
                    <a:lstStyle/>
                    <a:p>
                      <a:pPr marL="0" marR="0" algn="r">
                        <a:lnSpc>
                          <a:spcPct val="107000"/>
                        </a:lnSpc>
                        <a:spcBef>
                          <a:spcPts val="0"/>
                        </a:spcBef>
                        <a:spcAft>
                          <a:spcPts val="0"/>
                        </a:spcAft>
                      </a:pPr>
                      <a:r>
                        <a:rPr lang="en-US" sz="2400">
                          <a:effectLst/>
                        </a:rPr>
                        <a:t>52.9</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extLst>
                  <a:ext uri="{0D108BD9-81ED-4DB2-BD59-A6C34878D82A}">
                    <a16:rowId xmlns:a16="http://schemas.microsoft.com/office/drawing/2014/main" val="477877055"/>
                  </a:ext>
                </a:extLst>
              </a:tr>
              <a:tr h="451746">
                <a:tc>
                  <a:txBody>
                    <a:bodyPr/>
                    <a:lstStyle/>
                    <a:p>
                      <a:pPr marL="0" marR="0">
                        <a:lnSpc>
                          <a:spcPct val="107000"/>
                        </a:lnSpc>
                        <a:spcBef>
                          <a:spcPts val="0"/>
                        </a:spcBef>
                        <a:spcAft>
                          <a:spcPts val="0"/>
                        </a:spcAft>
                      </a:pPr>
                      <a:r>
                        <a:rPr lang="en-US" sz="2400">
                          <a:effectLst/>
                        </a:rPr>
                        <a:t>Other </a:t>
                      </a:r>
                      <a:r>
                        <a:rPr lang="en-US" sz="2400" baseline="30000">
                          <a:effectLst/>
                        </a:rPr>
                        <a:t>b</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tc>
                  <a:txBody>
                    <a:bodyPr/>
                    <a:lstStyle/>
                    <a:p>
                      <a:pPr marL="0" marR="0" algn="r">
                        <a:lnSpc>
                          <a:spcPct val="107000"/>
                        </a:lnSpc>
                        <a:spcBef>
                          <a:spcPts val="0"/>
                        </a:spcBef>
                        <a:spcAft>
                          <a:spcPts val="0"/>
                        </a:spcAft>
                      </a:pPr>
                      <a:r>
                        <a:rPr lang="en-US" sz="2400">
                          <a:effectLst/>
                        </a:rPr>
                        <a:t>4</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tc>
                  <a:txBody>
                    <a:bodyPr/>
                    <a:lstStyle/>
                    <a:p>
                      <a:pPr marL="0" marR="0" algn="r">
                        <a:lnSpc>
                          <a:spcPct val="107000"/>
                        </a:lnSpc>
                        <a:spcBef>
                          <a:spcPts val="0"/>
                        </a:spcBef>
                        <a:spcAft>
                          <a:spcPts val="0"/>
                        </a:spcAft>
                      </a:pPr>
                      <a:r>
                        <a:rPr lang="en-US" sz="2400">
                          <a:effectLst/>
                        </a:rPr>
                        <a:t>11.8</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49083" marR="149083" marT="0" marB="0"/>
                </a:tc>
                <a:extLst>
                  <a:ext uri="{0D108BD9-81ED-4DB2-BD59-A6C34878D82A}">
                    <a16:rowId xmlns:a16="http://schemas.microsoft.com/office/drawing/2014/main" val="1528812738"/>
                  </a:ext>
                </a:extLst>
              </a:tr>
            </a:tbl>
          </a:graphicData>
        </a:graphic>
      </p:graphicFrame>
      <p:sp>
        <p:nvSpPr>
          <p:cNvPr id="5" name="TextBox 4">
            <a:extLst>
              <a:ext uri="{FF2B5EF4-FFF2-40B4-BE49-F238E27FC236}">
                <a16:creationId xmlns:a16="http://schemas.microsoft.com/office/drawing/2014/main" id="{FC741359-4CD1-4908-BCFE-0A6A14ECB5B4}"/>
              </a:ext>
            </a:extLst>
          </p:cNvPr>
          <p:cNvSpPr txBox="1"/>
          <p:nvPr/>
        </p:nvSpPr>
        <p:spPr>
          <a:xfrm>
            <a:off x="1775144" y="5409159"/>
            <a:ext cx="8344973" cy="923330"/>
          </a:xfrm>
          <a:prstGeom prst="rect">
            <a:avLst/>
          </a:prstGeom>
          <a:noFill/>
        </p:spPr>
        <p:txBody>
          <a:bodyPr wrap="square" rtlCol="0">
            <a:spAutoFit/>
          </a:bodyPr>
          <a:lstStyle/>
          <a:p>
            <a:pPr lvl="0"/>
            <a:r>
              <a:rPr lang="en-US" baseline="30000"/>
              <a:t>a</a:t>
            </a:r>
            <a:r>
              <a:rPr lang="en-US"/>
              <a:t> Respondents could select multiple responses. </a:t>
            </a:r>
          </a:p>
          <a:p>
            <a:pPr lvl="0"/>
            <a:r>
              <a:rPr lang="en-US" baseline="30000"/>
              <a:t>b</a:t>
            </a:r>
            <a:r>
              <a:rPr lang="en-US"/>
              <a:t> Other responses included Mediterranean, Jewish, and Chicano</a:t>
            </a:r>
          </a:p>
          <a:p>
            <a:endParaRPr lang="en-US"/>
          </a:p>
        </p:txBody>
      </p:sp>
      <p:sp>
        <p:nvSpPr>
          <p:cNvPr id="3" name="TextBox 2">
            <a:extLst>
              <a:ext uri="{FF2B5EF4-FFF2-40B4-BE49-F238E27FC236}">
                <a16:creationId xmlns:a16="http://schemas.microsoft.com/office/drawing/2014/main" id="{AEF723EE-9D1E-5A79-4460-8ED1CC33EC24}"/>
              </a:ext>
            </a:extLst>
          </p:cNvPr>
          <p:cNvSpPr txBox="1"/>
          <p:nvPr/>
        </p:nvSpPr>
        <p:spPr>
          <a:xfrm>
            <a:off x="1775144" y="525511"/>
            <a:ext cx="8344973" cy="830997"/>
          </a:xfrm>
          <a:prstGeom prst="rect">
            <a:avLst/>
          </a:prstGeom>
          <a:noFill/>
        </p:spPr>
        <p:txBody>
          <a:bodyPr wrap="square">
            <a:spAutoFit/>
          </a:bodyPr>
          <a:lstStyle/>
          <a:p>
            <a:r>
              <a:rPr lang="en-US" sz="2400"/>
              <a:t>The majority of participants who noted their race or ethnicity are white (53%), followed by Hispanic or Latinx (38%).</a:t>
            </a:r>
          </a:p>
        </p:txBody>
      </p:sp>
      <p:sp>
        <p:nvSpPr>
          <p:cNvPr id="6" name="Slide Number Placeholder 5">
            <a:extLst>
              <a:ext uri="{FF2B5EF4-FFF2-40B4-BE49-F238E27FC236}">
                <a16:creationId xmlns:a16="http://schemas.microsoft.com/office/drawing/2014/main" id="{C48757B9-0F52-3A4B-9DD9-462FFB3E3654}"/>
              </a:ext>
            </a:extLst>
          </p:cNvPr>
          <p:cNvSpPr>
            <a:spLocks noGrp="1"/>
          </p:cNvSpPr>
          <p:nvPr>
            <p:ph type="sldNum" sz="quarter" idx="12"/>
          </p:nvPr>
        </p:nvSpPr>
        <p:spPr/>
        <p:txBody>
          <a:bodyPr/>
          <a:lstStyle/>
          <a:p>
            <a:fld id="{C80ABC43-FC56-4751-9F97-FA12B3A15520}" type="slidenum">
              <a:rPr lang="en-US" smtClean="0"/>
              <a:t>41</a:t>
            </a:fld>
            <a:endParaRPr lang="en-US"/>
          </a:p>
        </p:txBody>
      </p:sp>
      <p:sp>
        <p:nvSpPr>
          <p:cNvPr id="7" name="Date Placeholder 6">
            <a:extLst>
              <a:ext uri="{FF2B5EF4-FFF2-40B4-BE49-F238E27FC236}">
                <a16:creationId xmlns:a16="http://schemas.microsoft.com/office/drawing/2014/main" id="{811A75BE-CC14-9043-9182-520B42A3E8F3}"/>
              </a:ext>
            </a:extLst>
          </p:cNvPr>
          <p:cNvSpPr>
            <a:spLocks noGrp="1"/>
          </p:cNvSpPr>
          <p:nvPr>
            <p:ph type="dt" sz="half" idx="10"/>
          </p:nvPr>
        </p:nvSpPr>
        <p:spPr/>
        <p:txBody>
          <a:bodyPr/>
          <a:lstStyle/>
          <a:p>
            <a:fld id="{80382BCB-8667-764D-9191-5F8BB74FE994}" type="datetime1">
              <a:rPr lang="en-US" smtClean="0"/>
              <a:t>8/10/2023</a:t>
            </a:fld>
            <a:endParaRPr lang="en-US"/>
          </a:p>
        </p:txBody>
      </p:sp>
    </p:spTree>
    <p:extLst>
      <p:ext uri="{BB962C8B-B14F-4D97-AF65-F5344CB8AC3E}">
        <p14:creationId xmlns:p14="http://schemas.microsoft.com/office/powerpoint/2010/main" val="2672318935"/>
      </p:ext>
    </p:extLst>
  </p:cSld>
  <p:clrMapOvr>
    <a:masterClrMapping/>
  </p:clrMapOvr>
  <p:transition spd="slow">
    <p:wipe/>
  </p:transition>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3F29798-D584-4792-9B62-3F5F5C36D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a:extLst>
              <a:ext uri="{FF2B5EF4-FFF2-40B4-BE49-F238E27FC236}">
                <a16:creationId xmlns:a16="http://schemas.microsoft.com/office/drawing/2014/main" id="{F28C4392-17A8-45ED-BEB2-4B00EFFD71FF}"/>
              </a:ext>
            </a:extLst>
          </p:cNvPr>
          <p:cNvGraphicFramePr>
            <a:graphicFrameLocks noGrp="1"/>
          </p:cNvGraphicFramePr>
          <p:nvPr>
            <p:extLst>
              <p:ext uri="{D42A27DB-BD31-4B8C-83A1-F6EECF244321}">
                <p14:modId xmlns:p14="http://schemas.microsoft.com/office/powerpoint/2010/main" val="1125919063"/>
              </p:ext>
            </p:extLst>
          </p:nvPr>
        </p:nvGraphicFramePr>
        <p:xfrm>
          <a:off x="983675" y="1094966"/>
          <a:ext cx="9710113" cy="4450307"/>
        </p:xfrm>
        <a:graphic>
          <a:graphicData uri="http://schemas.openxmlformats.org/drawingml/2006/table">
            <a:tbl>
              <a:tblPr firstRow="1" firstCol="1" bandRow="1">
                <a:tableStyleId>{5C22544A-7EE6-4342-B048-85BDC9FD1C3A}</a:tableStyleId>
              </a:tblPr>
              <a:tblGrid>
                <a:gridCol w="8024148">
                  <a:extLst>
                    <a:ext uri="{9D8B030D-6E8A-4147-A177-3AD203B41FA5}">
                      <a16:colId xmlns:a16="http://schemas.microsoft.com/office/drawing/2014/main" val="565291918"/>
                    </a:ext>
                  </a:extLst>
                </a:gridCol>
                <a:gridCol w="725534">
                  <a:extLst>
                    <a:ext uri="{9D8B030D-6E8A-4147-A177-3AD203B41FA5}">
                      <a16:colId xmlns:a16="http://schemas.microsoft.com/office/drawing/2014/main" val="4167976843"/>
                    </a:ext>
                  </a:extLst>
                </a:gridCol>
                <a:gridCol w="960431">
                  <a:extLst>
                    <a:ext uri="{9D8B030D-6E8A-4147-A177-3AD203B41FA5}">
                      <a16:colId xmlns:a16="http://schemas.microsoft.com/office/drawing/2014/main" val="2467011093"/>
                    </a:ext>
                  </a:extLst>
                </a:gridCol>
              </a:tblGrid>
              <a:tr h="748814">
                <a:tc>
                  <a:txBody>
                    <a:bodyPr/>
                    <a:lstStyle/>
                    <a:p>
                      <a:pPr marL="0" marR="0">
                        <a:lnSpc>
                          <a:spcPct val="107000"/>
                        </a:lnSpc>
                        <a:spcBef>
                          <a:spcPts val="0"/>
                        </a:spcBef>
                        <a:spcAft>
                          <a:spcPts val="0"/>
                        </a:spcAft>
                      </a:pPr>
                      <a:r>
                        <a:rPr lang="en-US" sz="2200" b="1" kern="1200">
                          <a:solidFill>
                            <a:schemeClr val="accent2"/>
                          </a:solidFill>
                          <a:effectLst/>
                          <a:latin typeface="+mn-lt"/>
                          <a:ea typeface="+mn-ea"/>
                          <a:cs typeface="+mn-cs"/>
                        </a:rPr>
                        <a:t>What positionalities shape your experience and identity? </a:t>
                      </a:r>
                      <a:r>
                        <a:rPr lang="en-US" sz="2200">
                          <a:solidFill>
                            <a:schemeClr val="accent2"/>
                          </a:solidFill>
                          <a:effectLst/>
                        </a:rPr>
                        <a:t>(N=87)</a:t>
                      </a:r>
                      <a:endParaRPr lang="en-US" sz="22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tc>
                  <a:txBody>
                    <a:bodyPr/>
                    <a:lstStyle/>
                    <a:p>
                      <a:pPr marL="0" marR="0" algn="r">
                        <a:lnSpc>
                          <a:spcPct val="107000"/>
                        </a:lnSpc>
                        <a:spcBef>
                          <a:spcPts val="0"/>
                        </a:spcBef>
                        <a:spcAft>
                          <a:spcPts val="0"/>
                        </a:spcAft>
                      </a:pPr>
                      <a:r>
                        <a:rPr lang="en-US" sz="2400">
                          <a:effectLst/>
                        </a:rPr>
                        <a:t>n</a:t>
                      </a:r>
                      <a:r>
                        <a:rPr lang="en-US" sz="2400" baseline="30000">
                          <a:effectLst/>
                        </a:rPr>
                        <a:t>a</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tc>
                  <a:txBody>
                    <a:bodyPr/>
                    <a:lstStyle/>
                    <a:p>
                      <a:pPr marL="0" marR="0" algn="ctr">
                        <a:lnSpc>
                          <a:spcPct val="107000"/>
                        </a:lnSpc>
                        <a:spcBef>
                          <a:spcPts val="0"/>
                        </a:spcBef>
                        <a:spcAft>
                          <a:spcPts val="0"/>
                        </a:spcAft>
                      </a:pPr>
                      <a:r>
                        <a:rPr lang="en-US" sz="2400">
                          <a:effectLst/>
                        </a:rPr>
                        <a: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extLst>
                  <a:ext uri="{0D108BD9-81ED-4DB2-BD59-A6C34878D82A}">
                    <a16:rowId xmlns:a16="http://schemas.microsoft.com/office/drawing/2014/main" val="1001978634"/>
                  </a:ext>
                </a:extLst>
              </a:tr>
              <a:tr h="411277">
                <a:tc>
                  <a:txBody>
                    <a:bodyPr/>
                    <a:lstStyle/>
                    <a:p>
                      <a:pPr marL="0" marR="0">
                        <a:lnSpc>
                          <a:spcPct val="107000"/>
                        </a:lnSpc>
                        <a:spcBef>
                          <a:spcPts val="0"/>
                        </a:spcBef>
                        <a:spcAft>
                          <a:spcPts val="0"/>
                        </a:spcAft>
                      </a:pPr>
                      <a:r>
                        <a:rPr lang="en-US" sz="2400">
                          <a:effectLst/>
                        </a:rPr>
                        <a:t>Disability</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tc>
                  <a:txBody>
                    <a:bodyPr/>
                    <a:lstStyle/>
                    <a:p>
                      <a:pPr marL="0" marR="0" algn="r">
                        <a:lnSpc>
                          <a:spcPct val="107000"/>
                        </a:lnSpc>
                        <a:spcBef>
                          <a:spcPts val="0"/>
                        </a:spcBef>
                        <a:spcAft>
                          <a:spcPts val="0"/>
                        </a:spcAft>
                      </a:pPr>
                      <a:r>
                        <a:rPr lang="en-US" sz="2400">
                          <a:effectLst/>
                        </a:rPr>
                        <a:t>59</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tc>
                  <a:txBody>
                    <a:bodyPr/>
                    <a:lstStyle/>
                    <a:p>
                      <a:pPr marL="0" marR="0" algn="r">
                        <a:lnSpc>
                          <a:spcPct val="107000"/>
                        </a:lnSpc>
                        <a:spcBef>
                          <a:spcPts val="0"/>
                        </a:spcBef>
                        <a:spcAft>
                          <a:spcPts val="0"/>
                        </a:spcAft>
                      </a:pPr>
                      <a:r>
                        <a:rPr lang="en-US" sz="2400">
                          <a:effectLst/>
                        </a:rPr>
                        <a:t>67.8</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extLst>
                  <a:ext uri="{0D108BD9-81ED-4DB2-BD59-A6C34878D82A}">
                    <a16:rowId xmlns:a16="http://schemas.microsoft.com/office/drawing/2014/main" val="691697855"/>
                  </a:ext>
                </a:extLst>
              </a:tr>
              <a:tr h="411277">
                <a:tc>
                  <a:txBody>
                    <a:bodyPr/>
                    <a:lstStyle/>
                    <a:p>
                      <a:pPr marL="0" marR="0">
                        <a:lnSpc>
                          <a:spcPct val="107000"/>
                        </a:lnSpc>
                        <a:spcBef>
                          <a:spcPts val="0"/>
                        </a:spcBef>
                        <a:spcAft>
                          <a:spcPts val="0"/>
                        </a:spcAft>
                      </a:pPr>
                      <a:r>
                        <a:rPr lang="en-US" sz="2400">
                          <a:effectLst/>
                        </a:rPr>
                        <a:t>Deaf Culture</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tc>
                  <a:txBody>
                    <a:bodyPr/>
                    <a:lstStyle/>
                    <a:p>
                      <a:pPr marL="0" marR="0" algn="r">
                        <a:lnSpc>
                          <a:spcPct val="107000"/>
                        </a:lnSpc>
                        <a:spcBef>
                          <a:spcPts val="0"/>
                        </a:spcBef>
                        <a:spcAft>
                          <a:spcPts val="0"/>
                        </a:spcAft>
                      </a:pPr>
                      <a:r>
                        <a:rPr lang="en-US" sz="2400">
                          <a:effectLst/>
                        </a:rPr>
                        <a:t>3</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tc>
                  <a:txBody>
                    <a:bodyPr/>
                    <a:lstStyle/>
                    <a:p>
                      <a:pPr marL="0" marR="0" algn="r">
                        <a:lnSpc>
                          <a:spcPct val="107000"/>
                        </a:lnSpc>
                        <a:spcBef>
                          <a:spcPts val="0"/>
                        </a:spcBef>
                        <a:spcAft>
                          <a:spcPts val="0"/>
                        </a:spcAft>
                      </a:pPr>
                      <a:r>
                        <a:rPr lang="en-US" sz="2400">
                          <a:effectLst/>
                        </a:rPr>
                        <a:t>3.4</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extLst>
                  <a:ext uri="{0D108BD9-81ED-4DB2-BD59-A6C34878D82A}">
                    <a16:rowId xmlns:a16="http://schemas.microsoft.com/office/drawing/2014/main" val="3328915037"/>
                  </a:ext>
                </a:extLst>
              </a:tr>
              <a:tr h="411277">
                <a:tc>
                  <a:txBody>
                    <a:bodyPr/>
                    <a:lstStyle/>
                    <a:p>
                      <a:pPr marL="0" marR="0">
                        <a:lnSpc>
                          <a:spcPct val="107000"/>
                        </a:lnSpc>
                        <a:spcBef>
                          <a:spcPts val="0"/>
                        </a:spcBef>
                        <a:spcAft>
                          <a:spcPts val="0"/>
                        </a:spcAft>
                      </a:pPr>
                      <a:r>
                        <a:rPr lang="en-US" sz="2400">
                          <a:effectLst/>
                        </a:rPr>
                        <a:t>Race and Ethnicity</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tc>
                  <a:txBody>
                    <a:bodyPr/>
                    <a:lstStyle/>
                    <a:p>
                      <a:pPr marL="0" marR="0" algn="r">
                        <a:lnSpc>
                          <a:spcPct val="107000"/>
                        </a:lnSpc>
                        <a:spcBef>
                          <a:spcPts val="0"/>
                        </a:spcBef>
                        <a:spcAft>
                          <a:spcPts val="0"/>
                        </a:spcAft>
                      </a:pPr>
                      <a:r>
                        <a:rPr lang="en-US" sz="2400">
                          <a:effectLst/>
                        </a:rPr>
                        <a:t>36</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tc>
                  <a:txBody>
                    <a:bodyPr/>
                    <a:lstStyle/>
                    <a:p>
                      <a:pPr marL="0" marR="0" algn="r">
                        <a:lnSpc>
                          <a:spcPct val="107000"/>
                        </a:lnSpc>
                        <a:spcBef>
                          <a:spcPts val="0"/>
                        </a:spcBef>
                        <a:spcAft>
                          <a:spcPts val="0"/>
                        </a:spcAft>
                      </a:pPr>
                      <a:r>
                        <a:rPr lang="en-US" sz="2400">
                          <a:effectLst/>
                        </a:rPr>
                        <a:t>41.4</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extLst>
                  <a:ext uri="{0D108BD9-81ED-4DB2-BD59-A6C34878D82A}">
                    <a16:rowId xmlns:a16="http://schemas.microsoft.com/office/drawing/2014/main" val="2617629579"/>
                  </a:ext>
                </a:extLst>
              </a:tr>
              <a:tr h="411277">
                <a:tc>
                  <a:txBody>
                    <a:bodyPr/>
                    <a:lstStyle/>
                    <a:p>
                      <a:pPr marL="0" marR="0">
                        <a:lnSpc>
                          <a:spcPct val="107000"/>
                        </a:lnSpc>
                        <a:spcBef>
                          <a:spcPts val="0"/>
                        </a:spcBef>
                        <a:spcAft>
                          <a:spcPts val="0"/>
                        </a:spcAft>
                      </a:pPr>
                      <a:r>
                        <a:rPr lang="en-US" sz="2400">
                          <a:effectLst/>
                        </a:rPr>
                        <a:t>Tribal Affiliation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tc>
                  <a:txBody>
                    <a:bodyPr/>
                    <a:lstStyle/>
                    <a:p>
                      <a:pPr marL="0" marR="0" algn="r">
                        <a:lnSpc>
                          <a:spcPct val="107000"/>
                        </a:lnSpc>
                        <a:spcBef>
                          <a:spcPts val="0"/>
                        </a:spcBef>
                        <a:spcAft>
                          <a:spcPts val="0"/>
                        </a:spcAft>
                      </a:pPr>
                      <a:r>
                        <a:rPr lang="en-US" sz="2400">
                          <a:effectLst/>
                        </a:rPr>
                        <a:t>7</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tc>
                  <a:txBody>
                    <a:bodyPr/>
                    <a:lstStyle/>
                    <a:p>
                      <a:pPr marL="0" marR="0" algn="r">
                        <a:lnSpc>
                          <a:spcPct val="107000"/>
                        </a:lnSpc>
                        <a:spcBef>
                          <a:spcPts val="0"/>
                        </a:spcBef>
                        <a:spcAft>
                          <a:spcPts val="0"/>
                        </a:spcAft>
                      </a:pPr>
                      <a:r>
                        <a:rPr lang="en-US" sz="2400">
                          <a:effectLst/>
                        </a:rPr>
                        <a:t>8.0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extLst>
                  <a:ext uri="{0D108BD9-81ED-4DB2-BD59-A6C34878D82A}">
                    <a16:rowId xmlns:a16="http://schemas.microsoft.com/office/drawing/2014/main" val="302963707"/>
                  </a:ext>
                </a:extLst>
              </a:tr>
              <a:tr h="411277">
                <a:tc>
                  <a:txBody>
                    <a:bodyPr/>
                    <a:lstStyle/>
                    <a:p>
                      <a:pPr marL="0" marR="0">
                        <a:lnSpc>
                          <a:spcPct val="107000"/>
                        </a:lnSpc>
                        <a:spcBef>
                          <a:spcPts val="0"/>
                        </a:spcBef>
                        <a:spcAft>
                          <a:spcPts val="0"/>
                        </a:spcAft>
                      </a:pPr>
                      <a:r>
                        <a:rPr lang="en-US" sz="2400">
                          <a:effectLst/>
                        </a:rPr>
                        <a:t>Gender, Gender Identity, and Gender Expression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tc>
                  <a:txBody>
                    <a:bodyPr/>
                    <a:lstStyle/>
                    <a:p>
                      <a:pPr marL="0" marR="0" algn="r">
                        <a:lnSpc>
                          <a:spcPct val="107000"/>
                        </a:lnSpc>
                        <a:spcBef>
                          <a:spcPts val="0"/>
                        </a:spcBef>
                        <a:spcAft>
                          <a:spcPts val="0"/>
                        </a:spcAft>
                      </a:pPr>
                      <a:r>
                        <a:rPr lang="en-US" sz="2400">
                          <a:effectLst/>
                        </a:rPr>
                        <a:t>42</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tc>
                  <a:txBody>
                    <a:bodyPr/>
                    <a:lstStyle/>
                    <a:p>
                      <a:pPr marL="0" marR="0" algn="r">
                        <a:lnSpc>
                          <a:spcPct val="107000"/>
                        </a:lnSpc>
                        <a:spcBef>
                          <a:spcPts val="0"/>
                        </a:spcBef>
                        <a:spcAft>
                          <a:spcPts val="0"/>
                        </a:spcAft>
                      </a:pPr>
                      <a:r>
                        <a:rPr lang="en-US" sz="2400">
                          <a:effectLst/>
                        </a:rPr>
                        <a:t>48.3</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extLst>
                  <a:ext uri="{0D108BD9-81ED-4DB2-BD59-A6C34878D82A}">
                    <a16:rowId xmlns:a16="http://schemas.microsoft.com/office/drawing/2014/main" val="1095396823"/>
                  </a:ext>
                </a:extLst>
              </a:tr>
              <a:tr h="411277">
                <a:tc>
                  <a:txBody>
                    <a:bodyPr/>
                    <a:lstStyle/>
                    <a:p>
                      <a:pPr marL="0" marR="0">
                        <a:lnSpc>
                          <a:spcPct val="107000"/>
                        </a:lnSpc>
                        <a:spcBef>
                          <a:spcPts val="0"/>
                        </a:spcBef>
                        <a:spcAft>
                          <a:spcPts val="0"/>
                        </a:spcAft>
                      </a:pPr>
                      <a:r>
                        <a:rPr lang="en-US" sz="2400">
                          <a:effectLst/>
                        </a:rPr>
                        <a:t>Sexual Orientation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tc>
                  <a:txBody>
                    <a:bodyPr/>
                    <a:lstStyle/>
                    <a:p>
                      <a:pPr marL="0" marR="0" algn="r">
                        <a:lnSpc>
                          <a:spcPct val="107000"/>
                        </a:lnSpc>
                        <a:spcBef>
                          <a:spcPts val="0"/>
                        </a:spcBef>
                        <a:spcAft>
                          <a:spcPts val="0"/>
                        </a:spcAft>
                      </a:pPr>
                      <a:r>
                        <a:rPr lang="en-US" sz="2400">
                          <a:effectLst/>
                        </a:rPr>
                        <a:t>20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tc>
                  <a:txBody>
                    <a:bodyPr/>
                    <a:lstStyle/>
                    <a:p>
                      <a:pPr marL="0" marR="0" algn="r">
                        <a:lnSpc>
                          <a:spcPct val="107000"/>
                        </a:lnSpc>
                        <a:spcBef>
                          <a:spcPts val="0"/>
                        </a:spcBef>
                        <a:spcAft>
                          <a:spcPts val="0"/>
                        </a:spcAft>
                      </a:pPr>
                      <a:r>
                        <a:rPr lang="en-US" sz="2400">
                          <a:effectLst/>
                        </a:rPr>
                        <a:t>23.0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extLst>
                  <a:ext uri="{0D108BD9-81ED-4DB2-BD59-A6C34878D82A}">
                    <a16:rowId xmlns:a16="http://schemas.microsoft.com/office/drawing/2014/main" val="3099158150"/>
                  </a:ext>
                </a:extLst>
              </a:tr>
              <a:tr h="411277">
                <a:tc>
                  <a:txBody>
                    <a:bodyPr/>
                    <a:lstStyle/>
                    <a:p>
                      <a:pPr marL="0" marR="0">
                        <a:lnSpc>
                          <a:spcPct val="107000"/>
                        </a:lnSpc>
                        <a:spcBef>
                          <a:spcPts val="0"/>
                        </a:spcBef>
                        <a:spcAft>
                          <a:spcPts val="0"/>
                        </a:spcAft>
                      </a:pPr>
                      <a:r>
                        <a:rPr lang="en-US" sz="2400">
                          <a:effectLst/>
                        </a:rPr>
                        <a:t>Religious or Spiritual Identity</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tc>
                  <a:txBody>
                    <a:bodyPr/>
                    <a:lstStyle/>
                    <a:p>
                      <a:pPr marL="0" marR="0" algn="r">
                        <a:lnSpc>
                          <a:spcPct val="107000"/>
                        </a:lnSpc>
                        <a:spcBef>
                          <a:spcPts val="0"/>
                        </a:spcBef>
                        <a:spcAft>
                          <a:spcPts val="0"/>
                        </a:spcAft>
                      </a:pPr>
                      <a:r>
                        <a:rPr lang="en-US" sz="2400">
                          <a:effectLst/>
                        </a:rPr>
                        <a:t>14</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tc>
                  <a:txBody>
                    <a:bodyPr/>
                    <a:lstStyle/>
                    <a:p>
                      <a:pPr marL="0" marR="0" algn="r">
                        <a:lnSpc>
                          <a:spcPct val="107000"/>
                        </a:lnSpc>
                        <a:spcBef>
                          <a:spcPts val="0"/>
                        </a:spcBef>
                        <a:spcAft>
                          <a:spcPts val="0"/>
                        </a:spcAft>
                      </a:pPr>
                      <a:r>
                        <a:rPr lang="en-US" sz="2400">
                          <a:effectLst/>
                        </a:rPr>
                        <a:t>16.1</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extLst>
                  <a:ext uri="{0D108BD9-81ED-4DB2-BD59-A6C34878D82A}">
                    <a16:rowId xmlns:a16="http://schemas.microsoft.com/office/drawing/2014/main" val="941818457"/>
                  </a:ext>
                </a:extLst>
              </a:tr>
              <a:tr h="411277">
                <a:tc>
                  <a:txBody>
                    <a:bodyPr/>
                    <a:lstStyle/>
                    <a:p>
                      <a:pPr marL="0" marR="0">
                        <a:lnSpc>
                          <a:spcPct val="107000"/>
                        </a:lnSpc>
                        <a:spcBef>
                          <a:spcPts val="0"/>
                        </a:spcBef>
                        <a:spcAft>
                          <a:spcPts val="0"/>
                        </a:spcAft>
                      </a:pPr>
                      <a:r>
                        <a:rPr lang="en-US" sz="2400">
                          <a:effectLst/>
                        </a:rPr>
                        <a:t>First-Generation College Status</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tc>
                  <a:txBody>
                    <a:bodyPr/>
                    <a:lstStyle/>
                    <a:p>
                      <a:pPr marL="0" marR="0" algn="r">
                        <a:lnSpc>
                          <a:spcPct val="107000"/>
                        </a:lnSpc>
                        <a:spcBef>
                          <a:spcPts val="0"/>
                        </a:spcBef>
                        <a:spcAft>
                          <a:spcPts val="0"/>
                        </a:spcAft>
                      </a:pPr>
                      <a:r>
                        <a:rPr lang="en-US" sz="2400">
                          <a:effectLst/>
                        </a:rPr>
                        <a:t>19</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tc>
                  <a:txBody>
                    <a:bodyPr/>
                    <a:lstStyle/>
                    <a:p>
                      <a:pPr marL="0" marR="0" algn="r">
                        <a:lnSpc>
                          <a:spcPct val="107000"/>
                        </a:lnSpc>
                        <a:spcBef>
                          <a:spcPts val="0"/>
                        </a:spcBef>
                        <a:spcAft>
                          <a:spcPts val="0"/>
                        </a:spcAft>
                      </a:pPr>
                      <a:r>
                        <a:rPr lang="en-US" sz="2400">
                          <a:effectLst/>
                        </a:rPr>
                        <a:t>21.8</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extLst>
                  <a:ext uri="{0D108BD9-81ED-4DB2-BD59-A6C34878D82A}">
                    <a16:rowId xmlns:a16="http://schemas.microsoft.com/office/drawing/2014/main" val="3401105311"/>
                  </a:ext>
                </a:extLst>
              </a:tr>
              <a:tr h="411277">
                <a:tc>
                  <a:txBody>
                    <a:bodyPr/>
                    <a:lstStyle/>
                    <a:p>
                      <a:pPr marL="0" marR="0">
                        <a:lnSpc>
                          <a:spcPct val="107000"/>
                        </a:lnSpc>
                        <a:spcBef>
                          <a:spcPts val="0"/>
                        </a:spcBef>
                        <a:spcAft>
                          <a:spcPts val="0"/>
                        </a:spcAft>
                      </a:pPr>
                      <a:r>
                        <a:rPr lang="en-US" sz="2400">
                          <a:effectLst/>
                        </a:rPr>
                        <a:t>Something else </a:t>
                      </a:r>
                      <a:r>
                        <a:rPr lang="en-US" sz="2400" baseline="30000">
                          <a:effectLst/>
                        </a:rPr>
                        <a:t>b</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tc>
                  <a:txBody>
                    <a:bodyPr/>
                    <a:lstStyle/>
                    <a:p>
                      <a:pPr marL="0" marR="0" algn="r">
                        <a:lnSpc>
                          <a:spcPct val="107000"/>
                        </a:lnSpc>
                        <a:spcBef>
                          <a:spcPts val="0"/>
                        </a:spcBef>
                        <a:spcAft>
                          <a:spcPts val="0"/>
                        </a:spcAft>
                      </a:pPr>
                      <a:r>
                        <a:rPr lang="en-US" sz="2400">
                          <a:effectLst/>
                        </a:rPr>
                        <a:t>22</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tc>
                  <a:txBody>
                    <a:bodyPr/>
                    <a:lstStyle/>
                    <a:p>
                      <a:pPr marL="0" marR="0" algn="r">
                        <a:lnSpc>
                          <a:spcPct val="107000"/>
                        </a:lnSpc>
                        <a:spcBef>
                          <a:spcPts val="0"/>
                        </a:spcBef>
                        <a:spcAft>
                          <a:spcPts val="0"/>
                        </a:spcAft>
                      </a:pPr>
                      <a:r>
                        <a:rPr lang="en-US" sz="2400">
                          <a:effectLst/>
                        </a:rPr>
                        <a:t>25.3</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139615" marR="139615" marT="0" marB="0"/>
                </a:tc>
                <a:extLst>
                  <a:ext uri="{0D108BD9-81ED-4DB2-BD59-A6C34878D82A}">
                    <a16:rowId xmlns:a16="http://schemas.microsoft.com/office/drawing/2014/main" val="3050644531"/>
                  </a:ext>
                </a:extLst>
              </a:tr>
            </a:tbl>
          </a:graphicData>
        </a:graphic>
      </p:graphicFrame>
      <p:sp>
        <p:nvSpPr>
          <p:cNvPr id="3" name="TextBox 2">
            <a:extLst>
              <a:ext uri="{FF2B5EF4-FFF2-40B4-BE49-F238E27FC236}">
                <a16:creationId xmlns:a16="http://schemas.microsoft.com/office/drawing/2014/main" id="{B1C1406D-A698-5E45-B2D5-B57D8C0B2BBA}"/>
              </a:ext>
            </a:extLst>
          </p:cNvPr>
          <p:cNvSpPr txBox="1"/>
          <p:nvPr/>
        </p:nvSpPr>
        <p:spPr>
          <a:xfrm>
            <a:off x="983675" y="5601472"/>
            <a:ext cx="9710113" cy="1200329"/>
          </a:xfrm>
          <a:prstGeom prst="rect">
            <a:avLst/>
          </a:prstGeom>
          <a:noFill/>
        </p:spPr>
        <p:txBody>
          <a:bodyPr wrap="square" rtlCol="0">
            <a:spAutoFit/>
          </a:bodyPr>
          <a:lstStyle/>
          <a:p>
            <a:pPr lvl="0"/>
            <a:r>
              <a:rPr lang="en-US" baseline="30000"/>
              <a:t>a</a:t>
            </a:r>
            <a:r>
              <a:rPr lang="en-US"/>
              <a:t> Respondents could select multiple responses.</a:t>
            </a:r>
          </a:p>
          <a:p>
            <a:pPr lvl="0"/>
            <a:r>
              <a:rPr lang="en-US" baseline="30000"/>
              <a:t>b</a:t>
            </a:r>
            <a:r>
              <a:rPr lang="en-US"/>
              <a:t> Other responses included: parental status, age, immigrant/international, socioeconomic status (i.e., living in poverty), poverty, weight</a:t>
            </a:r>
          </a:p>
          <a:p>
            <a:endParaRPr lang="en-US"/>
          </a:p>
        </p:txBody>
      </p:sp>
      <p:sp>
        <p:nvSpPr>
          <p:cNvPr id="6" name="Slide Number Placeholder 5">
            <a:extLst>
              <a:ext uri="{FF2B5EF4-FFF2-40B4-BE49-F238E27FC236}">
                <a16:creationId xmlns:a16="http://schemas.microsoft.com/office/drawing/2014/main" id="{17467CBF-EB8C-6C4F-9541-B6028B15967A}"/>
              </a:ext>
            </a:extLst>
          </p:cNvPr>
          <p:cNvSpPr>
            <a:spLocks noGrp="1"/>
          </p:cNvSpPr>
          <p:nvPr>
            <p:ph type="sldNum" sz="quarter" idx="12"/>
          </p:nvPr>
        </p:nvSpPr>
        <p:spPr/>
        <p:txBody>
          <a:bodyPr/>
          <a:lstStyle/>
          <a:p>
            <a:fld id="{C80ABC43-FC56-4751-9F97-FA12B3A15520}" type="slidenum">
              <a:rPr lang="en-US" smtClean="0"/>
              <a:t>42</a:t>
            </a:fld>
            <a:endParaRPr lang="en-US"/>
          </a:p>
        </p:txBody>
      </p:sp>
      <p:sp>
        <p:nvSpPr>
          <p:cNvPr id="7" name="Date Placeholder 6">
            <a:extLst>
              <a:ext uri="{FF2B5EF4-FFF2-40B4-BE49-F238E27FC236}">
                <a16:creationId xmlns:a16="http://schemas.microsoft.com/office/drawing/2014/main" id="{2C149DCB-017E-194C-9C9D-F80CF4D821B1}"/>
              </a:ext>
            </a:extLst>
          </p:cNvPr>
          <p:cNvSpPr>
            <a:spLocks noGrp="1"/>
          </p:cNvSpPr>
          <p:nvPr>
            <p:ph type="dt" sz="half" idx="10"/>
          </p:nvPr>
        </p:nvSpPr>
        <p:spPr/>
        <p:txBody>
          <a:bodyPr/>
          <a:lstStyle/>
          <a:p>
            <a:fld id="{14FBAD61-34CD-A944-A647-A59F6D27DC12}" type="datetime1">
              <a:rPr lang="en-US" smtClean="0"/>
              <a:t>8/10/2023</a:t>
            </a:fld>
            <a:endParaRPr lang="en-US"/>
          </a:p>
        </p:txBody>
      </p:sp>
    </p:spTree>
    <p:extLst>
      <p:ext uri="{BB962C8B-B14F-4D97-AF65-F5344CB8AC3E}">
        <p14:creationId xmlns:p14="http://schemas.microsoft.com/office/powerpoint/2010/main" val="3364028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B58A72E-13D8-4567-B3C0-074F6B5BDE73}"/>
              </a:ext>
            </a:extLst>
          </p:cNvPr>
          <p:cNvGraphicFramePr>
            <a:graphicFrameLocks noGrp="1"/>
          </p:cNvGraphicFramePr>
          <p:nvPr>
            <p:extLst>
              <p:ext uri="{D42A27DB-BD31-4B8C-83A1-F6EECF244321}">
                <p14:modId xmlns:p14="http://schemas.microsoft.com/office/powerpoint/2010/main" val="2660369599"/>
              </p:ext>
            </p:extLst>
          </p:nvPr>
        </p:nvGraphicFramePr>
        <p:xfrm>
          <a:off x="358140" y="507899"/>
          <a:ext cx="11475720" cy="4396610"/>
        </p:xfrm>
        <a:graphic>
          <a:graphicData uri="http://schemas.openxmlformats.org/drawingml/2006/table">
            <a:tbl>
              <a:tblPr firstRow="1" firstCol="1" bandRow="1">
                <a:tableStyleId>{5C22544A-7EE6-4342-B048-85BDC9FD1C3A}</a:tableStyleId>
              </a:tblPr>
              <a:tblGrid>
                <a:gridCol w="4300026">
                  <a:extLst>
                    <a:ext uri="{9D8B030D-6E8A-4147-A177-3AD203B41FA5}">
                      <a16:colId xmlns:a16="http://schemas.microsoft.com/office/drawing/2014/main" val="4205118228"/>
                    </a:ext>
                  </a:extLst>
                </a:gridCol>
                <a:gridCol w="456127">
                  <a:extLst>
                    <a:ext uri="{9D8B030D-6E8A-4147-A177-3AD203B41FA5}">
                      <a16:colId xmlns:a16="http://schemas.microsoft.com/office/drawing/2014/main" val="4245179260"/>
                    </a:ext>
                  </a:extLst>
                </a:gridCol>
                <a:gridCol w="655163">
                  <a:extLst>
                    <a:ext uri="{9D8B030D-6E8A-4147-A177-3AD203B41FA5}">
                      <a16:colId xmlns:a16="http://schemas.microsoft.com/office/drawing/2014/main" val="1946350536"/>
                    </a:ext>
                  </a:extLst>
                </a:gridCol>
                <a:gridCol w="4944822">
                  <a:extLst>
                    <a:ext uri="{9D8B030D-6E8A-4147-A177-3AD203B41FA5}">
                      <a16:colId xmlns:a16="http://schemas.microsoft.com/office/drawing/2014/main" val="332934268"/>
                    </a:ext>
                  </a:extLst>
                </a:gridCol>
                <a:gridCol w="466493">
                  <a:extLst>
                    <a:ext uri="{9D8B030D-6E8A-4147-A177-3AD203B41FA5}">
                      <a16:colId xmlns:a16="http://schemas.microsoft.com/office/drawing/2014/main" val="963656387"/>
                    </a:ext>
                  </a:extLst>
                </a:gridCol>
                <a:gridCol w="653089">
                  <a:extLst>
                    <a:ext uri="{9D8B030D-6E8A-4147-A177-3AD203B41FA5}">
                      <a16:colId xmlns:a16="http://schemas.microsoft.com/office/drawing/2014/main" val="4130006143"/>
                    </a:ext>
                  </a:extLst>
                </a:gridCol>
              </a:tblGrid>
              <a:tr h="236183">
                <a:tc gridSpan="6">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a:solidFill>
                            <a:schemeClr val="accent2"/>
                          </a:solidFill>
                          <a:effectLst/>
                        </a:rPr>
                        <a:t>Experiences of Ableism</a:t>
                      </a:r>
                      <a:endParaRPr lang="en-US" sz="1600" b="1" kern="1200">
                        <a:solidFill>
                          <a:schemeClr val="accent2"/>
                        </a:solidFill>
                        <a:effectLst/>
                        <a:latin typeface="+mn-lt"/>
                        <a:ea typeface="+mn-ea"/>
                        <a:cs typeface="+mn-cs"/>
                      </a:endParaRPr>
                    </a:p>
                  </a:txBody>
                  <a:tcPr marL="125964" marR="125964" marT="62982" marB="62982"/>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29218371"/>
                  </a:ext>
                </a:extLst>
              </a:tr>
              <a:tr h="236183">
                <a:tc>
                  <a:txBody>
                    <a:bodyPr/>
                    <a:lstStyle/>
                    <a:p>
                      <a:pPr marL="0" marR="0" algn="l">
                        <a:lnSpc>
                          <a:spcPct val="107000"/>
                        </a:lnSpc>
                        <a:spcBef>
                          <a:spcPts val="0"/>
                        </a:spcBef>
                        <a:spcAft>
                          <a:spcPts val="0"/>
                        </a:spcAft>
                      </a:pPr>
                      <a:r>
                        <a:rPr lang="en-US" sz="1500">
                          <a:solidFill>
                            <a:schemeClr val="accent2">
                              <a:lumMod val="40000"/>
                              <a:lumOff val="60000"/>
                            </a:schemeClr>
                          </a:solidFill>
                          <a:effectLst/>
                        </a:rPr>
                        <a:t>Forms of ableism (N=60)</a:t>
                      </a:r>
                      <a:endParaRPr lang="en-US" sz="1500">
                        <a:solidFill>
                          <a:schemeClr val="accent2">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n</a:t>
                      </a:r>
                      <a:r>
                        <a:rPr lang="en-US" sz="1500" baseline="30000">
                          <a:effectLst/>
                        </a:rPr>
                        <a:t>a</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ctr">
                        <a:lnSpc>
                          <a:spcPct val="107000"/>
                        </a:lnSpc>
                        <a:spcBef>
                          <a:spcPts val="0"/>
                        </a:spcBef>
                        <a:spcAft>
                          <a:spcPts val="0"/>
                        </a:spcAft>
                      </a:pPr>
                      <a:r>
                        <a:rPr lang="en-US" sz="1500">
                          <a:effectLst/>
                        </a:rPr>
                        <a:t>%</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l">
                        <a:lnSpc>
                          <a:spcPct val="107000"/>
                        </a:lnSpc>
                        <a:spcBef>
                          <a:spcPts val="0"/>
                        </a:spcBef>
                        <a:spcAft>
                          <a:spcPts val="0"/>
                        </a:spcAft>
                      </a:pPr>
                      <a:r>
                        <a:rPr lang="en-US" sz="1500" b="1">
                          <a:solidFill>
                            <a:schemeClr val="accent2">
                              <a:lumMod val="40000"/>
                              <a:lumOff val="60000"/>
                            </a:schemeClr>
                          </a:solidFill>
                          <a:effectLst/>
                        </a:rPr>
                        <a:t>Office or individuals (N=50)</a:t>
                      </a:r>
                      <a:endParaRPr lang="en-US" sz="1500" b="1">
                        <a:solidFill>
                          <a:schemeClr val="accent2">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solidFill>
                      <a:srgbClr val="4472C4"/>
                    </a:solidFill>
                  </a:tcPr>
                </a:tc>
                <a:tc>
                  <a:txBody>
                    <a:bodyPr/>
                    <a:lstStyle/>
                    <a:p>
                      <a:pPr marL="0" marR="0" algn="r">
                        <a:lnSpc>
                          <a:spcPct val="107000"/>
                        </a:lnSpc>
                        <a:spcBef>
                          <a:spcPts val="0"/>
                        </a:spcBef>
                        <a:spcAft>
                          <a:spcPts val="0"/>
                        </a:spcAft>
                      </a:pPr>
                      <a:r>
                        <a:rPr lang="en-US" sz="1500">
                          <a:effectLst/>
                        </a:rPr>
                        <a:t>n</a:t>
                      </a:r>
                      <a:r>
                        <a:rPr lang="en-US" sz="1500" baseline="30000">
                          <a:effectLst/>
                        </a:rPr>
                        <a:t>a</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ctr">
                        <a:lnSpc>
                          <a:spcPct val="107000"/>
                        </a:lnSpc>
                        <a:spcBef>
                          <a:spcPts val="0"/>
                        </a:spcBef>
                        <a:spcAft>
                          <a:spcPts val="0"/>
                        </a:spcAft>
                      </a:pPr>
                      <a:r>
                        <a:rPr lang="en-US" sz="1500">
                          <a:effectLst/>
                        </a:rPr>
                        <a:t>%</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extLst>
                  <a:ext uri="{0D108BD9-81ED-4DB2-BD59-A6C34878D82A}">
                    <a16:rowId xmlns:a16="http://schemas.microsoft.com/office/drawing/2014/main" val="2748748025"/>
                  </a:ext>
                </a:extLst>
              </a:tr>
              <a:tr h="265034">
                <a:tc>
                  <a:txBody>
                    <a:bodyPr/>
                    <a:lstStyle/>
                    <a:p>
                      <a:pPr marL="0" marR="0" algn="l">
                        <a:lnSpc>
                          <a:spcPct val="107000"/>
                        </a:lnSpc>
                        <a:spcBef>
                          <a:spcPts val="0"/>
                        </a:spcBef>
                        <a:spcAft>
                          <a:spcPts val="0"/>
                        </a:spcAft>
                      </a:pPr>
                      <a:r>
                        <a:rPr lang="en-US" sz="1500">
                          <a:effectLst/>
                        </a:rPr>
                        <a:t>Patronizing language</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35</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60.3</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l">
                        <a:lnSpc>
                          <a:spcPct val="107000"/>
                        </a:lnSpc>
                        <a:spcBef>
                          <a:spcPts val="0"/>
                        </a:spcBef>
                        <a:spcAft>
                          <a:spcPts val="0"/>
                        </a:spcAft>
                      </a:pPr>
                      <a:r>
                        <a:rPr lang="en-US" sz="1500" b="1">
                          <a:solidFill>
                            <a:schemeClr val="bg1"/>
                          </a:solidFill>
                          <a:effectLst/>
                        </a:rPr>
                        <a:t>President’s office</a:t>
                      </a:r>
                      <a:endParaRPr lang="en-US" sz="15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solidFill>
                      <a:srgbClr val="4472C4"/>
                    </a:solidFill>
                  </a:tcPr>
                </a:tc>
                <a:tc>
                  <a:txBody>
                    <a:bodyPr/>
                    <a:lstStyle/>
                    <a:p>
                      <a:pPr marL="0" marR="0" algn="r">
                        <a:lnSpc>
                          <a:spcPct val="107000"/>
                        </a:lnSpc>
                        <a:spcBef>
                          <a:spcPts val="0"/>
                        </a:spcBef>
                        <a:spcAft>
                          <a:spcPts val="0"/>
                        </a:spcAft>
                      </a:pPr>
                      <a:r>
                        <a:rPr lang="en-US" sz="1500">
                          <a:effectLst/>
                        </a:rPr>
                        <a:t>4</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8.2</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extLst>
                  <a:ext uri="{0D108BD9-81ED-4DB2-BD59-A6C34878D82A}">
                    <a16:rowId xmlns:a16="http://schemas.microsoft.com/office/drawing/2014/main" val="1778488639"/>
                  </a:ext>
                </a:extLst>
              </a:tr>
              <a:tr h="228600">
                <a:tc>
                  <a:txBody>
                    <a:bodyPr/>
                    <a:lstStyle/>
                    <a:p>
                      <a:pPr marL="0" marR="0" algn="l">
                        <a:lnSpc>
                          <a:spcPct val="107000"/>
                        </a:lnSpc>
                        <a:spcBef>
                          <a:spcPts val="0"/>
                        </a:spcBef>
                        <a:spcAft>
                          <a:spcPts val="0"/>
                        </a:spcAft>
                      </a:pPr>
                      <a:r>
                        <a:rPr lang="en-US" sz="1500">
                          <a:effectLst/>
                        </a:rPr>
                        <a:t>Verbal harassment</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14</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24.1</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l">
                        <a:lnSpc>
                          <a:spcPct val="107000"/>
                        </a:lnSpc>
                        <a:spcBef>
                          <a:spcPts val="0"/>
                        </a:spcBef>
                        <a:spcAft>
                          <a:spcPts val="0"/>
                        </a:spcAft>
                      </a:pPr>
                      <a:r>
                        <a:rPr lang="en-US" sz="1500" b="1">
                          <a:solidFill>
                            <a:schemeClr val="bg1"/>
                          </a:solidFill>
                          <a:effectLst/>
                        </a:rPr>
                        <a:t>Provost’s Office</a:t>
                      </a:r>
                      <a:endParaRPr lang="en-US" sz="15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solidFill>
                      <a:srgbClr val="4472C4"/>
                    </a:solidFill>
                  </a:tcPr>
                </a:tc>
                <a:tc>
                  <a:txBody>
                    <a:bodyPr/>
                    <a:lstStyle/>
                    <a:p>
                      <a:pPr marL="0" marR="0" algn="r">
                        <a:lnSpc>
                          <a:spcPct val="107000"/>
                        </a:lnSpc>
                        <a:spcBef>
                          <a:spcPts val="0"/>
                        </a:spcBef>
                        <a:spcAft>
                          <a:spcPts val="0"/>
                        </a:spcAft>
                      </a:pPr>
                      <a:r>
                        <a:rPr lang="en-US" sz="1500">
                          <a:effectLst/>
                        </a:rPr>
                        <a:t>8</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16.3</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extLst>
                  <a:ext uri="{0D108BD9-81ED-4DB2-BD59-A6C34878D82A}">
                    <a16:rowId xmlns:a16="http://schemas.microsoft.com/office/drawing/2014/main" val="2495577515"/>
                  </a:ext>
                </a:extLst>
              </a:tr>
              <a:tr h="483301">
                <a:tc>
                  <a:txBody>
                    <a:bodyPr/>
                    <a:lstStyle/>
                    <a:p>
                      <a:pPr marL="0" marR="0" algn="l">
                        <a:lnSpc>
                          <a:spcPct val="107000"/>
                        </a:lnSpc>
                        <a:spcBef>
                          <a:spcPts val="0"/>
                        </a:spcBef>
                        <a:spcAft>
                          <a:spcPts val="0"/>
                        </a:spcAft>
                      </a:pPr>
                      <a:r>
                        <a:rPr lang="en-US" sz="1500">
                          <a:effectLst/>
                        </a:rPr>
                        <a:t>Presumptive physical behaviors (e.g., touching/guiding)</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10</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17.2</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l">
                        <a:lnSpc>
                          <a:spcPct val="107000"/>
                        </a:lnSpc>
                        <a:spcBef>
                          <a:spcPts val="0"/>
                        </a:spcBef>
                        <a:spcAft>
                          <a:spcPts val="0"/>
                        </a:spcAft>
                      </a:pPr>
                      <a:r>
                        <a:rPr lang="en-US" sz="1500" b="1">
                          <a:solidFill>
                            <a:schemeClr val="bg1"/>
                          </a:solidFill>
                          <a:effectLst/>
                        </a:rPr>
                        <a:t>Compliance, Ethics, &amp; Equal Opportunity (CEEO)</a:t>
                      </a:r>
                      <a:endParaRPr lang="en-US" sz="15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solidFill>
                      <a:srgbClr val="4472C4"/>
                    </a:solidFill>
                  </a:tcPr>
                </a:tc>
                <a:tc>
                  <a:txBody>
                    <a:bodyPr/>
                    <a:lstStyle/>
                    <a:p>
                      <a:pPr marL="0" marR="0" algn="r">
                        <a:lnSpc>
                          <a:spcPct val="107000"/>
                        </a:lnSpc>
                        <a:spcBef>
                          <a:spcPts val="0"/>
                        </a:spcBef>
                        <a:spcAft>
                          <a:spcPts val="0"/>
                        </a:spcAft>
                      </a:pPr>
                      <a:r>
                        <a:rPr lang="en-US" sz="1500">
                          <a:effectLst/>
                        </a:rPr>
                        <a:t>9</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18.4</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extLst>
                  <a:ext uri="{0D108BD9-81ED-4DB2-BD59-A6C34878D82A}">
                    <a16:rowId xmlns:a16="http://schemas.microsoft.com/office/drawing/2014/main" val="3052437217"/>
                  </a:ext>
                </a:extLst>
              </a:tr>
              <a:tr h="236183">
                <a:tc>
                  <a:txBody>
                    <a:bodyPr/>
                    <a:lstStyle/>
                    <a:p>
                      <a:pPr marL="0" marR="0" algn="l">
                        <a:lnSpc>
                          <a:spcPct val="107000"/>
                        </a:lnSpc>
                        <a:spcBef>
                          <a:spcPts val="0"/>
                        </a:spcBef>
                        <a:spcAft>
                          <a:spcPts val="0"/>
                        </a:spcAft>
                      </a:pPr>
                      <a:r>
                        <a:rPr lang="en-US" sz="1500">
                          <a:effectLst/>
                        </a:rPr>
                        <a:t>Physical bullying</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2</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3.4</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l">
                        <a:lnSpc>
                          <a:spcPct val="107000"/>
                        </a:lnSpc>
                        <a:spcBef>
                          <a:spcPts val="0"/>
                        </a:spcBef>
                        <a:spcAft>
                          <a:spcPts val="0"/>
                        </a:spcAft>
                      </a:pPr>
                      <a:r>
                        <a:rPr lang="en-US" sz="1500" b="1">
                          <a:solidFill>
                            <a:schemeClr val="bg1"/>
                          </a:solidFill>
                          <a:effectLst/>
                        </a:rPr>
                        <a:t>Vice President for Research office (VPRO)</a:t>
                      </a:r>
                      <a:endParaRPr lang="en-US" sz="15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solidFill>
                      <a:srgbClr val="4472C4"/>
                    </a:solidFill>
                  </a:tcPr>
                </a:tc>
                <a:tc>
                  <a:txBody>
                    <a:bodyPr/>
                    <a:lstStyle/>
                    <a:p>
                      <a:pPr marL="0" marR="0" algn="r">
                        <a:lnSpc>
                          <a:spcPct val="107000"/>
                        </a:lnSpc>
                        <a:spcBef>
                          <a:spcPts val="0"/>
                        </a:spcBef>
                        <a:spcAft>
                          <a:spcPts val="0"/>
                        </a:spcAft>
                      </a:pPr>
                      <a:r>
                        <a:rPr lang="en-US" sz="1500">
                          <a:effectLst/>
                        </a:rPr>
                        <a:t>2</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4.1</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extLst>
                  <a:ext uri="{0D108BD9-81ED-4DB2-BD59-A6C34878D82A}">
                    <a16:rowId xmlns:a16="http://schemas.microsoft.com/office/drawing/2014/main" val="2597519898"/>
                  </a:ext>
                </a:extLst>
              </a:tr>
              <a:tr h="296452">
                <a:tc>
                  <a:txBody>
                    <a:bodyPr/>
                    <a:lstStyle/>
                    <a:p>
                      <a:pPr marL="0" marR="0" algn="l">
                        <a:lnSpc>
                          <a:spcPct val="107000"/>
                        </a:lnSpc>
                        <a:spcBef>
                          <a:spcPts val="0"/>
                        </a:spcBef>
                        <a:spcAft>
                          <a:spcPts val="0"/>
                        </a:spcAft>
                      </a:pPr>
                      <a:r>
                        <a:rPr lang="en-US" sz="1500">
                          <a:effectLst/>
                        </a:rPr>
                        <a:t>Stigmatizing statements</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32</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55.2</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l">
                        <a:lnSpc>
                          <a:spcPct val="107000"/>
                        </a:lnSpc>
                        <a:spcBef>
                          <a:spcPts val="0"/>
                        </a:spcBef>
                        <a:spcAft>
                          <a:spcPts val="0"/>
                        </a:spcAft>
                      </a:pPr>
                      <a:r>
                        <a:rPr lang="en-US" sz="1500" b="1">
                          <a:solidFill>
                            <a:schemeClr val="bg1"/>
                          </a:solidFill>
                          <a:effectLst/>
                        </a:rPr>
                        <a:t>Police</a:t>
                      </a:r>
                      <a:endParaRPr lang="en-US" sz="15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solidFill>
                      <a:srgbClr val="4472C4"/>
                    </a:solidFill>
                  </a:tcPr>
                </a:tc>
                <a:tc>
                  <a:txBody>
                    <a:bodyPr/>
                    <a:lstStyle/>
                    <a:p>
                      <a:pPr marL="0" marR="0" algn="r">
                        <a:lnSpc>
                          <a:spcPct val="107000"/>
                        </a:lnSpc>
                        <a:spcBef>
                          <a:spcPts val="0"/>
                        </a:spcBef>
                        <a:spcAft>
                          <a:spcPts val="0"/>
                        </a:spcAft>
                      </a:pPr>
                      <a:r>
                        <a:rPr lang="en-US" sz="1500">
                          <a:effectLst/>
                        </a:rPr>
                        <a:t>2</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4.1</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extLst>
                  <a:ext uri="{0D108BD9-81ED-4DB2-BD59-A6C34878D82A}">
                    <a16:rowId xmlns:a16="http://schemas.microsoft.com/office/drawing/2014/main" val="236347146"/>
                  </a:ext>
                </a:extLst>
              </a:tr>
              <a:tr h="483301">
                <a:tc>
                  <a:txBody>
                    <a:bodyPr/>
                    <a:lstStyle/>
                    <a:p>
                      <a:pPr marL="0" marR="0" algn="l">
                        <a:lnSpc>
                          <a:spcPct val="107000"/>
                        </a:lnSpc>
                        <a:spcBef>
                          <a:spcPts val="0"/>
                        </a:spcBef>
                        <a:spcAft>
                          <a:spcPts val="0"/>
                        </a:spcAft>
                      </a:pPr>
                      <a:r>
                        <a:rPr lang="en-US" sz="1500">
                          <a:effectLst/>
                        </a:rPr>
                        <a:t>Exclusionary behaviors (e.g., fail to provide accommodations)</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30</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51.7</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l">
                        <a:lnSpc>
                          <a:spcPct val="107000"/>
                        </a:lnSpc>
                        <a:spcBef>
                          <a:spcPts val="0"/>
                        </a:spcBef>
                        <a:spcAft>
                          <a:spcPts val="0"/>
                        </a:spcAft>
                      </a:pPr>
                      <a:r>
                        <a:rPr lang="en-US" sz="1500" b="1">
                          <a:solidFill>
                            <a:schemeClr val="bg1"/>
                          </a:solidFill>
                          <a:effectLst/>
                        </a:rPr>
                        <a:t>College dean</a:t>
                      </a:r>
                      <a:endParaRPr lang="en-US" sz="15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solidFill>
                      <a:srgbClr val="4472C4"/>
                    </a:solidFill>
                  </a:tcPr>
                </a:tc>
                <a:tc>
                  <a:txBody>
                    <a:bodyPr/>
                    <a:lstStyle/>
                    <a:p>
                      <a:pPr marL="0" marR="0" algn="r">
                        <a:lnSpc>
                          <a:spcPct val="107000"/>
                        </a:lnSpc>
                        <a:spcBef>
                          <a:spcPts val="0"/>
                        </a:spcBef>
                        <a:spcAft>
                          <a:spcPts val="0"/>
                        </a:spcAft>
                      </a:pPr>
                      <a:r>
                        <a:rPr lang="en-US" sz="1500">
                          <a:effectLst/>
                        </a:rPr>
                        <a:t>14</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28.6</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extLst>
                  <a:ext uri="{0D108BD9-81ED-4DB2-BD59-A6C34878D82A}">
                    <a16:rowId xmlns:a16="http://schemas.microsoft.com/office/drawing/2014/main" val="2084762209"/>
                  </a:ext>
                </a:extLst>
              </a:tr>
              <a:tr h="483301">
                <a:tc>
                  <a:txBody>
                    <a:bodyPr/>
                    <a:lstStyle/>
                    <a:p>
                      <a:pPr marL="0" marR="0" algn="l">
                        <a:lnSpc>
                          <a:spcPct val="107000"/>
                        </a:lnSpc>
                        <a:spcBef>
                          <a:spcPts val="0"/>
                        </a:spcBef>
                        <a:spcAft>
                          <a:spcPts val="0"/>
                        </a:spcAft>
                      </a:pPr>
                      <a:r>
                        <a:rPr lang="en-US" sz="1500">
                          <a:effectLst/>
                        </a:rPr>
                        <a:t>Dehumanizing behaviors (e.g., not acknowledge your presence)</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21</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36.2</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l">
                        <a:lnSpc>
                          <a:spcPct val="107000"/>
                        </a:lnSpc>
                        <a:spcBef>
                          <a:spcPts val="0"/>
                        </a:spcBef>
                        <a:spcAft>
                          <a:spcPts val="0"/>
                        </a:spcAft>
                      </a:pPr>
                      <a:r>
                        <a:rPr lang="en-US" sz="1500" b="1">
                          <a:solidFill>
                            <a:schemeClr val="bg1"/>
                          </a:solidFill>
                          <a:effectLst/>
                        </a:rPr>
                        <a:t>Department/Program Chair</a:t>
                      </a:r>
                      <a:endParaRPr lang="en-US" sz="15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solidFill>
                      <a:srgbClr val="4472C4"/>
                    </a:solidFill>
                  </a:tcPr>
                </a:tc>
                <a:tc>
                  <a:txBody>
                    <a:bodyPr/>
                    <a:lstStyle/>
                    <a:p>
                      <a:pPr marL="0" marR="0" algn="r">
                        <a:lnSpc>
                          <a:spcPct val="107000"/>
                        </a:lnSpc>
                        <a:spcBef>
                          <a:spcPts val="0"/>
                        </a:spcBef>
                        <a:spcAft>
                          <a:spcPts val="0"/>
                        </a:spcAft>
                      </a:pPr>
                      <a:r>
                        <a:rPr lang="en-US" sz="1500">
                          <a:effectLst/>
                        </a:rPr>
                        <a:t>20</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40.8</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extLst>
                  <a:ext uri="{0D108BD9-81ED-4DB2-BD59-A6C34878D82A}">
                    <a16:rowId xmlns:a16="http://schemas.microsoft.com/office/drawing/2014/main" val="1641667549"/>
                  </a:ext>
                </a:extLst>
              </a:tr>
              <a:tr h="328798">
                <a:tc>
                  <a:txBody>
                    <a:bodyPr/>
                    <a:lstStyle/>
                    <a:p>
                      <a:pPr marL="0" marR="0" algn="l">
                        <a:lnSpc>
                          <a:spcPct val="107000"/>
                        </a:lnSpc>
                        <a:spcBef>
                          <a:spcPts val="0"/>
                        </a:spcBef>
                        <a:spcAft>
                          <a:spcPts val="0"/>
                        </a:spcAft>
                      </a:pPr>
                      <a:r>
                        <a:rPr lang="en-US" sz="1500">
                          <a:effectLst/>
                        </a:rPr>
                        <a:t>Ableist policies and procedures </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13</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22.4</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l">
                        <a:lnSpc>
                          <a:spcPct val="107000"/>
                        </a:lnSpc>
                        <a:spcBef>
                          <a:spcPts val="0"/>
                        </a:spcBef>
                        <a:spcAft>
                          <a:spcPts val="0"/>
                        </a:spcAft>
                      </a:pPr>
                      <a:r>
                        <a:rPr lang="en-US" sz="1500" b="1">
                          <a:solidFill>
                            <a:schemeClr val="bg1"/>
                          </a:solidFill>
                          <a:effectLst/>
                        </a:rPr>
                        <a:t>Colleagues</a:t>
                      </a:r>
                      <a:endParaRPr lang="en-US" sz="15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solidFill>
                      <a:srgbClr val="4472C4"/>
                    </a:solidFill>
                  </a:tcPr>
                </a:tc>
                <a:tc>
                  <a:txBody>
                    <a:bodyPr/>
                    <a:lstStyle/>
                    <a:p>
                      <a:pPr marL="0" marR="0" algn="r">
                        <a:lnSpc>
                          <a:spcPct val="107000"/>
                        </a:lnSpc>
                        <a:spcBef>
                          <a:spcPts val="0"/>
                        </a:spcBef>
                        <a:spcAft>
                          <a:spcPts val="0"/>
                        </a:spcAft>
                      </a:pPr>
                      <a:r>
                        <a:rPr lang="en-US" sz="1500">
                          <a:effectLst/>
                        </a:rPr>
                        <a:t>31</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63.3</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extLst>
                  <a:ext uri="{0D108BD9-81ED-4DB2-BD59-A6C34878D82A}">
                    <a16:rowId xmlns:a16="http://schemas.microsoft.com/office/drawing/2014/main" val="566542129"/>
                  </a:ext>
                </a:extLst>
              </a:tr>
              <a:tr h="335280">
                <a:tc>
                  <a:txBody>
                    <a:bodyPr/>
                    <a:lstStyle/>
                    <a:p>
                      <a:pPr marL="0" marR="0" algn="l">
                        <a:lnSpc>
                          <a:spcPct val="107000"/>
                        </a:lnSpc>
                        <a:spcBef>
                          <a:spcPts val="0"/>
                        </a:spcBef>
                        <a:spcAft>
                          <a:spcPts val="0"/>
                        </a:spcAft>
                      </a:pPr>
                      <a:r>
                        <a:rPr lang="en-US" sz="1500">
                          <a:effectLst/>
                        </a:rPr>
                        <a:t>Bias in committee assignments</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10</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17.2</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l">
                        <a:lnSpc>
                          <a:spcPct val="107000"/>
                        </a:lnSpc>
                        <a:spcBef>
                          <a:spcPts val="0"/>
                        </a:spcBef>
                        <a:spcAft>
                          <a:spcPts val="0"/>
                        </a:spcAft>
                      </a:pPr>
                      <a:r>
                        <a:rPr lang="en-US" sz="1500" b="1">
                          <a:solidFill>
                            <a:schemeClr val="bg1"/>
                          </a:solidFill>
                          <a:effectLst/>
                        </a:rPr>
                        <a:t>Staff</a:t>
                      </a:r>
                      <a:endParaRPr lang="en-US" sz="15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solidFill>
                      <a:srgbClr val="4472C4"/>
                    </a:solidFill>
                  </a:tcPr>
                </a:tc>
                <a:tc>
                  <a:txBody>
                    <a:bodyPr/>
                    <a:lstStyle/>
                    <a:p>
                      <a:pPr marL="0" marR="0" algn="r">
                        <a:lnSpc>
                          <a:spcPct val="107000"/>
                        </a:lnSpc>
                        <a:spcBef>
                          <a:spcPts val="0"/>
                        </a:spcBef>
                        <a:spcAft>
                          <a:spcPts val="0"/>
                        </a:spcAft>
                      </a:pPr>
                      <a:r>
                        <a:rPr lang="en-US" sz="1500">
                          <a:effectLst/>
                        </a:rPr>
                        <a:t>15</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30.6</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extLst>
                  <a:ext uri="{0D108BD9-81ED-4DB2-BD59-A6C34878D82A}">
                    <a16:rowId xmlns:a16="http://schemas.microsoft.com/office/drawing/2014/main" val="1196885003"/>
                  </a:ext>
                </a:extLst>
              </a:tr>
              <a:tr h="259080">
                <a:tc>
                  <a:txBody>
                    <a:bodyPr/>
                    <a:lstStyle/>
                    <a:p>
                      <a:pPr marL="0" marR="0" algn="l">
                        <a:lnSpc>
                          <a:spcPct val="107000"/>
                        </a:lnSpc>
                        <a:spcBef>
                          <a:spcPts val="0"/>
                        </a:spcBef>
                        <a:spcAft>
                          <a:spcPts val="0"/>
                        </a:spcAft>
                      </a:pPr>
                      <a:r>
                        <a:rPr lang="en-US" sz="1500">
                          <a:effectLst/>
                        </a:rPr>
                        <a:t>Prejudicial statements on student evaluations</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6</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10.3</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l">
                        <a:lnSpc>
                          <a:spcPct val="107000"/>
                        </a:lnSpc>
                        <a:spcBef>
                          <a:spcPts val="0"/>
                        </a:spcBef>
                        <a:spcAft>
                          <a:spcPts val="0"/>
                        </a:spcAft>
                      </a:pPr>
                      <a:r>
                        <a:rPr lang="en-US" sz="1500" b="1">
                          <a:solidFill>
                            <a:schemeClr val="bg1"/>
                          </a:solidFill>
                          <a:effectLst/>
                        </a:rPr>
                        <a:t>Students</a:t>
                      </a:r>
                      <a:endParaRPr lang="en-US" sz="15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solidFill>
                      <a:srgbClr val="4472C4"/>
                    </a:solidFill>
                  </a:tcPr>
                </a:tc>
                <a:tc>
                  <a:txBody>
                    <a:bodyPr/>
                    <a:lstStyle/>
                    <a:p>
                      <a:pPr marL="0" marR="0" algn="r">
                        <a:lnSpc>
                          <a:spcPct val="107000"/>
                        </a:lnSpc>
                        <a:spcBef>
                          <a:spcPts val="0"/>
                        </a:spcBef>
                        <a:spcAft>
                          <a:spcPts val="0"/>
                        </a:spcAft>
                      </a:pPr>
                      <a:r>
                        <a:rPr lang="en-US" sz="1500">
                          <a:effectLst/>
                        </a:rPr>
                        <a:t>5</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10.2</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extLst>
                  <a:ext uri="{0D108BD9-81ED-4DB2-BD59-A6C34878D82A}">
                    <a16:rowId xmlns:a16="http://schemas.microsoft.com/office/drawing/2014/main" val="101809460"/>
                  </a:ext>
                </a:extLst>
              </a:tr>
              <a:tr h="318331">
                <a:tc>
                  <a:txBody>
                    <a:bodyPr/>
                    <a:lstStyle/>
                    <a:p>
                      <a:pPr marL="0" marR="0" algn="l">
                        <a:lnSpc>
                          <a:spcPct val="107000"/>
                        </a:lnSpc>
                        <a:spcBef>
                          <a:spcPts val="0"/>
                        </a:spcBef>
                        <a:spcAft>
                          <a:spcPts val="0"/>
                        </a:spcAft>
                      </a:pPr>
                      <a:r>
                        <a:rPr lang="en-US" sz="1500">
                          <a:effectLst/>
                        </a:rPr>
                        <a:t>Something else </a:t>
                      </a:r>
                      <a:r>
                        <a:rPr lang="en-US" sz="1500" baseline="30000">
                          <a:effectLst/>
                        </a:rPr>
                        <a:t>b</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12</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20.7</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l">
                        <a:lnSpc>
                          <a:spcPct val="107000"/>
                        </a:lnSpc>
                        <a:spcBef>
                          <a:spcPts val="0"/>
                        </a:spcBef>
                        <a:spcAft>
                          <a:spcPts val="0"/>
                        </a:spcAft>
                      </a:pPr>
                      <a:r>
                        <a:rPr lang="en-US" sz="1500" b="1">
                          <a:solidFill>
                            <a:schemeClr val="bg1"/>
                          </a:solidFill>
                          <a:effectLst/>
                        </a:rPr>
                        <a:t>Office and/or individuals not identified here </a:t>
                      </a:r>
                      <a:r>
                        <a:rPr lang="en-US" sz="1500" b="1" baseline="30000">
                          <a:solidFill>
                            <a:schemeClr val="bg1"/>
                          </a:solidFill>
                          <a:effectLst/>
                        </a:rPr>
                        <a:t>c</a:t>
                      </a:r>
                      <a:endParaRPr lang="en-US" sz="15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solidFill>
                      <a:srgbClr val="4472C4"/>
                    </a:solidFill>
                  </a:tcPr>
                </a:tc>
                <a:tc>
                  <a:txBody>
                    <a:bodyPr/>
                    <a:lstStyle/>
                    <a:p>
                      <a:pPr marL="0" marR="0" algn="r">
                        <a:lnSpc>
                          <a:spcPct val="107000"/>
                        </a:lnSpc>
                        <a:spcBef>
                          <a:spcPts val="0"/>
                        </a:spcBef>
                        <a:spcAft>
                          <a:spcPts val="0"/>
                        </a:spcAft>
                      </a:pPr>
                      <a:r>
                        <a:rPr lang="en-US" sz="1500">
                          <a:effectLst/>
                        </a:rPr>
                        <a:t>9</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tc>
                  <a:txBody>
                    <a:bodyPr/>
                    <a:lstStyle/>
                    <a:p>
                      <a:pPr marL="0" marR="0" algn="r">
                        <a:lnSpc>
                          <a:spcPct val="107000"/>
                        </a:lnSpc>
                        <a:spcBef>
                          <a:spcPts val="0"/>
                        </a:spcBef>
                        <a:spcAft>
                          <a:spcPts val="0"/>
                        </a:spcAft>
                      </a:pPr>
                      <a:r>
                        <a:rPr lang="en-US" sz="1500">
                          <a:effectLst/>
                        </a:rPr>
                        <a:t>18.4</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4473" marR="94473" marT="0" marB="0"/>
                </a:tc>
                <a:extLst>
                  <a:ext uri="{0D108BD9-81ED-4DB2-BD59-A6C34878D82A}">
                    <a16:rowId xmlns:a16="http://schemas.microsoft.com/office/drawing/2014/main" val="1131057098"/>
                  </a:ext>
                </a:extLst>
              </a:tr>
            </a:tbl>
          </a:graphicData>
        </a:graphic>
      </p:graphicFrame>
      <p:sp>
        <p:nvSpPr>
          <p:cNvPr id="5" name="TextBox 4">
            <a:extLst>
              <a:ext uri="{FF2B5EF4-FFF2-40B4-BE49-F238E27FC236}">
                <a16:creationId xmlns:a16="http://schemas.microsoft.com/office/drawing/2014/main" id="{7A06566A-B8CE-456B-ADDF-A0F5E1D28A00}"/>
              </a:ext>
            </a:extLst>
          </p:cNvPr>
          <p:cNvSpPr txBox="1"/>
          <p:nvPr/>
        </p:nvSpPr>
        <p:spPr>
          <a:xfrm>
            <a:off x="234176" y="5146572"/>
            <a:ext cx="11957824" cy="1015663"/>
          </a:xfrm>
          <a:prstGeom prst="rect">
            <a:avLst/>
          </a:prstGeom>
          <a:noFill/>
        </p:spPr>
        <p:txBody>
          <a:bodyPr wrap="square" rtlCol="0">
            <a:spAutoFit/>
          </a:bodyPr>
          <a:lstStyle/>
          <a:p>
            <a:pPr lvl="0"/>
            <a:r>
              <a:rPr lang="en-US" sz="1200" baseline="30000"/>
              <a:t>a </a:t>
            </a:r>
            <a:r>
              <a:rPr lang="en-US" sz="1200"/>
              <a:t>Respondents could select more than one response.</a:t>
            </a:r>
          </a:p>
          <a:p>
            <a:pPr lvl="0"/>
            <a:r>
              <a:rPr lang="en-US" sz="1200" baseline="30000"/>
              <a:t>b </a:t>
            </a:r>
            <a:r>
              <a:rPr lang="en-US" sz="1200"/>
              <a:t>Other forms of ableism experienced include: feeling like disability is associated only with whiteness, feelings of non-belonging/feeling excluded, lack of respect, minimization/denying experiences, disability not being visible/acknowledged, nonverbal ableist treatment, and general inhuman treatment from others.</a:t>
            </a:r>
          </a:p>
          <a:p>
            <a:pPr lvl="0"/>
            <a:r>
              <a:rPr lang="en-US" sz="1200" baseline="30000"/>
              <a:t>c </a:t>
            </a:r>
            <a:r>
              <a:rPr lang="en-US" sz="1200"/>
              <a:t>Other offices or individuals respondents experienced ableism from include: Health Science Center (HSC), UNM Hospital, UNM legal office, Parking Services, and from general people/culture of higher education.</a:t>
            </a:r>
          </a:p>
        </p:txBody>
      </p:sp>
      <p:sp>
        <p:nvSpPr>
          <p:cNvPr id="3" name="Slide Number Placeholder 2">
            <a:extLst>
              <a:ext uri="{FF2B5EF4-FFF2-40B4-BE49-F238E27FC236}">
                <a16:creationId xmlns:a16="http://schemas.microsoft.com/office/drawing/2014/main" id="{533E6D3C-C6DF-314E-8A7D-1C7FD045379B}"/>
              </a:ext>
            </a:extLst>
          </p:cNvPr>
          <p:cNvSpPr>
            <a:spLocks noGrp="1"/>
          </p:cNvSpPr>
          <p:nvPr>
            <p:ph type="sldNum" sz="quarter" idx="12"/>
          </p:nvPr>
        </p:nvSpPr>
        <p:spPr/>
        <p:txBody>
          <a:bodyPr/>
          <a:lstStyle/>
          <a:p>
            <a:fld id="{C80ABC43-FC56-4751-9F97-FA12B3A15520}" type="slidenum">
              <a:rPr lang="en-US" smtClean="0"/>
              <a:t>43</a:t>
            </a:fld>
            <a:endParaRPr lang="en-US"/>
          </a:p>
        </p:txBody>
      </p:sp>
      <p:sp>
        <p:nvSpPr>
          <p:cNvPr id="6" name="Date Placeholder 5">
            <a:extLst>
              <a:ext uri="{FF2B5EF4-FFF2-40B4-BE49-F238E27FC236}">
                <a16:creationId xmlns:a16="http://schemas.microsoft.com/office/drawing/2014/main" id="{D5F9C0C6-DE73-A540-AB96-D46245D1CF6B}"/>
              </a:ext>
            </a:extLst>
          </p:cNvPr>
          <p:cNvSpPr>
            <a:spLocks noGrp="1"/>
          </p:cNvSpPr>
          <p:nvPr>
            <p:ph type="dt" sz="half" idx="10"/>
          </p:nvPr>
        </p:nvSpPr>
        <p:spPr/>
        <p:txBody>
          <a:bodyPr/>
          <a:lstStyle/>
          <a:p>
            <a:fld id="{7C31EDAB-29BD-9848-94F1-B4BE5C0061F5}" type="datetime1">
              <a:rPr lang="en-US" smtClean="0"/>
              <a:t>8/10/2023</a:t>
            </a:fld>
            <a:endParaRPr lang="en-US"/>
          </a:p>
        </p:txBody>
      </p:sp>
    </p:spTree>
    <p:extLst>
      <p:ext uri="{BB962C8B-B14F-4D97-AF65-F5344CB8AC3E}">
        <p14:creationId xmlns:p14="http://schemas.microsoft.com/office/powerpoint/2010/main" val="5301802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75E4AE8-58FD-4E89-8029-7B60322EABD9}"/>
              </a:ext>
            </a:extLst>
          </p:cNvPr>
          <p:cNvGraphicFramePr>
            <a:graphicFrameLocks noGrp="1"/>
          </p:cNvGraphicFramePr>
          <p:nvPr>
            <p:extLst>
              <p:ext uri="{D42A27DB-BD31-4B8C-83A1-F6EECF244321}">
                <p14:modId xmlns:p14="http://schemas.microsoft.com/office/powerpoint/2010/main" val="2218383190"/>
              </p:ext>
            </p:extLst>
          </p:nvPr>
        </p:nvGraphicFramePr>
        <p:xfrm>
          <a:off x="533402" y="277791"/>
          <a:ext cx="11125198" cy="4942164"/>
        </p:xfrm>
        <a:graphic>
          <a:graphicData uri="http://schemas.openxmlformats.org/drawingml/2006/table">
            <a:tbl>
              <a:tblPr firstRow="1" firstCol="1" bandRow="1">
                <a:tableStyleId>{5C22544A-7EE6-4342-B048-85BDC9FD1C3A}</a:tableStyleId>
              </a:tblPr>
              <a:tblGrid>
                <a:gridCol w="4770118">
                  <a:extLst>
                    <a:ext uri="{9D8B030D-6E8A-4147-A177-3AD203B41FA5}">
                      <a16:colId xmlns:a16="http://schemas.microsoft.com/office/drawing/2014/main" val="1237009500"/>
                    </a:ext>
                  </a:extLst>
                </a:gridCol>
                <a:gridCol w="430926">
                  <a:extLst>
                    <a:ext uri="{9D8B030D-6E8A-4147-A177-3AD203B41FA5}">
                      <a16:colId xmlns:a16="http://schemas.microsoft.com/office/drawing/2014/main" val="605690031"/>
                    </a:ext>
                  </a:extLst>
                </a:gridCol>
                <a:gridCol w="676313">
                  <a:extLst>
                    <a:ext uri="{9D8B030D-6E8A-4147-A177-3AD203B41FA5}">
                      <a16:colId xmlns:a16="http://schemas.microsoft.com/office/drawing/2014/main" val="1921081206"/>
                    </a:ext>
                  </a:extLst>
                </a:gridCol>
                <a:gridCol w="4050085">
                  <a:extLst>
                    <a:ext uri="{9D8B030D-6E8A-4147-A177-3AD203B41FA5}">
                      <a16:colId xmlns:a16="http://schemas.microsoft.com/office/drawing/2014/main" val="3330099331"/>
                    </a:ext>
                  </a:extLst>
                </a:gridCol>
                <a:gridCol w="501386">
                  <a:extLst>
                    <a:ext uri="{9D8B030D-6E8A-4147-A177-3AD203B41FA5}">
                      <a16:colId xmlns:a16="http://schemas.microsoft.com/office/drawing/2014/main" val="3971597926"/>
                    </a:ext>
                  </a:extLst>
                </a:gridCol>
                <a:gridCol w="696370">
                  <a:extLst>
                    <a:ext uri="{9D8B030D-6E8A-4147-A177-3AD203B41FA5}">
                      <a16:colId xmlns:a16="http://schemas.microsoft.com/office/drawing/2014/main" val="1543499162"/>
                    </a:ext>
                  </a:extLst>
                </a:gridCol>
              </a:tblGrid>
              <a:tr h="261847">
                <a:tc gridSpan="6">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800">
                          <a:solidFill>
                            <a:schemeClr val="accent2"/>
                          </a:solidFill>
                          <a:effectLst/>
                        </a:rPr>
                        <a:t>Experiences of Disablism</a:t>
                      </a:r>
                      <a:endParaRPr lang="en-US" sz="1800" b="1" kern="1200">
                        <a:solidFill>
                          <a:schemeClr val="accent2"/>
                        </a:solidFill>
                        <a:effectLst/>
                        <a:latin typeface="+mn-lt"/>
                        <a:ea typeface="+mn-ea"/>
                        <a:cs typeface="+mn-cs"/>
                      </a:endParaRPr>
                    </a:p>
                  </a:txBody>
                  <a:tcPr marL="139652" marR="139652" marT="69826" marB="69826"/>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17898545"/>
                  </a:ext>
                </a:extLst>
              </a:tr>
              <a:tr h="535818">
                <a:tc>
                  <a:txBody>
                    <a:bodyPr/>
                    <a:lstStyle/>
                    <a:p>
                      <a:pPr marL="0" marR="0">
                        <a:lnSpc>
                          <a:spcPct val="107000"/>
                        </a:lnSpc>
                        <a:spcBef>
                          <a:spcPts val="0"/>
                        </a:spcBef>
                        <a:spcAft>
                          <a:spcPts val="0"/>
                        </a:spcAft>
                      </a:pPr>
                      <a:r>
                        <a:rPr lang="en-US" sz="1700">
                          <a:solidFill>
                            <a:schemeClr val="accent2">
                              <a:lumMod val="40000"/>
                              <a:lumOff val="60000"/>
                            </a:schemeClr>
                          </a:solidFill>
                          <a:effectLst/>
                        </a:rPr>
                        <a:t>Types of Harassment, discrimination, and bullying (N=60)</a:t>
                      </a:r>
                      <a:endParaRPr lang="en-US" sz="1700">
                        <a:solidFill>
                          <a:schemeClr val="accent2">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ctr">
                        <a:lnSpc>
                          <a:spcPct val="107000"/>
                        </a:lnSpc>
                        <a:spcBef>
                          <a:spcPts val="0"/>
                        </a:spcBef>
                        <a:spcAft>
                          <a:spcPts val="0"/>
                        </a:spcAft>
                      </a:pPr>
                      <a:r>
                        <a:rPr lang="en-US" sz="1700" err="1">
                          <a:effectLst/>
                        </a:rPr>
                        <a:t>n</a:t>
                      </a:r>
                      <a:r>
                        <a:rPr lang="en-US" sz="1700" baseline="30000" err="1">
                          <a:effectLst/>
                        </a:rPr>
                        <a:t>a</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ctr">
                        <a:lnSpc>
                          <a:spcPct val="107000"/>
                        </a:lnSpc>
                        <a:spcBef>
                          <a:spcPts val="0"/>
                        </a:spcBef>
                        <a:spcAft>
                          <a:spcPts val="0"/>
                        </a:spcAft>
                      </a:pPr>
                      <a:r>
                        <a:rPr lang="en-US" sz="1700" b="1">
                          <a:solidFill>
                            <a:schemeClr val="tx1"/>
                          </a:solidFill>
                          <a:effectLst/>
                        </a:rPr>
                        <a:t>%</a:t>
                      </a:r>
                      <a:endParaRPr lang="en-US" sz="17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nSpc>
                          <a:spcPct val="107000"/>
                        </a:lnSpc>
                        <a:spcBef>
                          <a:spcPts val="0"/>
                        </a:spcBef>
                        <a:spcAft>
                          <a:spcPts val="0"/>
                        </a:spcAft>
                      </a:pPr>
                      <a:r>
                        <a:rPr lang="en-US" sz="1700" b="1">
                          <a:solidFill>
                            <a:schemeClr val="accent2">
                              <a:lumMod val="40000"/>
                              <a:lumOff val="60000"/>
                            </a:schemeClr>
                          </a:solidFill>
                          <a:effectLst/>
                        </a:rPr>
                        <a:t>Context of Harassment, discrimination, and bullying (N=50)</a:t>
                      </a:r>
                      <a:endParaRPr lang="en-US" sz="1700" b="1">
                        <a:solidFill>
                          <a:schemeClr val="accent2">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solidFill>
                      <a:srgbClr val="4472C4"/>
                    </a:solidFill>
                  </a:tcPr>
                </a:tc>
                <a:tc>
                  <a:txBody>
                    <a:bodyPr/>
                    <a:lstStyle/>
                    <a:p>
                      <a:pPr marL="0" marR="0" algn="ctr">
                        <a:lnSpc>
                          <a:spcPct val="107000"/>
                        </a:lnSpc>
                        <a:spcBef>
                          <a:spcPts val="0"/>
                        </a:spcBef>
                        <a:spcAft>
                          <a:spcPts val="0"/>
                        </a:spcAft>
                      </a:pPr>
                      <a:r>
                        <a:rPr lang="en-US" sz="1700" err="1">
                          <a:effectLst/>
                        </a:rPr>
                        <a:t>n</a:t>
                      </a:r>
                      <a:r>
                        <a:rPr lang="en-US" sz="1700" baseline="30000" err="1">
                          <a:effectLst/>
                        </a:rPr>
                        <a:t>a</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ctr">
                        <a:lnSpc>
                          <a:spcPct val="107000"/>
                        </a:lnSpc>
                        <a:spcBef>
                          <a:spcPts val="0"/>
                        </a:spcBef>
                        <a:spcAft>
                          <a:spcPts val="0"/>
                        </a:spcAft>
                      </a:pPr>
                      <a:r>
                        <a:rPr lang="en-US" sz="1700">
                          <a:effectLst/>
                        </a:rPr>
                        <a:t>%</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extLst>
                  <a:ext uri="{0D108BD9-81ED-4DB2-BD59-A6C34878D82A}">
                    <a16:rowId xmlns:a16="http://schemas.microsoft.com/office/drawing/2014/main" val="3955485807"/>
                  </a:ext>
                </a:extLst>
              </a:tr>
              <a:tr h="535818">
                <a:tc>
                  <a:txBody>
                    <a:bodyPr/>
                    <a:lstStyle/>
                    <a:p>
                      <a:pPr marL="0" marR="0">
                        <a:lnSpc>
                          <a:spcPct val="107000"/>
                        </a:lnSpc>
                        <a:spcBef>
                          <a:spcPts val="0"/>
                        </a:spcBef>
                        <a:spcAft>
                          <a:spcPts val="0"/>
                        </a:spcAft>
                      </a:pPr>
                      <a:r>
                        <a:rPr lang="en-US" sz="1700">
                          <a:effectLst/>
                        </a:rPr>
                        <a:t>Discouragement form availing yourself of protections and resources through ADA</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18</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30.0</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nSpc>
                          <a:spcPct val="107000"/>
                        </a:lnSpc>
                        <a:spcBef>
                          <a:spcPts val="0"/>
                        </a:spcBef>
                        <a:spcAft>
                          <a:spcPts val="0"/>
                        </a:spcAft>
                      </a:pPr>
                      <a:r>
                        <a:rPr lang="en-US" sz="1700">
                          <a:solidFill>
                            <a:schemeClr val="bg1"/>
                          </a:solidFill>
                          <a:effectLst/>
                        </a:rPr>
                        <a:t>Department/Program meetings</a:t>
                      </a:r>
                      <a:endParaRPr lang="en-US" sz="17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solidFill>
                      <a:srgbClr val="4472C4"/>
                    </a:solidFill>
                  </a:tcPr>
                </a:tc>
                <a:tc>
                  <a:txBody>
                    <a:bodyPr/>
                    <a:lstStyle/>
                    <a:p>
                      <a:pPr marL="0" marR="0" algn="r">
                        <a:lnSpc>
                          <a:spcPct val="107000"/>
                        </a:lnSpc>
                        <a:spcBef>
                          <a:spcPts val="0"/>
                        </a:spcBef>
                        <a:spcAft>
                          <a:spcPts val="0"/>
                        </a:spcAft>
                      </a:pPr>
                      <a:r>
                        <a:rPr lang="en-US" sz="1700">
                          <a:effectLst/>
                        </a:rPr>
                        <a:t>21</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42.0</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extLst>
                  <a:ext uri="{0D108BD9-81ED-4DB2-BD59-A6C34878D82A}">
                    <a16:rowId xmlns:a16="http://schemas.microsoft.com/office/drawing/2014/main" val="3437968345"/>
                  </a:ext>
                </a:extLst>
              </a:tr>
              <a:tr h="535818">
                <a:tc>
                  <a:txBody>
                    <a:bodyPr/>
                    <a:lstStyle/>
                    <a:p>
                      <a:pPr marL="0" marR="0">
                        <a:lnSpc>
                          <a:spcPct val="107000"/>
                        </a:lnSpc>
                        <a:spcBef>
                          <a:spcPts val="0"/>
                        </a:spcBef>
                        <a:spcAft>
                          <a:spcPts val="0"/>
                        </a:spcAft>
                      </a:pPr>
                      <a:r>
                        <a:rPr lang="en-US" sz="1700">
                          <a:effectLst/>
                        </a:rPr>
                        <a:t>Resistance to implementing authorized accommodations</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19</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31.7</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nSpc>
                          <a:spcPct val="107000"/>
                        </a:lnSpc>
                        <a:spcBef>
                          <a:spcPts val="0"/>
                        </a:spcBef>
                        <a:spcAft>
                          <a:spcPts val="0"/>
                        </a:spcAft>
                      </a:pPr>
                      <a:r>
                        <a:rPr lang="en-US" sz="1700">
                          <a:solidFill>
                            <a:schemeClr val="bg1"/>
                          </a:solidFill>
                          <a:effectLst/>
                        </a:rPr>
                        <a:t>Meetings with chair or dean</a:t>
                      </a:r>
                      <a:endParaRPr lang="en-US" sz="17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solidFill>
                      <a:srgbClr val="4472C4"/>
                    </a:solidFill>
                  </a:tcPr>
                </a:tc>
                <a:tc>
                  <a:txBody>
                    <a:bodyPr/>
                    <a:lstStyle/>
                    <a:p>
                      <a:pPr marL="0" marR="0" algn="r">
                        <a:lnSpc>
                          <a:spcPct val="107000"/>
                        </a:lnSpc>
                        <a:spcBef>
                          <a:spcPts val="0"/>
                        </a:spcBef>
                        <a:spcAft>
                          <a:spcPts val="0"/>
                        </a:spcAft>
                      </a:pPr>
                      <a:r>
                        <a:rPr lang="en-US" sz="1700">
                          <a:effectLst/>
                        </a:rPr>
                        <a:t>18</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36.0</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extLst>
                  <a:ext uri="{0D108BD9-81ED-4DB2-BD59-A6C34878D82A}">
                    <a16:rowId xmlns:a16="http://schemas.microsoft.com/office/drawing/2014/main" val="2613500808"/>
                  </a:ext>
                </a:extLst>
              </a:tr>
              <a:tr h="429899">
                <a:tc>
                  <a:txBody>
                    <a:bodyPr/>
                    <a:lstStyle/>
                    <a:p>
                      <a:pPr marL="0" marR="0">
                        <a:lnSpc>
                          <a:spcPct val="107000"/>
                        </a:lnSpc>
                        <a:spcBef>
                          <a:spcPts val="0"/>
                        </a:spcBef>
                        <a:spcAft>
                          <a:spcPts val="0"/>
                        </a:spcAft>
                      </a:pPr>
                      <a:r>
                        <a:rPr lang="en-US" sz="1700">
                          <a:effectLst/>
                        </a:rPr>
                        <a:t>Presumption of diminished competence </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24</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40.0</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nSpc>
                          <a:spcPct val="107000"/>
                        </a:lnSpc>
                        <a:spcBef>
                          <a:spcPts val="0"/>
                        </a:spcBef>
                        <a:spcAft>
                          <a:spcPts val="0"/>
                        </a:spcAft>
                      </a:pPr>
                      <a:r>
                        <a:rPr lang="en-US" sz="1700">
                          <a:solidFill>
                            <a:schemeClr val="bg1"/>
                          </a:solidFill>
                          <a:effectLst/>
                        </a:rPr>
                        <a:t>University-level committee meetings</a:t>
                      </a:r>
                      <a:endParaRPr lang="en-US" sz="17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solidFill>
                      <a:srgbClr val="4472C4"/>
                    </a:solidFill>
                  </a:tcPr>
                </a:tc>
                <a:tc>
                  <a:txBody>
                    <a:bodyPr/>
                    <a:lstStyle/>
                    <a:p>
                      <a:pPr marL="0" marR="0" algn="r">
                        <a:lnSpc>
                          <a:spcPct val="107000"/>
                        </a:lnSpc>
                        <a:spcBef>
                          <a:spcPts val="0"/>
                        </a:spcBef>
                        <a:spcAft>
                          <a:spcPts val="0"/>
                        </a:spcAft>
                      </a:pPr>
                      <a:r>
                        <a:rPr lang="en-US" sz="1700">
                          <a:effectLst/>
                        </a:rPr>
                        <a:t>11</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22.0</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extLst>
                  <a:ext uri="{0D108BD9-81ED-4DB2-BD59-A6C34878D82A}">
                    <a16:rowId xmlns:a16="http://schemas.microsoft.com/office/drawing/2014/main" val="2681721762"/>
                  </a:ext>
                </a:extLst>
              </a:tr>
              <a:tr h="441960">
                <a:tc>
                  <a:txBody>
                    <a:bodyPr/>
                    <a:lstStyle/>
                    <a:p>
                      <a:pPr marL="0" marR="0">
                        <a:lnSpc>
                          <a:spcPct val="107000"/>
                        </a:lnSpc>
                        <a:spcBef>
                          <a:spcPts val="0"/>
                        </a:spcBef>
                        <a:spcAft>
                          <a:spcPts val="0"/>
                        </a:spcAft>
                      </a:pPr>
                      <a:r>
                        <a:rPr lang="en-US" sz="1700">
                          <a:effectLst/>
                        </a:rPr>
                        <a:t>Disbelief (e.g., “you don’t look disabled”)</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38</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63.3</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nSpc>
                          <a:spcPct val="107000"/>
                        </a:lnSpc>
                        <a:spcBef>
                          <a:spcPts val="0"/>
                        </a:spcBef>
                        <a:spcAft>
                          <a:spcPts val="0"/>
                        </a:spcAft>
                      </a:pPr>
                      <a:r>
                        <a:rPr lang="en-US" sz="1700">
                          <a:solidFill>
                            <a:schemeClr val="bg1"/>
                          </a:solidFill>
                          <a:effectLst/>
                        </a:rPr>
                        <a:t>College-level committee meetings</a:t>
                      </a:r>
                      <a:endParaRPr lang="en-US" sz="17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solidFill>
                      <a:srgbClr val="4472C4"/>
                    </a:solidFill>
                  </a:tcPr>
                </a:tc>
                <a:tc>
                  <a:txBody>
                    <a:bodyPr/>
                    <a:lstStyle/>
                    <a:p>
                      <a:pPr marL="0" marR="0" algn="r">
                        <a:lnSpc>
                          <a:spcPct val="107000"/>
                        </a:lnSpc>
                        <a:spcBef>
                          <a:spcPts val="0"/>
                        </a:spcBef>
                        <a:spcAft>
                          <a:spcPts val="0"/>
                        </a:spcAft>
                      </a:pPr>
                      <a:r>
                        <a:rPr lang="en-US" sz="1700">
                          <a:effectLst/>
                        </a:rPr>
                        <a:t>9</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18.0</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extLst>
                  <a:ext uri="{0D108BD9-81ED-4DB2-BD59-A6C34878D82A}">
                    <a16:rowId xmlns:a16="http://schemas.microsoft.com/office/drawing/2014/main" val="3587343376"/>
                  </a:ext>
                </a:extLst>
              </a:tr>
              <a:tr h="535818">
                <a:tc>
                  <a:txBody>
                    <a:bodyPr/>
                    <a:lstStyle/>
                    <a:p>
                      <a:pPr marL="0" marR="0">
                        <a:lnSpc>
                          <a:spcPct val="107000"/>
                        </a:lnSpc>
                        <a:spcBef>
                          <a:spcPts val="0"/>
                        </a:spcBef>
                        <a:spcAft>
                          <a:spcPts val="0"/>
                        </a:spcAft>
                      </a:pPr>
                      <a:r>
                        <a:rPr lang="en-US" sz="1700">
                          <a:effectLst/>
                        </a:rPr>
                        <a:t>Resentment</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23</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38.3</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nSpc>
                          <a:spcPct val="107000"/>
                        </a:lnSpc>
                        <a:spcBef>
                          <a:spcPts val="0"/>
                        </a:spcBef>
                        <a:spcAft>
                          <a:spcPts val="0"/>
                        </a:spcAft>
                      </a:pPr>
                      <a:r>
                        <a:rPr lang="en-US" sz="1700">
                          <a:solidFill>
                            <a:schemeClr val="bg1"/>
                          </a:solidFill>
                          <a:effectLst/>
                        </a:rPr>
                        <a:t>Department/Program level committee meetings</a:t>
                      </a:r>
                      <a:endParaRPr lang="en-US" sz="17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solidFill>
                      <a:srgbClr val="4472C4"/>
                    </a:solidFill>
                  </a:tcPr>
                </a:tc>
                <a:tc>
                  <a:txBody>
                    <a:bodyPr/>
                    <a:lstStyle/>
                    <a:p>
                      <a:pPr marL="0" marR="0" algn="r">
                        <a:lnSpc>
                          <a:spcPct val="107000"/>
                        </a:lnSpc>
                        <a:spcBef>
                          <a:spcPts val="0"/>
                        </a:spcBef>
                        <a:spcAft>
                          <a:spcPts val="0"/>
                        </a:spcAft>
                      </a:pPr>
                      <a:r>
                        <a:rPr lang="en-US" sz="1700">
                          <a:effectLst/>
                        </a:rPr>
                        <a:t>15</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30.0</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extLst>
                  <a:ext uri="{0D108BD9-81ED-4DB2-BD59-A6C34878D82A}">
                    <a16:rowId xmlns:a16="http://schemas.microsoft.com/office/drawing/2014/main" val="3099460029"/>
                  </a:ext>
                </a:extLst>
              </a:tr>
              <a:tr h="535818">
                <a:tc>
                  <a:txBody>
                    <a:bodyPr/>
                    <a:lstStyle/>
                    <a:p>
                      <a:pPr marL="0" marR="0">
                        <a:lnSpc>
                          <a:spcPct val="107000"/>
                        </a:lnSpc>
                        <a:spcBef>
                          <a:spcPts val="0"/>
                        </a:spcBef>
                        <a:spcAft>
                          <a:spcPts val="0"/>
                        </a:spcAft>
                      </a:pPr>
                      <a:r>
                        <a:rPr lang="en-US" sz="1700">
                          <a:effectLst/>
                        </a:rPr>
                        <a:t>Patronization</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28</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46.7</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nSpc>
                          <a:spcPct val="107000"/>
                        </a:lnSpc>
                        <a:spcBef>
                          <a:spcPts val="0"/>
                        </a:spcBef>
                        <a:spcAft>
                          <a:spcPts val="0"/>
                        </a:spcAft>
                      </a:pPr>
                      <a:r>
                        <a:rPr lang="en-US" sz="1700">
                          <a:solidFill>
                            <a:schemeClr val="bg1"/>
                          </a:solidFill>
                          <a:effectLst/>
                        </a:rPr>
                        <a:t>Online classrooms</a:t>
                      </a:r>
                      <a:endParaRPr lang="en-US" sz="17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solidFill>
                      <a:srgbClr val="4472C4"/>
                    </a:solidFill>
                  </a:tcPr>
                </a:tc>
                <a:tc>
                  <a:txBody>
                    <a:bodyPr/>
                    <a:lstStyle/>
                    <a:p>
                      <a:pPr marL="0" marR="0" algn="r">
                        <a:lnSpc>
                          <a:spcPct val="107000"/>
                        </a:lnSpc>
                        <a:spcBef>
                          <a:spcPts val="0"/>
                        </a:spcBef>
                        <a:spcAft>
                          <a:spcPts val="0"/>
                        </a:spcAft>
                      </a:pPr>
                      <a:r>
                        <a:rPr lang="en-US" sz="1700">
                          <a:effectLst/>
                        </a:rPr>
                        <a:t>3</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6.0</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extLst>
                  <a:ext uri="{0D108BD9-81ED-4DB2-BD59-A6C34878D82A}">
                    <a16:rowId xmlns:a16="http://schemas.microsoft.com/office/drawing/2014/main" val="748646878"/>
                  </a:ext>
                </a:extLst>
              </a:tr>
              <a:tr h="415475">
                <a:tc>
                  <a:txBody>
                    <a:bodyPr/>
                    <a:lstStyle/>
                    <a:p>
                      <a:pPr marL="0" marR="0">
                        <a:lnSpc>
                          <a:spcPct val="107000"/>
                        </a:lnSpc>
                        <a:spcBef>
                          <a:spcPts val="0"/>
                        </a:spcBef>
                        <a:spcAft>
                          <a:spcPts val="0"/>
                        </a:spcAft>
                      </a:pPr>
                      <a:r>
                        <a:rPr lang="en-US" sz="1700">
                          <a:effectLst/>
                        </a:rPr>
                        <a:t>Depreciation of seriousness of the issue</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32</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53.3</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nSpc>
                          <a:spcPct val="107000"/>
                        </a:lnSpc>
                        <a:spcBef>
                          <a:spcPts val="0"/>
                        </a:spcBef>
                        <a:spcAft>
                          <a:spcPts val="0"/>
                        </a:spcAft>
                      </a:pPr>
                      <a:r>
                        <a:rPr lang="en-US" sz="1700">
                          <a:solidFill>
                            <a:schemeClr val="bg1"/>
                          </a:solidFill>
                          <a:effectLst/>
                        </a:rPr>
                        <a:t>In-person classrooms</a:t>
                      </a:r>
                      <a:endParaRPr lang="en-US" sz="17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solidFill>
                      <a:srgbClr val="4472C4"/>
                    </a:solidFill>
                  </a:tcPr>
                </a:tc>
                <a:tc>
                  <a:txBody>
                    <a:bodyPr/>
                    <a:lstStyle/>
                    <a:p>
                      <a:pPr marL="0" marR="0" algn="r">
                        <a:lnSpc>
                          <a:spcPct val="107000"/>
                        </a:lnSpc>
                        <a:spcBef>
                          <a:spcPts val="0"/>
                        </a:spcBef>
                        <a:spcAft>
                          <a:spcPts val="0"/>
                        </a:spcAft>
                      </a:pPr>
                      <a:r>
                        <a:rPr lang="en-US" sz="1700">
                          <a:effectLst/>
                        </a:rPr>
                        <a:t>11</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22.0</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extLst>
                  <a:ext uri="{0D108BD9-81ED-4DB2-BD59-A6C34878D82A}">
                    <a16:rowId xmlns:a16="http://schemas.microsoft.com/office/drawing/2014/main" val="3680744801"/>
                  </a:ext>
                </a:extLst>
              </a:tr>
              <a:tr h="261847">
                <a:tc>
                  <a:txBody>
                    <a:bodyPr/>
                    <a:lstStyle/>
                    <a:p>
                      <a:pPr marL="0" marR="0">
                        <a:lnSpc>
                          <a:spcPct val="107000"/>
                        </a:lnSpc>
                        <a:spcBef>
                          <a:spcPts val="0"/>
                        </a:spcBef>
                        <a:spcAft>
                          <a:spcPts val="0"/>
                        </a:spcAft>
                      </a:pPr>
                      <a:r>
                        <a:rPr lang="en-US" sz="1700">
                          <a:effectLst/>
                        </a:rPr>
                        <a:t>Something else </a:t>
                      </a:r>
                      <a:r>
                        <a:rPr lang="en-US" sz="1700" baseline="30000">
                          <a:effectLst/>
                        </a:rPr>
                        <a:t>b</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2</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3.3</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nSpc>
                          <a:spcPct val="107000"/>
                        </a:lnSpc>
                        <a:spcBef>
                          <a:spcPts val="0"/>
                        </a:spcBef>
                        <a:spcAft>
                          <a:spcPts val="0"/>
                        </a:spcAft>
                      </a:pPr>
                      <a:r>
                        <a:rPr lang="en-US" sz="1700">
                          <a:solidFill>
                            <a:schemeClr val="bg1"/>
                          </a:solidFill>
                          <a:effectLst/>
                        </a:rPr>
                        <a:t>Hiring and/or onboarding</a:t>
                      </a:r>
                      <a:endParaRPr lang="en-US" sz="17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solidFill>
                      <a:srgbClr val="4472C4"/>
                    </a:solidFill>
                  </a:tcPr>
                </a:tc>
                <a:tc>
                  <a:txBody>
                    <a:bodyPr/>
                    <a:lstStyle/>
                    <a:p>
                      <a:pPr marL="0" marR="0" algn="r">
                        <a:lnSpc>
                          <a:spcPct val="107000"/>
                        </a:lnSpc>
                        <a:spcBef>
                          <a:spcPts val="0"/>
                        </a:spcBef>
                        <a:spcAft>
                          <a:spcPts val="0"/>
                        </a:spcAft>
                      </a:pPr>
                      <a:r>
                        <a:rPr lang="en-US" sz="1700">
                          <a:effectLst/>
                        </a:rPr>
                        <a:t>9</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18.0</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extLst>
                  <a:ext uri="{0D108BD9-81ED-4DB2-BD59-A6C34878D82A}">
                    <a16:rowId xmlns:a16="http://schemas.microsoft.com/office/drawing/2014/main" val="4211584213"/>
                  </a:ext>
                </a:extLst>
              </a:tr>
              <a:tr h="261847">
                <a:tc>
                  <a:txBody>
                    <a:bodyPr/>
                    <a:lstStyle/>
                    <a:p>
                      <a:pPr marL="0" marR="0">
                        <a:lnSpc>
                          <a:spcPct val="107000"/>
                        </a:lnSpc>
                        <a:spcBef>
                          <a:spcPts val="0"/>
                        </a:spcBef>
                        <a:spcAft>
                          <a:spcPts val="0"/>
                        </a:spcAft>
                      </a:pPr>
                      <a:r>
                        <a:rPr lang="en-US" sz="1700">
                          <a:effectLst/>
                        </a:rPr>
                        <a:t> </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 </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 </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nSpc>
                          <a:spcPct val="107000"/>
                        </a:lnSpc>
                        <a:spcBef>
                          <a:spcPts val="0"/>
                        </a:spcBef>
                        <a:spcAft>
                          <a:spcPts val="0"/>
                        </a:spcAft>
                      </a:pPr>
                      <a:r>
                        <a:rPr lang="en-US" sz="1700">
                          <a:solidFill>
                            <a:schemeClr val="bg1"/>
                          </a:solidFill>
                          <a:effectLst/>
                        </a:rPr>
                        <a:t>Something else </a:t>
                      </a:r>
                      <a:r>
                        <a:rPr lang="en-US" sz="1700" baseline="30000">
                          <a:solidFill>
                            <a:schemeClr val="bg1"/>
                          </a:solidFill>
                          <a:effectLst/>
                        </a:rPr>
                        <a:t>c</a:t>
                      </a:r>
                      <a:endParaRPr lang="en-US" sz="17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solidFill>
                      <a:srgbClr val="4472C4"/>
                    </a:solidFill>
                  </a:tcPr>
                </a:tc>
                <a:tc>
                  <a:txBody>
                    <a:bodyPr/>
                    <a:lstStyle/>
                    <a:p>
                      <a:pPr marL="0" marR="0" algn="r">
                        <a:lnSpc>
                          <a:spcPct val="107000"/>
                        </a:lnSpc>
                        <a:spcBef>
                          <a:spcPts val="0"/>
                        </a:spcBef>
                        <a:spcAft>
                          <a:spcPts val="0"/>
                        </a:spcAft>
                      </a:pPr>
                      <a:r>
                        <a:rPr lang="en-US" sz="1700">
                          <a:effectLst/>
                        </a:rPr>
                        <a:t>12</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tc>
                  <a:txBody>
                    <a:bodyPr/>
                    <a:lstStyle/>
                    <a:p>
                      <a:pPr marL="0" marR="0" algn="r">
                        <a:lnSpc>
                          <a:spcPct val="107000"/>
                        </a:lnSpc>
                        <a:spcBef>
                          <a:spcPts val="0"/>
                        </a:spcBef>
                        <a:spcAft>
                          <a:spcPts val="0"/>
                        </a:spcAft>
                      </a:pPr>
                      <a:r>
                        <a:rPr lang="en-US" sz="1700">
                          <a:effectLst/>
                        </a:rPr>
                        <a:t>24.0</a:t>
                      </a:r>
                      <a:endParaRPr lang="en-US" sz="1700">
                        <a:effectLst/>
                        <a:latin typeface="Calibri" panose="020F0502020204030204" pitchFamily="34" charset="0"/>
                        <a:ea typeface="Calibri" panose="020F0502020204030204" pitchFamily="34" charset="0"/>
                        <a:cs typeface="Times New Roman" panose="02020603050405020304" pitchFamily="18" charset="0"/>
                      </a:endParaRPr>
                    </a:p>
                  </a:txBody>
                  <a:tcPr marL="104739" marR="104739" marT="0" marB="0"/>
                </a:tc>
                <a:extLst>
                  <a:ext uri="{0D108BD9-81ED-4DB2-BD59-A6C34878D82A}">
                    <a16:rowId xmlns:a16="http://schemas.microsoft.com/office/drawing/2014/main" val="841874171"/>
                  </a:ext>
                </a:extLst>
              </a:tr>
            </a:tbl>
          </a:graphicData>
        </a:graphic>
      </p:graphicFrame>
      <p:sp>
        <p:nvSpPr>
          <p:cNvPr id="5" name="TextBox 4">
            <a:extLst>
              <a:ext uri="{FF2B5EF4-FFF2-40B4-BE49-F238E27FC236}">
                <a16:creationId xmlns:a16="http://schemas.microsoft.com/office/drawing/2014/main" id="{3FFECC68-4AAC-44DA-A174-D79866757727}"/>
              </a:ext>
            </a:extLst>
          </p:cNvPr>
          <p:cNvSpPr txBox="1"/>
          <p:nvPr/>
        </p:nvSpPr>
        <p:spPr>
          <a:xfrm>
            <a:off x="571500" y="5383997"/>
            <a:ext cx="11048999" cy="1077218"/>
          </a:xfrm>
          <a:prstGeom prst="rect">
            <a:avLst/>
          </a:prstGeom>
          <a:noFill/>
        </p:spPr>
        <p:txBody>
          <a:bodyPr wrap="square" rtlCol="0">
            <a:spAutoFit/>
          </a:bodyPr>
          <a:lstStyle/>
          <a:p>
            <a:pPr lvl="0"/>
            <a:r>
              <a:rPr lang="en-US" sz="1600" baseline="30000"/>
              <a:t>a </a:t>
            </a:r>
            <a:r>
              <a:rPr lang="en-US" sz="1600"/>
              <a:t>Respondents could select more than one response. </a:t>
            </a:r>
          </a:p>
          <a:p>
            <a:pPr lvl="0"/>
            <a:r>
              <a:rPr lang="en-US" sz="1600" baseline="30000"/>
              <a:t>b </a:t>
            </a:r>
            <a:r>
              <a:rPr lang="en-US" sz="1600"/>
              <a:t>Other forms of </a:t>
            </a:r>
            <a:r>
              <a:rPr lang="en-US" sz="1600" err="1"/>
              <a:t>disablism</a:t>
            </a:r>
            <a:r>
              <a:rPr lang="en-US" sz="1600"/>
              <a:t>: lack of acknowledgment disability and lack of accommodations.</a:t>
            </a:r>
          </a:p>
          <a:p>
            <a:pPr lvl="0"/>
            <a:r>
              <a:rPr lang="en-US" sz="1600" baseline="30000"/>
              <a:t>c </a:t>
            </a:r>
            <a:r>
              <a:rPr lang="en-US" sz="1600"/>
              <a:t>Other contexts of </a:t>
            </a:r>
            <a:r>
              <a:rPr lang="en-US" sz="1600" err="1"/>
              <a:t>disablism</a:t>
            </a:r>
            <a:r>
              <a:rPr lang="en-US" sz="1600"/>
              <a:t> include: inaccessible bathrooms, from colleagues and casual/private/social interactions, tenure process, UNM legal, parking, </a:t>
            </a:r>
          </a:p>
        </p:txBody>
      </p:sp>
      <p:sp>
        <p:nvSpPr>
          <p:cNvPr id="3" name="Slide Number Placeholder 2">
            <a:extLst>
              <a:ext uri="{FF2B5EF4-FFF2-40B4-BE49-F238E27FC236}">
                <a16:creationId xmlns:a16="http://schemas.microsoft.com/office/drawing/2014/main" id="{C9CA950F-2A52-CD4C-8CBB-86F984ABB697}"/>
              </a:ext>
            </a:extLst>
          </p:cNvPr>
          <p:cNvSpPr>
            <a:spLocks noGrp="1"/>
          </p:cNvSpPr>
          <p:nvPr>
            <p:ph type="sldNum" sz="quarter" idx="12"/>
          </p:nvPr>
        </p:nvSpPr>
        <p:spPr/>
        <p:txBody>
          <a:bodyPr/>
          <a:lstStyle/>
          <a:p>
            <a:fld id="{C80ABC43-FC56-4751-9F97-FA12B3A15520}" type="slidenum">
              <a:rPr lang="en-US" smtClean="0"/>
              <a:t>44</a:t>
            </a:fld>
            <a:endParaRPr lang="en-US"/>
          </a:p>
        </p:txBody>
      </p:sp>
      <p:sp>
        <p:nvSpPr>
          <p:cNvPr id="6" name="Date Placeholder 5">
            <a:extLst>
              <a:ext uri="{FF2B5EF4-FFF2-40B4-BE49-F238E27FC236}">
                <a16:creationId xmlns:a16="http://schemas.microsoft.com/office/drawing/2014/main" id="{D0993714-759D-964E-B18C-16B88F41F0E6}"/>
              </a:ext>
            </a:extLst>
          </p:cNvPr>
          <p:cNvSpPr>
            <a:spLocks noGrp="1"/>
          </p:cNvSpPr>
          <p:nvPr>
            <p:ph type="dt" sz="half" idx="10"/>
          </p:nvPr>
        </p:nvSpPr>
        <p:spPr/>
        <p:txBody>
          <a:bodyPr/>
          <a:lstStyle/>
          <a:p>
            <a:fld id="{A2BF5A69-346E-D246-A91E-80D79C202355}" type="datetime1">
              <a:rPr lang="en-US" smtClean="0"/>
              <a:t>8/10/2023</a:t>
            </a:fld>
            <a:endParaRPr lang="en-US"/>
          </a:p>
        </p:txBody>
      </p:sp>
    </p:spTree>
    <p:extLst>
      <p:ext uri="{BB962C8B-B14F-4D97-AF65-F5344CB8AC3E}">
        <p14:creationId xmlns:p14="http://schemas.microsoft.com/office/powerpoint/2010/main" val="24717851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89D50F0-C3D2-4162-8E88-26B1FA24D339}"/>
              </a:ext>
            </a:extLst>
          </p:cNvPr>
          <p:cNvGraphicFramePr>
            <a:graphicFrameLocks noGrp="1"/>
          </p:cNvGraphicFramePr>
          <p:nvPr>
            <p:extLst>
              <p:ext uri="{D42A27DB-BD31-4B8C-83A1-F6EECF244321}">
                <p14:modId xmlns:p14="http://schemas.microsoft.com/office/powerpoint/2010/main" val="1558041792"/>
              </p:ext>
            </p:extLst>
          </p:nvPr>
        </p:nvGraphicFramePr>
        <p:xfrm>
          <a:off x="1254251" y="204731"/>
          <a:ext cx="9683497" cy="6448664"/>
        </p:xfrm>
        <a:graphic>
          <a:graphicData uri="http://schemas.openxmlformats.org/drawingml/2006/table">
            <a:tbl>
              <a:tblPr firstRow="1" firstCol="1" bandRow="1">
                <a:tableStyleId>{5C22544A-7EE6-4342-B048-85BDC9FD1C3A}</a:tableStyleId>
              </a:tblPr>
              <a:tblGrid>
                <a:gridCol w="2336442">
                  <a:extLst>
                    <a:ext uri="{9D8B030D-6E8A-4147-A177-3AD203B41FA5}">
                      <a16:colId xmlns:a16="http://schemas.microsoft.com/office/drawing/2014/main" val="3110535200"/>
                    </a:ext>
                  </a:extLst>
                </a:gridCol>
                <a:gridCol w="1238410">
                  <a:extLst>
                    <a:ext uri="{9D8B030D-6E8A-4147-A177-3AD203B41FA5}">
                      <a16:colId xmlns:a16="http://schemas.microsoft.com/office/drawing/2014/main" val="2985207822"/>
                    </a:ext>
                  </a:extLst>
                </a:gridCol>
                <a:gridCol w="2419190">
                  <a:extLst>
                    <a:ext uri="{9D8B030D-6E8A-4147-A177-3AD203B41FA5}">
                      <a16:colId xmlns:a16="http://schemas.microsoft.com/office/drawing/2014/main" val="1777526593"/>
                    </a:ext>
                  </a:extLst>
                </a:gridCol>
                <a:gridCol w="1688126">
                  <a:extLst>
                    <a:ext uri="{9D8B030D-6E8A-4147-A177-3AD203B41FA5}">
                      <a16:colId xmlns:a16="http://schemas.microsoft.com/office/drawing/2014/main" val="2702680491"/>
                    </a:ext>
                  </a:extLst>
                </a:gridCol>
                <a:gridCol w="2001329">
                  <a:extLst>
                    <a:ext uri="{9D8B030D-6E8A-4147-A177-3AD203B41FA5}">
                      <a16:colId xmlns:a16="http://schemas.microsoft.com/office/drawing/2014/main" val="2933307049"/>
                    </a:ext>
                  </a:extLst>
                </a:gridCol>
              </a:tblGrid>
              <a:tr h="866631">
                <a:tc gridSpan="5">
                  <a:txBody>
                    <a:bodyPr/>
                    <a:lstStyle/>
                    <a:p>
                      <a:pPr marL="0" marR="0">
                        <a:lnSpc>
                          <a:spcPct val="107000"/>
                        </a:lnSpc>
                        <a:spcBef>
                          <a:spcPts val="0"/>
                        </a:spcBef>
                        <a:spcAft>
                          <a:spcPts val="0"/>
                        </a:spcAft>
                      </a:pPr>
                      <a:r>
                        <a:rPr lang="en-US" sz="3200">
                          <a:solidFill>
                            <a:schemeClr val="accent2"/>
                          </a:solidFill>
                          <a:effectLst/>
                        </a:rPr>
                        <a:t>Effects of disablism and ableism on future at UNM and in academia</a:t>
                      </a:r>
                      <a:endParaRPr lang="en-US" sz="32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264396" marR="264396" marT="132198" marB="132198"/>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97243009"/>
                  </a:ext>
                </a:extLst>
              </a:tr>
              <a:tr h="1014437">
                <a:tc>
                  <a:txBody>
                    <a:bodyPr/>
                    <a:lstStyle/>
                    <a:p>
                      <a:pPr marL="0" marR="0">
                        <a:lnSpc>
                          <a:spcPct val="107000"/>
                        </a:lnSpc>
                        <a:spcBef>
                          <a:spcPts val="0"/>
                        </a:spcBef>
                        <a:spcAft>
                          <a:spcPts val="0"/>
                        </a:spcAft>
                      </a:pPr>
                      <a:r>
                        <a:rPr lang="en-US" sz="3200">
                          <a:effectLst/>
                        </a:rPr>
                        <a:t> </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198297" marR="198297" marT="0" marB="0"/>
                </a:tc>
                <a:tc gridSpan="2">
                  <a:txBody>
                    <a:bodyPr/>
                    <a:lstStyle/>
                    <a:p>
                      <a:pPr marL="0" marR="0">
                        <a:lnSpc>
                          <a:spcPct val="107000"/>
                        </a:lnSpc>
                        <a:spcBef>
                          <a:spcPts val="0"/>
                        </a:spcBef>
                        <a:spcAft>
                          <a:spcPts val="0"/>
                        </a:spcAft>
                      </a:pPr>
                      <a:r>
                        <a:rPr lang="en-US" sz="3200">
                          <a:effectLst/>
                        </a:rPr>
                        <a:t>Considered leaving UNM (N=78)</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264396" marR="264396" marT="132198" marB="132198"/>
                </a:tc>
                <a:tc hMerge="1">
                  <a:txBody>
                    <a:bodyPr/>
                    <a:lstStyle/>
                    <a:p>
                      <a:endParaRPr lang="en-US"/>
                    </a:p>
                  </a:txBody>
                  <a:tcPr/>
                </a:tc>
                <a:tc gridSpan="2">
                  <a:txBody>
                    <a:bodyPr/>
                    <a:lstStyle/>
                    <a:p>
                      <a:pPr marL="0" marR="0">
                        <a:lnSpc>
                          <a:spcPct val="107000"/>
                        </a:lnSpc>
                        <a:spcBef>
                          <a:spcPts val="0"/>
                        </a:spcBef>
                        <a:spcAft>
                          <a:spcPts val="0"/>
                        </a:spcAft>
                      </a:pPr>
                      <a:r>
                        <a:rPr lang="en-US" sz="3200">
                          <a:effectLst/>
                        </a:rPr>
                        <a:t>Considered leaving profession (N=76)</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264396" marR="264396" marT="132198" marB="132198"/>
                </a:tc>
                <a:tc hMerge="1">
                  <a:txBody>
                    <a:bodyPr/>
                    <a:lstStyle/>
                    <a:p>
                      <a:endParaRPr lang="en-US"/>
                    </a:p>
                  </a:txBody>
                  <a:tcPr/>
                </a:tc>
                <a:extLst>
                  <a:ext uri="{0D108BD9-81ED-4DB2-BD59-A6C34878D82A}">
                    <a16:rowId xmlns:a16="http://schemas.microsoft.com/office/drawing/2014/main" val="3626992875"/>
                  </a:ext>
                </a:extLst>
              </a:tr>
              <a:tr h="1014437">
                <a:tc>
                  <a:txBody>
                    <a:bodyPr/>
                    <a:lstStyle/>
                    <a:p>
                      <a:pPr marL="0" marR="0">
                        <a:lnSpc>
                          <a:spcPct val="107000"/>
                        </a:lnSpc>
                        <a:spcBef>
                          <a:spcPts val="0"/>
                        </a:spcBef>
                        <a:spcAft>
                          <a:spcPts val="0"/>
                        </a:spcAft>
                      </a:pP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198297" marR="198297" marT="0" marB="0" anchor="ctr"/>
                </a:tc>
                <a:tc>
                  <a:txBody>
                    <a:bodyPr/>
                    <a:lstStyle/>
                    <a:p>
                      <a:pPr marL="0" marR="0" algn="ctr">
                        <a:lnSpc>
                          <a:spcPct val="107000"/>
                        </a:lnSpc>
                        <a:spcBef>
                          <a:spcPts val="0"/>
                        </a:spcBef>
                        <a:spcAft>
                          <a:spcPts val="0"/>
                        </a:spcAft>
                      </a:pPr>
                      <a:r>
                        <a:rPr lang="en-US" sz="3200">
                          <a:effectLst/>
                          <a:latin typeface="Calibri" panose="020F0502020204030204" pitchFamily="34" charset="0"/>
                          <a:ea typeface="Calibri" panose="020F0502020204030204" pitchFamily="34" charset="0"/>
                          <a:cs typeface="Times New Roman" panose="02020603050405020304" pitchFamily="18" charset="0"/>
                        </a:rPr>
                        <a:t>n</a:t>
                      </a:r>
                    </a:p>
                  </a:txBody>
                  <a:tcPr marL="198297" marR="198297" marT="0" marB="0" anchor="ctr"/>
                </a:tc>
                <a:tc>
                  <a:txBody>
                    <a:bodyPr/>
                    <a:lstStyle/>
                    <a:p>
                      <a:pPr marL="0" marR="0" algn="ctr">
                        <a:lnSpc>
                          <a:spcPct val="107000"/>
                        </a:lnSpc>
                        <a:spcBef>
                          <a:spcPts val="0"/>
                        </a:spcBef>
                        <a:spcAft>
                          <a:spcPts val="0"/>
                        </a:spcAft>
                      </a:pPr>
                      <a:r>
                        <a:rPr lang="en-US" sz="3200">
                          <a:effectLst/>
                          <a:latin typeface="Calibri" panose="020F0502020204030204" pitchFamily="34" charset="0"/>
                          <a:ea typeface="Calibri" panose="020F0502020204030204" pitchFamily="34" charset="0"/>
                          <a:cs typeface="Times New Roman" panose="02020603050405020304" pitchFamily="18" charset="0"/>
                        </a:rPr>
                        <a:t>%</a:t>
                      </a:r>
                    </a:p>
                  </a:txBody>
                  <a:tcPr marL="198297" marR="198297" marT="0" marB="0" anchor="ctr"/>
                </a:tc>
                <a:tc>
                  <a:txBody>
                    <a:bodyPr/>
                    <a:lstStyle/>
                    <a:p>
                      <a:pPr marL="0" marR="0" algn="ctr">
                        <a:lnSpc>
                          <a:spcPct val="107000"/>
                        </a:lnSpc>
                        <a:spcBef>
                          <a:spcPts val="0"/>
                        </a:spcBef>
                        <a:spcAft>
                          <a:spcPts val="0"/>
                        </a:spcAft>
                      </a:pPr>
                      <a:r>
                        <a:rPr lang="en-US" sz="3200">
                          <a:effectLst/>
                          <a:latin typeface="Calibri" panose="020F0502020204030204" pitchFamily="34" charset="0"/>
                          <a:ea typeface="Calibri" panose="020F0502020204030204" pitchFamily="34" charset="0"/>
                          <a:cs typeface="Times New Roman" panose="02020603050405020304" pitchFamily="18" charset="0"/>
                        </a:rPr>
                        <a:t>n</a:t>
                      </a:r>
                    </a:p>
                  </a:txBody>
                  <a:tcPr marL="198297" marR="198297" marT="0" marB="0" anchor="ctr"/>
                </a:tc>
                <a:tc>
                  <a:txBody>
                    <a:bodyPr/>
                    <a:lstStyle/>
                    <a:p>
                      <a:pPr marL="0" marR="0" algn="ctr">
                        <a:lnSpc>
                          <a:spcPct val="107000"/>
                        </a:lnSpc>
                        <a:spcBef>
                          <a:spcPts val="0"/>
                        </a:spcBef>
                        <a:spcAft>
                          <a:spcPts val="0"/>
                        </a:spcAft>
                      </a:pPr>
                      <a:r>
                        <a:rPr lang="en-US" sz="3200">
                          <a:effectLst/>
                          <a:latin typeface="Calibri" panose="020F0502020204030204" pitchFamily="34" charset="0"/>
                          <a:ea typeface="Calibri" panose="020F0502020204030204" pitchFamily="34" charset="0"/>
                          <a:cs typeface="Times New Roman" panose="02020603050405020304" pitchFamily="18" charset="0"/>
                        </a:rPr>
                        <a:t>%</a:t>
                      </a:r>
                    </a:p>
                  </a:txBody>
                  <a:tcPr marL="198297" marR="198297" marT="0" marB="0" anchor="ctr"/>
                </a:tc>
                <a:extLst>
                  <a:ext uri="{0D108BD9-81ED-4DB2-BD59-A6C34878D82A}">
                    <a16:rowId xmlns:a16="http://schemas.microsoft.com/office/drawing/2014/main" val="3769125677"/>
                  </a:ext>
                </a:extLst>
              </a:tr>
              <a:tr h="1014437">
                <a:tc>
                  <a:txBody>
                    <a:bodyPr/>
                    <a:lstStyle/>
                    <a:p>
                      <a:pPr marL="0" marR="0">
                        <a:lnSpc>
                          <a:spcPct val="107000"/>
                        </a:lnSpc>
                        <a:spcBef>
                          <a:spcPts val="0"/>
                        </a:spcBef>
                        <a:spcAft>
                          <a:spcPts val="0"/>
                        </a:spcAft>
                      </a:pPr>
                      <a:r>
                        <a:rPr lang="en-US" sz="3200">
                          <a:effectLst/>
                        </a:rPr>
                        <a:t>Frequently </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198297" marR="198297" marT="0" marB="0" anchor="ctr"/>
                </a:tc>
                <a:tc>
                  <a:txBody>
                    <a:bodyPr/>
                    <a:lstStyle/>
                    <a:p>
                      <a:pPr marL="0" marR="0" algn="ctr">
                        <a:lnSpc>
                          <a:spcPct val="107000"/>
                        </a:lnSpc>
                        <a:spcBef>
                          <a:spcPts val="0"/>
                        </a:spcBef>
                        <a:spcAft>
                          <a:spcPts val="0"/>
                        </a:spcAft>
                      </a:pPr>
                      <a:r>
                        <a:rPr lang="en-US" sz="3200">
                          <a:effectLst/>
                        </a:rPr>
                        <a:t>29</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198297" marR="198297" marT="0" marB="0" anchor="ctr"/>
                </a:tc>
                <a:tc>
                  <a:txBody>
                    <a:bodyPr/>
                    <a:lstStyle/>
                    <a:p>
                      <a:pPr marL="0" marR="0" algn="ctr">
                        <a:lnSpc>
                          <a:spcPct val="107000"/>
                        </a:lnSpc>
                        <a:spcBef>
                          <a:spcPts val="0"/>
                        </a:spcBef>
                        <a:spcAft>
                          <a:spcPts val="0"/>
                        </a:spcAft>
                      </a:pPr>
                      <a:r>
                        <a:rPr lang="en-US" sz="3200">
                          <a:effectLst/>
                        </a:rPr>
                        <a:t>37.2</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198297" marR="198297" marT="0" marB="0" anchor="ctr"/>
                </a:tc>
                <a:tc>
                  <a:txBody>
                    <a:bodyPr/>
                    <a:lstStyle/>
                    <a:p>
                      <a:pPr marL="0" marR="0" algn="ctr">
                        <a:lnSpc>
                          <a:spcPct val="107000"/>
                        </a:lnSpc>
                        <a:spcBef>
                          <a:spcPts val="0"/>
                        </a:spcBef>
                        <a:spcAft>
                          <a:spcPts val="0"/>
                        </a:spcAft>
                      </a:pPr>
                      <a:r>
                        <a:rPr lang="en-US" sz="3200">
                          <a:effectLst/>
                        </a:rPr>
                        <a:t>24</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198297" marR="198297" marT="0" marB="0" anchor="ctr"/>
                </a:tc>
                <a:tc>
                  <a:txBody>
                    <a:bodyPr/>
                    <a:lstStyle/>
                    <a:p>
                      <a:pPr marL="0" marR="0" algn="ctr">
                        <a:lnSpc>
                          <a:spcPct val="107000"/>
                        </a:lnSpc>
                        <a:spcBef>
                          <a:spcPts val="0"/>
                        </a:spcBef>
                        <a:spcAft>
                          <a:spcPts val="0"/>
                        </a:spcAft>
                      </a:pPr>
                      <a:r>
                        <a:rPr lang="en-US" sz="3200">
                          <a:effectLst/>
                        </a:rPr>
                        <a:t>31.6</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198297" marR="198297" marT="0" marB="0" anchor="ctr"/>
                </a:tc>
                <a:extLst>
                  <a:ext uri="{0D108BD9-81ED-4DB2-BD59-A6C34878D82A}">
                    <a16:rowId xmlns:a16="http://schemas.microsoft.com/office/drawing/2014/main" val="3306722934"/>
                  </a:ext>
                </a:extLst>
              </a:tr>
              <a:tr h="1014437">
                <a:tc>
                  <a:txBody>
                    <a:bodyPr/>
                    <a:lstStyle/>
                    <a:p>
                      <a:pPr marL="0" marR="0">
                        <a:lnSpc>
                          <a:spcPct val="107000"/>
                        </a:lnSpc>
                        <a:spcBef>
                          <a:spcPts val="0"/>
                        </a:spcBef>
                        <a:spcAft>
                          <a:spcPts val="0"/>
                        </a:spcAft>
                      </a:pPr>
                      <a:r>
                        <a:rPr lang="en-US" sz="3200">
                          <a:effectLst/>
                        </a:rPr>
                        <a:t>Sometimes</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198297" marR="198297" marT="0" marB="0" anchor="ctr"/>
                </a:tc>
                <a:tc>
                  <a:txBody>
                    <a:bodyPr/>
                    <a:lstStyle/>
                    <a:p>
                      <a:pPr marL="0" marR="0" algn="ctr">
                        <a:lnSpc>
                          <a:spcPct val="107000"/>
                        </a:lnSpc>
                        <a:spcBef>
                          <a:spcPts val="0"/>
                        </a:spcBef>
                        <a:spcAft>
                          <a:spcPts val="0"/>
                        </a:spcAft>
                      </a:pPr>
                      <a:r>
                        <a:rPr lang="en-US" sz="3200">
                          <a:effectLst/>
                        </a:rPr>
                        <a:t>24</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198297" marR="198297" marT="0" marB="0" anchor="ctr"/>
                </a:tc>
                <a:tc>
                  <a:txBody>
                    <a:bodyPr/>
                    <a:lstStyle/>
                    <a:p>
                      <a:pPr marL="0" marR="0" algn="ctr">
                        <a:lnSpc>
                          <a:spcPct val="107000"/>
                        </a:lnSpc>
                        <a:spcBef>
                          <a:spcPts val="0"/>
                        </a:spcBef>
                        <a:spcAft>
                          <a:spcPts val="0"/>
                        </a:spcAft>
                      </a:pPr>
                      <a:r>
                        <a:rPr lang="en-US" sz="3200">
                          <a:effectLst/>
                        </a:rPr>
                        <a:t>30.8</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198297" marR="198297" marT="0" marB="0" anchor="ctr"/>
                </a:tc>
                <a:tc>
                  <a:txBody>
                    <a:bodyPr/>
                    <a:lstStyle/>
                    <a:p>
                      <a:pPr marL="0" marR="0" algn="ctr">
                        <a:lnSpc>
                          <a:spcPct val="107000"/>
                        </a:lnSpc>
                        <a:spcBef>
                          <a:spcPts val="0"/>
                        </a:spcBef>
                        <a:spcAft>
                          <a:spcPts val="0"/>
                        </a:spcAft>
                      </a:pPr>
                      <a:r>
                        <a:rPr lang="en-US" sz="3200">
                          <a:effectLst/>
                        </a:rPr>
                        <a:t>25</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198297" marR="198297" marT="0" marB="0" anchor="ctr"/>
                </a:tc>
                <a:tc>
                  <a:txBody>
                    <a:bodyPr/>
                    <a:lstStyle/>
                    <a:p>
                      <a:pPr marL="0" marR="0" algn="ctr">
                        <a:lnSpc>
                          <a:spcPct val="107000"/>
                        </a:lnSpc>
                        <a:spcBef>
                          <a:spcPts val="0"/>
                        </a:spcBef>
                        <a:spcAft>
                          <a:spcPts val="0"/>
                        </a:spcAft>
                      </a:pPr>
                      <a:r>
                        <a:rPr lang="en-US" sz="3200">
                          <a:effectLst/>
                        </a:rPr>
                        <a:t>32.9</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198297" marR="198297" marT="0" marB="0" anchor="ctr"/>
                </a:tc>
                <a:extLst>
                  <a:ext uri="{0D108BD9-81ED-4DB2-BD59-A6C34878D82A}">
                    <a16:rowId xmlns:a16="http://schemas.microsoft.com/office/drawing/2014/main" val="2886518347"/>
                  </a:ext>
                </a:extLst>
              </a:tr>
              <a:tr h="835417">
                <a:tc>
                  <a:txBody>
                    <a:bodyPr/>
                    <a:lstStyle/>
                    <a:p>
                      <a:pPr marL="0" marR="0">
                        <a:lnSpc>
                          <a:spcPct val="107000"/>
                        </a:lnSpc>
                        <a:spcBef>
                          <a:spcPts val="0"/>
                        </a:spcBef>
                        <a:spcAft>
                          <a:spcPts val="0"/>
                        </a:spcAft>
                      </a:pPr>
                      <a:r>
                        <a:rPr lang="en-US" sz="3200">
                          <a:effectLst/>
                        </a:rPr>
                        <a:t>No</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198297" marR="198297" marT="0" marB="0" anchor="ctr"/>
                </a:tc>
                <a:tc>
                  <a:txBody>
                    <a:bodyPr/>
                    <a:lstStyle/>
                    <a:p>
                      <a:pPr marL="0" marR="0" algn="ctr">
                        <a:lnSpc>
                          <a:spcPct val="107000"/>
                        </a:lnSpc>
                        <a:spcBef>
                          <a:spcPts val="0"/>
                        </a:spcBef>
                        <a:spcAft>
                          <a:spcPts val="0"/>
                        </a:spcAft>
                      </a:pPr>
                      <a:r>
                        <a:rPr lang="en-US" sz="3200">
                          <a:effectLst/>
                        </a:rPr>
                        <a:t>31</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198297" marR="198297" marT="0" marB="0" anchor="ctr"/>
                </a:tc>
                <a:tc>
                  <a:txBody>
                    <a:bodyPr/>
                    <a:lstStyle/>
                    <a:p>
                      <a:pPr marL="0" marR="0" algn="ctr">
                        <a:lnSpc>
                          <a:spcPct val="107000"/>
                        </a:lnSpc>
                        <a:spcBef>
                          <a:spcPts val="0"/>
                        </a:spcBef>
                        <a:spcAft>
                          <a:spcPts val="0"/>
                        </a:spcAft>
                      </a:pPr>
                      <a:r>
                        <a:rPr lang="en-US" sz="3200">
                          <a:effectLst/>
                        </a:rPr>
                        <a:t>39.7</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198297" marR="198297" marT="0" marB="0" anchor="ctr"/>
                </a:tc>
                <a:tc>
                  <a:txBody>
                    <a:bodyPr/>
                    <a:lstStyle/>
                    <a:p>
                      <a:pPr marL="0" marR="0" algn="ctr">
                        <a:lnSpc>
                          <a:spcPct val="107000"/>
                        </a:lnSpc>
                        <a:spcBef>
                          <a:spcPts val="0"/>
                        </a:spcBef>
                        <a:spcAft>
                          <a:spcPts val="0"/>
                        </a:spcAft>
                      </a:pPr>
                      <a:r>
                        <a:rPr lang="en-US" sz="3200">
                          <a:effectLst/>
                        </a:rPr>
                        <a:t>30</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198297" marR="198297" marT="0" marB="0" anchor="ctr"/>
                </a:tc>
                <a:tc>
                  <a:txBody>
                    <a:bodyPr/>
                    <a:lstStyle/>
                    <a:p>
                      <a:pPr marL="0" marR="0" algn="ctr">
                        <a:lnSpc>
                          <a:spcPct val="107000"/>
                        </a:lnSpc>
                        <a:spcBef>
                          <a:spcPts val="0"/>
                        </a:spcBef>
                        <a:spcAft>
                          <a:spcPts val="0"/>
                        </a:spcAft>
                      </a:pPr>
                      <a:r>
                        <a:rPr lang="en-US" sz="3200">
                          <a:effectLst/>
                        </a:rPr>
                        <a:t>39.5</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198297" marR="198297" marT="0" marB="0" anchor="ctr"/>
                </a:tc>
                <a:extLst>
                  <a:ext uri="{0D108BD9-81ED-4DB2-BD59-A6C34878D82A}">
                    <a16:rowId xmlns:a16="http://schemas.microsoft.com/office/drawing/2014/main" val="1213925458"/>
                  </a:ext>
                </a:extLst>
              </a:tr>
            </a:tbl>
          </a:graphicData>
        </a:graphic>
      </p:graphicFrame>
      <p:sp>
        <p:nvSpPr>
          <p:cNvPr id="3" name="Slide Number Placeholder 2">
            <a:extLst>
              <a:ext uri="{FF2B5EF4-FFF2-40B4-BE49-F238E27FC236}">
                <a16:creationId xmlns:a16="http://schemas.microsoft.com/office/drawing/2014/main" id="{3645E680-1006-7245-B12E-A5085A88C135}"/>
              </a:ext>
            </a:extLst>
          </p:cNvPr>
          <p:cNvSpPr>
            <a:spLocks noGrp="1"/>
          </p:cNvSpPr>
          <p:nvPr>
            <p:ph type="sldNum" sz="quarter" idx="12"/>
          </p:nvPr>
        </p:nvSpPr>
        <p:spPr/>
        <p:txBody>
          <a:bodyPr/>
          <a:lstStyle/>
          <a:p>
            <a:fld id="{C80ABC43-FC56-4751-9F97-FA12B3A15520}" type="slidenum">
              <a:rPr lang="en-US" smtClean="0"/>
              <a:t>45</a:t>
            </a:fld>
            <a:endParaRPr lang="en-US"/>
          </a:p>
        </p:txBody>
      </p:sp>
      <p:sp>
        <p:nvSpPr>
          <p:cNvPr id="5" name="Date Placeholder 4">
            <a:extLst>
              <a:ext uri="{FF2B5EF4-FFF2-40B4-BE49-F238E27FC236}">
                <a16:creationId xmlns:a16="http://schemas.microsoft.com/office/drawing/2014/main" id="{0364C5FE-9EE6-C241-AF44-305811ED5886}"/>
              </a:ext>
            </a:extLst>
          </p:cNvPr>
          <p:cNvSpPr>
            <a:spLocks noGrp="1"/>
          </p:cNvSpPr>
          <p:nvPr>
            <p:ph type="dt" sz="half" idx="10"/>
          </p:nvPr>
        </p:nvSpPr>
        <p:spPr/>
        <p:txBody>
          <a:bodyPr/>
          <a:lstStyle/>
          <a:p>
            <a:fld id="{AB0662F5-AB67-CA48-A801-F7757E5E6FE3}" type="datetime1">
              <a:rPr lang="en-US" smtClean="0"/>
              <a:t>8/10/2023</a:t>
            </a:fld>
            <a:endParaRPr lang="en-US"/>
          </a:p>
        </p:txBody>
      </p:sp>
    </p:spTree>
    <p:extLst>
      <p:ext uri="{BB962C8B-B14F-4D97-AF65-F5344CB8AC3E}">
        <p14:creationId xmlns:p14="http://schemas.microsoft.com/office/powerpoint/2010/main" val="2545830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B84C4756-22BC-45BC-80C0-C609F81223EE}"/>
              </a:ext>
            </a:extLst>
          </p:cNvPr>
          <p:cNvGraphicFramePr>
            <a:graphicFrameLocks noGrp="1"/>
          </p:cNvGraphicFramePr>
          <p:nvPr>
            <p:extLst>
              <p:ext uri="{D42A27DB-BD31-4B8C-83A1-F6EECF244321}">
                <p14:modId xmlns:p14="http://schemas.microsoft.com/office/powerpoint/2010/main" val="1824066583"/>
              </p:ext>
            </p:extLst>
          </p:nvPr>
        </p:nvGraphicFramePr>
        <p:xfrm>
          <a:off x="1252277" y="711640"/>
          <a:ext cx="9683496" cy="4526831"/>
        </p:xfrm>
        <a:graphic>
          <a:graphicData uri="http://schemas.openxmlformats.org/drawingml/2006/table">
            <a:tbl>
              <a:tblPr firstRow="1" firstCol="1" bandRow="1">
                <a:tableStyleId>{5C22544A-7EE6-4342-B048-85BDC9FD1C3A}</a:tableStyleId>
              </a:tblPr>
              <a:tblGrid>
                <a:gridCol w="8068512">
                  <a:extLst>
                    <a:ext uri="{9D8B030D-6E8A-4147-A177-3AD203B41FA5}">
                      <a16:colId xmlns:a16="http://schemas.microsoft.com/office/drawing/2014/main" val="3210478007"/>
                    </a:ext>
                  </a:extLst>
                </a:gridCol>
                <a:gridCol w="807492">
                  <a:extLst>
                    <a:ext uri="{9D8B030D-6E8A-4147-A177-3AD203B41FA5}">
                      <a16:colId xmlns:a16="http://schemas.microsoft.com/office/drawing/2014/main" val="1515675013"/>
                    </a:ext>
                  </a:extLst>
                </a:gridCol>
                <a:gridCol w="807492">
                  <a:extLst>
                    <a:ext uri="{9D8B030D-6E8A-4147-A177-3AD203B41FA5}">
                      <a16:colId xmlns:a16="http://schemas.microsoft.com/office/drawing/2014/main" val="4086624094"/>
                    </a:ext>
                  </a:extLst>
                </a:gridCol>
              </a:tblGrid>
              <a:tr h="346068">
                <a:tc>
                  <a:txBody>
                    <a:bodyPr/>
                    <a:lstStyle/>
                    <a:p>
                      <a:pPr marL="0" marR="0">
                        <a:lnSpc>
                          <a:spcPct val="107000"/>
                        </a:lnSpc>
                        <a:spcBef>
                          <a:spcPts val="0"/>
                        </a:spcBef>
                        <a:spcAft>
                          <a:spcPts val="0"/>
                        </a:spcAft>
                      </a:pPr>
                      <a:r>
                        <a:rPr lang="en-US" sz="2400">
                          <a:solidFill>
                            <a:schemeClr val="accent2"/>
                          </a:solidFill>
                          <a:effectLst/>
                        </a:rPr>
                        <a:t>Resources sought for help with ableism and disablism </a:t>
                      </a:r>
                      <a:r>
                        <a:rPr lang="en-US" sz="2200">
                          <a:solidFill>
                            <a:schemeClr val="accent2"/>
                          </a:solidFill>
                          <a:effectLst/>
                        </a:rPr>
                        <a:t>(N=49)</a:t>
                      </a:r>
                      <a:endParaRPr lang="en-US" sz="22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ctr">
                        <a:lnSpc>
                          <a:spcPct val="107000"/>
                        </a:lnSpc>
                        <a:spcBef>
                          <a:spcPts val="0"/>
                        </a:spcBef>
                        <a:spcAft>
                          <a:spcPts val="0"/>
                        </a:spcAft>
                      </a:pPr>
                      <a:r>
                        <a:rPr lang="en-US" sz="2200" err="1">
                          <a:effectLst/>
                        </a:rPr>
                        <a:t>n</a:t>
                      </a:r>
                      <a:r>
                        <a:rPr lang="en-US" sz="2200" baseline="30000" err="1">
                          <a:effectLst/>
                        </a:rPr>
                        <a:t>a</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ctr">
                        <a:lnSpc>
                          <a:spcPct val="107000"/>
                        </a:lnSpc>
                        <a:spcBef>
                          <a:spcPts val="0"/>
                        </a:spcBef>
                        <a:spcAft>
                          <a:spcPts val="0"/>
                        </a:spcAft>
                      </a:pPr>
                      <a:r>
                        <a:rPr lang="en-US" sz="2200">
                          <a:effectLst/>
                        </a:rPr>
                        <a:t>%</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extLst>
                  <a:ext uri="{0D108BD9-81ED-4DB2-BD59-A6C34878D82A}">
                    <a16:rowId xmlns:a16="http://schemas.microsoft.com/office/drawing/2014/main" val="4118771685"/>
                  </a:ext>
                </a:extLst>
              </a:tr>
              <a:tr h="346068">
                <a:tc>
                  <a:txBody>
                    <a:bodyPr/>
                    <a:lstStyle/>
                    <a:p>
                      <a:pPr marL="0" marR="0">
                        <a:lnSpc>
                          <a:spcPct val="107000"/>
                        </a:lnSpc>
                        <a:spcBef>
                          <a:spcPts val="0"/>
                        </a:spcBef>
                        <a:spcAft>
                          <a:spcPts val="0"/>
                        </a:spcAft>
                      </a:pPr>
                      <a:r>
                        <a:rPr lang="en-US" sz="2200">
                          <a:effectLst/>
                        </a:rPr>
                        <a:t>Equal Opportunity (CEEO, formerly OEO)</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21</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42.9</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extLst>
                  <a:ext uri="{0D108BD9-81ED-4DB2-BD59-A6C34878D82A}">
                    <a16:rowId xmlns:a16="http://schemas.microsoft.com/office/drawing/2014/main" val="1356410064"/>
                  </a:ext>
                </a:extLst>
              </a:tr>
              <a:tr h="346068">
                <a:tc>
                  <a:txBody>
                    <a:bodyPr/>
                    <a:lstStyle/>
                    <a:p>
                      <a:pPr marL="0" marR="0">
                        <a:lnSpc>
                          <a:spcPct val="107000"/>
                        </a:lnSpc>
                        <a:spcBef>
                          <a:spcPts val="0"/>
                        </a:spcBef>
                        <a:spcAft>
                          <a:spcPts val="0"/>
                        </a:spcAft>
                      </a:pPr>
                      <a:r>
                        <a:rPr lang="en-US" sz="2200">
                          <a:effectLst/>
                        </a:rPr>
                        <a:t>Faculty Ombuds</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5</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10.2</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extLst>
                  <a:ext uri="{0D108BD9-81ED-4DB2-BD59-A6C34878D82A}">
                    <a16:rowId xmlns:a16="http://schemas.microsoft.com/office/drawing/2014/main" val="758820079"/>
                  </a:ext>
                </a:extLst>
              </a:tr>
              <a:tr h="346068">
                <a:tc>
                  <a:txBody>
                    <a:bodyPr/>
                    <a:lstStyle/>
                    <a:p>
                      <a:pPr marL="0" marR="0">
                        <a:lnSpc>
                          <a:spcPct val="107000"/>
                        </a:lnSpc>
                        <a:spcBef>
                          <a:spcPts val="0"/>
                        </a:spcBef>
                        <a:spcAft>
                          <a:spcPts val="0"/>
                        </a:spcAft>
                      </a:pPr>
                      <a:r>
                        <a:rPr lang="en-US" sz="2200">
                          <a:effectLst/>
                        </a:rPr>
                        <a:t>Accessibility Resource Center (ARC)</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7</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14.3</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extLst>
                  <a:ext uri="{0D108BD9-81ED-4DB2-BD59-A6C34878D82A}">
                    <a16:rowId xmlns:a16="http://schemas.microsoft.com/office/drawing/2014/main" val="327423199"/>
                  </a:ext>
                </a:extLst>
              </a:tr>
              <a:tr h="346068">
                <a:tc>
                  <a:txBody>
                    <a:bodyPr/>
                    <a:lstStyle/>
                    <a:p>
                      <a:pPr marL="0" marR="0">
                        <a:lnSpc>
                          <a:spcPct val="107000"/>
                        </a:lnSpc>
                        <a:spcBef>
                          <a:spcPts val="0"/>
                        </a:spcBef>
                        <a:spcAft>
                          <a:spcPts val="0"/>
                        </a:spcAft>
                      </a:pPr>
                      <a:r>
                        <a:rPr lang="en-US" sz="2200">
                          <a:effectLst/>
                        </a:rPr>
                        <a:t>Division for Equity and Inclusion (DEI)</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5</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10.2</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extLst>
                  <a:ext uri="{0D108BD9-81ED-4DB2-BD59-A6C34878D82A}">
                    <a16:rowId xmlns:a16="http://schemas.microsoft.com/office/drawing/2014/main" val="1812422388"/>
                  </a:ext>
                </a:extLst>
              </a:tr>
              <a:tr h="346068">
                <a:tc>
                  <a:txBody>
                    <a:bodyPr/>
                    <a:lstStyle/>
                    <a:p>
                      <a:pPr marL="0" marR="0">
                        <a:lnSpc>
                          <a:spcPct val="107000"/>
                        </a:lnSpc>
                        <a:spcBef>
                          <a:spcPts val="0"/>
                        </a:spcBef>
                        <a:spcAft>
                          <a:spcPts val="0"/>
                        </a:spcAft>
                      </a:pPr>
                      <a:r>
                        <a:rPr lang="en-US" sz="2200">
                          <a:effectLst/>
                        </a:rPr>
                        <a:t>Center for Teaching and Learning (CTL)</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6</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12.2</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extLst>
                  <a:ext uri="{0D108BD9-81ED-4DB2-BD59-A6C34878D82A}">
                    <a16:rowId xmlns:a16="http://schemas.microsoft.com/office/drawing/2014/main" val="1344085247"/>
                  </a:ext>
                </a:extLst>
              </a:tr>
              <a:tr h="346068">
                <a:tc>
                  <a:txBody>
                    <a:bodyPr/>
                    <a:lstStyle/>
                    <a:p>
                      <a:pPr marL="0" marR="0">
                        <a:lnSpc>
                          <a:spcPct val="107000"/>
                        </a:lnSpc>
                        <a:spcBef>
                          <a:spcPts val="0"/>
                        </a:spcBef>
                        <a:spcAft>
                          <a:spcPts val="0"/>
                        </a:spcAft>
                      </a:pPr>
                      <a:r>
                        <a:rPr lang="en-US" sz="2200">
                          <a:effectLst/>
                        </a:rPr>
                        <a:t>Center for Digital Learning (CDL)</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4</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8.2</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extLst>
                  <a:ext uri="{0D108BD9-81ED-4DB2-BD59-A6C34878D82A}">
                    <a16:rowId xmlns:a16="http://schemas.microsoft.com/office/drawing/2014/main" val="4263482321"/>
                  </a:ext>
                </a:extLst>
              </a:tr>
              <a:tr h="346068">
                <a:tc>
                  <a:txBody>
                    <a:bodyPr/>
                    <a:lstStyle/>
                    <a:p>
                      <a:pPr marL="0" marR="0">
                        <a:lnSpc>
                          <a:spcPct val="107000"/>
                        </a:lnSpc>
                        <a:spcBef>
                          <a:spcPts val="0"/>
                        </a:spcBef>
                        <a:spcAft>
                          <a:spcPts val="0"/>
                        </a:spcAft>
                      </a:pPr>
                      <a:r>
                        <a:rPr lang="en-US" sz="2200">
                          <a:effectLst/>
                        </a:rPr>
                        <a:t>Center for Teaching Excellence (CTE)</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1</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2.0</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extLst>
                  <a:ext uri="{0D108BD9-81ED-4DB2-BD59-A6C34878D82A}">
                    <a16:rowId xmlns:a16="http://schemas.microsoft.com/office/drawing/2014/main" val="2628590647"/>
                  </a:ext>
                </a:extLst>
              </a:tr>
              <a:tr h="346068">
                <a:tc>
                  <a:txBody>
                    <a:bodyPr/>
                    <a:lstStyle/>
                    <a:p>
                      <a:pPr marL="0" marR="0">
                        <a:lnSpc>
                          <a:spcPct val="107000"/>
                        </a:lnSpc>
                        <a:spcBef>
                          <a:spcPts val="0"/>
                        </a:spcBef>
                        <a:spcAft>
                          <a:spcPts val="0"/>
                        </a:spcAft>
                      </a:pPr>
                      <a:r>
                        <a:rPr lang="en-US" sz="2200">
                          <a:effectLst/>
                        </a:rPr>
                        <a:t>Health Sciences Center Office for Diversity and Inclusion (HSC-DEI)</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4</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8.2</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extLst>
                  <a:ext uri="{0D108BD9-81ED-4DB2-BD59-A6C34878D82A}">
                    <a16:rowId xmlns:a16="http://schemas.microsoft.com/office/drawing/2014/main" val="1272811441"/>
                  </a:ext>
                </a:extLst>
              </a:tr>
              <a:tr h="346068">
                <a:tc>
                  <a:txBody>
                    <a:bodyPr/>
                    <a:lstStyle/>
                    <a:p>
                      <a:pPr marL="0" marR="0">
                        <a:lnSpc>
                          <a:spcPct val="107000"/>
                        </a:lnSpc>
                        <a:spcBef>
                          <a:spcPts val="0"/>
                        </a:spcBef>
                        <a:spcAft>
                          <a:spcPts val="0"/>
                        </a:spcAft>
                      </a:pPr>
                      <a:r>
                        <a:rPr lang="en-US" sz="2200">
                          <a:effectLst/>
                        </a:rPr>
                        <a:t>Women’s Resource Center (WRC)</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1</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2.0</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extLst>
                  <a:ext uri="{0D108BD9-81ED-4DB2-BD59-A6C34878D82A}">
                    <a16:rowId xmlns:a16="http://schemas.microsoft.com/office/drawing/2014/main" val="3784349757"/>
                  </a:ext>
                </a:extLst>
              </a:tr>
              <a:tr h="346068">
                <a:tc>
                  <a:txBody>
                    <a:bodyPr/>
                    <a:lstStyle/>
                    <a:p>
                      <a:pPr marL="0" marR="0">
                        <a:lnSpc>
                          <a:spcPct val="107000"/>
                        </a:lnSpc>
                        <a:spcBef>
                          <a:spcPts val="0"/>
                        </a:spcBef>
                        <a:spcAft>
                          <a:spcPts val="0"/>
                        </a:spcAft>
                      </a:pPr>
                      <a:r>
                        <a:rPr lang="en-US" sz="2200">
                          <a:effectLst/>
                        </a:rPr>
                        <a:t>Faculty, colleagues, and administrators</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15</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30.6</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extLst>
                  <a:ext uri="{0D108BD9-81ED-4DB2-BD59-A6C34878D82A}">
                    <a16:rowId xmlns:a16="http://schemas.microsoft.com/office/drawing/2014/main" val="1210120119"/>
                  </a:ext>
                </a:extLst>
              </a:tr>
              <a:tr h="346068">
                <a:tc>
                  <a:txBody>
                    <a:bodyPr/>
                    <a:lstStyle/>
                    <a:p>
                      <a:pPr marL="0" marR="0">
                        <a:lnSpc>
                          <a:spcPct val="107000"/>
                        </a:lnSpc>
                        <a:spcBef>
                          <a:spcPts val="0"/>
                        </a:spcBef>
                        <a:spcAft>
                          <a:spcPts val="0"/>
                        </a:spcAft>
                      </a:pPr>
                      <a:r>
                        <a:rPr lang="en-US" sz="2200">
                          <a:effectLst/>
                        </a:rPr>
                        <a:t>Counseling Assistance and Referrals (CARS)</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15</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30.6</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extLst>
                  <a:ext uri="{0D108BD9-81ED-4DB2-BD59-A6C34878D82A}">
                    <a16:rowId xmlns:a16="http://schemas.microsoft.com/office/drawing/2014/main" val="1882497898"/>
                  </a:ext>
                </a:extLst>
              </a:tr>
              <a:tr h="346068">
                <a:tc>
                  <a:txBody>
                    <a:bodyPr/>
                    <a:lstStyle/>
                    <a:p>
                      <a:pPr marL="0" marR="0">
                        <a:lnSpc>
                          <a:spcPct val="107000"/>
                        </a:lnSpc>
                        <a:spcBef>
                          <a:spcPts val="0"/>
                        </a:spcBef>
                        <a:spcAft>
                          <a:spcPts val="0"/>
                        </a:spcAft>
                      </a:pPr>
                      <a:r>
                        <a:rPr lang="en-US" sz="2200">
                          <a:effectLst/>
                        </a:rPr>
                        <a:t>Resource(s) not listed here </a:t>
                      </a:r>
                      <a:r>
                        <a:rPr lang="en-US" sz="2200" baseline="30000">
                          <a:effectLst/>
                        </a:rPr>
                        <a:t>b</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5</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tc>
                  <a:txBody>
                    <a:bodyPr/>
                    <a:lstStyle/>
                    <a:p>
                      <a:pPr marL="0" marR="0" algn="r">
                        <a:lnSpc>
                          <a:spcPct val="107000"/>
                        </a:lnSpc>
                        <a:spcBef>
                          <a:spcPts val="0"/>
                        </a:spcBef>
                        <a:spcAft>
                          <a:spcPts val="0"/>
                        </a:spcAft>
                      </a:pPr>
                      <a:r>
                        <a:rPr lang="en-US" sz="2200">
                          <a:effectLst/>
                        </a:rPr>
                        <a:t>10.2</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8427" marR="138427" marT="0" marB="0"/>
                </a:tc>
                <a:extLst>
                  <a:ext uri="{0D108BD9-81ED-4DB2-BD59-A6C34878D82A}">
                    <a16:rowId xmlns:a16="http://schemas.microsoft.com/office/drawing/2014/main" val="4093164542"/>
                  </a:ext>
                </a:extLst>
              </a:tr>
            </a:tbl>
          </a:graphicData>
        </a:graphic>
      </p:graphicFrame>
      <p:sp>
        <p:nvSpPr>
          <p:cNvPr id="6" name="TextBox 5">
            <a:extLst>
              <a:ext uri="{FF2B5EF4-FFF2-40B4-BE49-F238E27FC236}">
                <a16:creationId xmlns:a16="http://schemas.microsoft.com/office/drawing/2014/main" id="{954DBA06-4DBE-4471-B571-CBE67B095A44}"/>
              </a:ext>
            </a:extLst>
          </p:cNvPr>
          <p:cNvSpPr txBox="1"/>
          <p:nvPr/>
        </p:nvSpPr>
        <p:spPr>
          <a:xfrm>
            <a:off x="1252277" y="5481341"/>
            <a:ext cx="9679546" cy="923330"/>
          </a:xfrm>
          <a:prstGeom prst="rect">
            <a:avLst/>
          </a:prstGeom>
          <a:noFill/>
        </p:spPr>
        <p:txBody>
          <a:bodyPr wrap="square" rtlCol="0">
            <a:spAutoFit/>
          </a:bodyPr>
          <a:lstStyle/>
          <a:p>
            <a:pPr lvl="0"/>
            <a:r>
              <a:rPr lang="en-US" baseline="30000"/>
              <a:t>a </a:t>
            </a:r>
            <a:r>
              <a:rPr lang="en-US"/>
              <a:t>Respondents could select more than one response. </a:t>
            </a:r>
          </a:p>
          <a:p>
            <a:pPr lvl="0"/>
            <a:r>
              <a:rPr lang="en-US" baseline="30000"/>
              <a:t>b </a:t>
            </a:r>
            <a:r>
              <a:rPr lang="en-US"/>
              <a:t>Other resources sought include: external counseling, human resources, UNM speech and hearing clinic.</a:t>
            </a:r>
          </a:p>
        </p:txBody>
      </p:sp>
      <p:sp>
        <p:nvSpPr>
          <p:cNvPr id="3" name="Slide Number Placeholder 2">
            <a:extLst>
              <a:ext uri="{FF2B5EF4-FFF2-40B4-BE49-F238E27FC236}">
                <a16:creationId xmlns:a16="http://schemas.microsoft.com/office/drawing/2014/main" id="{106662B5-DCF8-C74C-A73B-6FC43DF04506}"/>
              </a:ext>
            </a:extLst>
          </p:cNvPr>
          <p:cNvSpPr>
            <a:spLocks noGrp="1"/>
          </p:cNvSpPr>
          <p:nvPr>
            <p:ph type="sldNum" sz="quarter" idx="12"/>
          </p:nvPr>
        </p:nvSpPr>
        <p:spPr/>
        <p:txBody>
          <a:bodyPr/>
          <a:lstStyle/>
          <a:p>
            <a:fld id="{C80ABC43-FC56-4751-9F97-FA12B3A15520}" type="slidenum">
              <a:rPr lang="en-US" smtClean="0"/>
              <a:t>46</a:t>
            </a:fld>
            <a:endParaRPr lang="en-US"/>
          </a:p>
        </p:txBody>
      </p:sp>
      <p:sp>
        <p:nvSpPr>
          <p:cNvPr id="4" name="Date Placeholder 3">
            <a:extLst>
              <a:ext uri="{FF2B5EF4-FFF2-40B4-BE49-F238E27FC236}">
                <a16:creationId xmlns:a16="http://schemas.microsoft.com/office/drawing/2014/main" id="{E46573D6-39F3-F842-9C84-4BF216EE2C09}"/>
              </a:ext>
            </a:extLst>
          </p:cNvPr>
          <p:cNvSpPr>
            <a:spLocks noGrp="1"/>
          </p:cNvSpPr>
          <p:nvPr>
            <p:ph type="dt" sz="half" idx="10"/>
          </p:nvPr>
        </p:nvSpPr>
        <p:spPr/>
        <p:txBody>
          <a:bodyPr/>
          <a:lstStyle/>
          <a:p>
            <a:fld id="{E0E5C82C-4C18-DC43-9706-6B97C5A59E0B}" type="datetime1">
              <a:rPr lang="en-US" smtClean="0"/>
              <a:t>8/10/2023</a:t>
            </a:fld>
            <a:endParaRPr lang="en-US"/>
          </a:p>
        </p:txBody>
      </p:sp>
    </p:spTree>
    <p:extLst>
      <p:ext uri="{BB962C8B-B14F-4D97-AF65-F5344CB8AC3E}">
        <p14:creationId xmlns:p14="http://schemas.microsoft.com/office/powerpoint/2010/main" val="31825659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E9BE7AE-A918-4A79-888F-B1BCAA873017}"/>
              </a:ext>
            </a:extLst>
          </p:cNvPr>
          <p:cNvGraphicFramePr>
            <a:graphicFrameLocks noGrp="1"/>
          </p:cNvGraphicFramePr>
          <p:nvPr>
            <p:extLst>
              <p:ext uri="{D42A27DB-BD31-4B8C-83A1-F6EECF244321}">
                <p14:modId xmlns:p14="http://schemas.microsoft.com/office/powerpoint/2010/main" val="2800212943"/>
              </p:ext>
            </p:extLst>
          </p:nvPr>
        </p:nvGraphicFramePr>
        <p:xfrm>
          <a:off x="1254252" y="1058766"/>
          <a:ext cx="9683496" cy="3851466"/>
        </p:xfrm>
        <a:graphic>
          <a:graphicData uri="http://schemas.openxmlformats.org/drawingml/2006/table">
            <a:tbl>
              <a:tblPr firstRow="1" firstCol="1" bandRow="1">
                <a:tableStyleId>{5C22544A-7EE6-4342-B048-85BDC9FD1C3A}</a:tableStyleId>
              </a:tblPr>
              <a:tblGrid>
                <a:gridCol w="7745530">
                  <a:extLst>
                    <a:ext uri="{9D8B030D-6E8A-4147-A177-3AD203B41FA5}">
                      <a16:colId xmlns:a16="http://schemas.microsoft.com/office/drawing/2014/main" val="1080327170"/>
                    </a:ext>
                  </a:extLst>
                </a:gridCol>
                <a:gridCol w="911984">
                  <a:extLst>
                    <a:ext uri="{9D8B030D-6E8A-4147-A177-3AD203B41FA5}">
                      <a16:colId xmlns:a16="http://schemas.microsoft.com/office/drawing/2014/main" val="28718995"/>
                    </a:ext>
                  </a:extLst>
                </a:gridCol>
                <a:gridCol w="1025982">
                  <a:extLst>
                    <a:ext uri="{9D8B030D-6E8A-4147-A177-3AD203B41FA5}">
                      <a16:colId xmlns:a16="http://schemas.microsoft.com/office/drawing/2014/main" val="971149120"/>
                    </a:ext>
                  </a:extLst>
                </a:gridCol>
              </a:tblGrid>
              <a:tr h="341994">
                <a:tc>
                  <a:txBody>
                    <a:bodyPr/>
                    <a:lstStyle/>
                    <a:p>
                      <a:pPr marL="0" marR="0">
                        <a:lnSpc>
                          <a:spcPct val="107000"/>
                        </a:lnSpc>
                        <a:spcBef>
                          <a:spcPts val="0"/>
                        </a:spcBef>
                        <a:spcAft>
                          <a:spcPts val="0"/>
                        </a:spcAft>
                      </a:pPr>
                      <a:r>
                        <a:rPr lang="en-US" sz="2400" b="1" kern="1200">
                          <a:solidFill>
                            <a:schemeClr val="accent2"/>
                          </a:solidFill>
                          <a:effectLst/>
                          <a:latin typeface="+mn-lt"/>
                          <a:ea typeface="+mn-ea"/>
                          <a:cs typeface="+mn-cs"/>
                        </a:rPr>
                        <a:t>To which of the following UNM entities/groups have you disclosed your disability?</a:t>
                      </a:r>
                      <a:r>
                        <a:rPr lang="en-US" sz="2400">
                          <a:solidFill>
                            <a:schemeClr val="accent2"/>
                          </a:solidFill>
                          <a:effectLst/>
                        </a:rPr>
                        <a:t>  </a:t>
                      </a:r>
                      <a:r>
                        <a:rPr lang="en-US" sz="2200">
                          <a:solidFill>
                            <a:schemeClr val="accent2"/>
                          </a:solidFill>
                          <a:effectLst/>
                        </a:rPr>
                        <a:t>(N=96) </a:t>
                      </a:r>
                      <a:endParaRPr lang="en-US" sz="22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tc>
                  <a:txBody>
                    <a:bodyPr/>
                    <a:lstStyle/>
                    <a:p>
                      <a:pPr marL="0" marR="0" algn="ctr">
                        <a:lnSpc>
                          <a:spcPct val="107000"/>
                        </a:lnSpc>
                        <a:spcBef>
                          <a:spcPts val="0"/>
                        </a:spcBef>
                        <a:spcAft>
                          <a:spcPts val="0"/>
                        </a:spcAft>
                      </a:pPr>
                      <a:r>
                        <a:rPr lang="en-US" sz="2200" err="1">
                          <a:effectLst/>
                        </a:rPr>
                        <a:t>n</a:t>
                      </a:r>
                      <a:r>
                        <a:rPr lang="en-US" sz="2200" baseline="30000" err="1">
                          <a:effectLst/>
                        </a:rPr>
                        <a:t>a</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tc>
                  <a:txBody>
                    <a:bodyPr/>
                    <a:lstStyle/>
                    <a:p>
                      <a:pPr marL="0" marR="0" algn="ctr">
                        <a:lnSpc>
                          <a:spcPct val="107000"/>
                        </a:lnSpc>
                        <a:spcBef>
                          <a:spcPts val="0"/>
                        </a:spcBef>
                        <a:spcAft>
                          <a:spcPts val="0"/>
                        </a:spcAft>
                      </a:pPr>
                      <a:r>
                        <a:rPr lang="en-US" sz="2200">
                          <a:effectLst/>
                        </a:rPr>
                        <a:t>%</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extLst>
                  <a:ext uri="{0D108BD9-81ED-4DB2-BD59-A6C34878D82A}">
                    <a16:rowId xmlns:a16="http://schemas.microsoft.com/office/drawing/2014/main" val="3942347015"/>
                  </a:ext>
                </a:extLst>
              </a:tr>
              <a:tr h="341994">
                <a:tc>
                  <a:txBody>
                    <a:bodyPr/>
                    <a:lstStyle/>
                    <a:p>
                      <a:pPr marL="0" marR="0">
                        <a:lnSpc>
                          <a:spcPct val="107000"/>
                        </a:lnSpc>
                        <a:spcBef>
                          <a:spcPts val="0"/>
                        </a:spcBef>
                        <a:spcAft>
                          <a:spcPts val="0"/>
                        </a:spcAft>
                      </a:pPr>
                      <a:r>
                        <a:rPr lang="en-US" sz="2200">
                          <a:effectLst/>
                        </a:rPr>
                        <a:t>Compliance, Ethics, and Equal Opportunity (CEEO)</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tc>
                  <a:txBody>
                    <a:bodyPr/>
                    <a:lstStyle/>
                    <a:p>
                      <a:pPr marL="0" marR="0" algn="r">
                        <a:lnSpc>
                          <a:spcPct val="107000"/>
                        </a:lnSpc>
                        <a:spcBef>
                          <a:spcPts val="0"/>
                        </a:spcBef>
                        <a:spcAft>
                          <a:spcPts val="0"/>
                        </a:spcAft>
                      </a:pPr>
                      <a:r>
                        <a:rPr lang="en-US" sz="2200">
                          <a:effectLst/>
                        </a:rPr>
                        <a:t>25</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tc>
                  <a:txBody>
                    <a:bodyPr/>
                    <a:lstStyle/>
                    <a:p>
                      <a:pPr marL="0" marR="0" algn="r">
                        <a:lnSpc>
                          <a:spcPct val="107000"/>
                        </a:lnSpc>
                        <a:spcBef>
                          <a:spcPts val="0"/>
                        </a:spcBef>
                        <a:spcAft>
                          <a:spcPts val="0"/>
                        </a:spcAft>
                      </a:pPr>
                      <a:r>
                        <a:rPr lang="en-US" sz="2200">
                          <a:effectLst/>
                        </a:rPr>
                        <a:t>26.0</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extLst>
                  <a:ext uri="{0D108BD9-81ED-4DB2-BD59-A6C34878D82A}">
                    <a16:rowId xmlns:a16="http://schemas.microsoft.com/office/drawing/2014/main" val="4250176286"/>
                  </a:ext>
                </a:extLst>
              </a:tr>
              <a:tr h="341994">
                <a:tc>
                  <a:txBody>
                    <a:bodyPr/>
                    <a:lstStyle/>
                    <a:p>
                      <a:pPr marL="0" marR="0">
                        <a:lnSpc>
                          <a:spcPct val="107000"/>
                        </a:lnSpc>
                        <a:spcBef>
                          <a:spcPts val="0"/>
                        </a:spcBef>
                        <a:spcAft>
                          <a:spcPts val="0"/>
                        </a:spcAft>
                      </a:pPr>
                      <a:r>
                        <a:rPr lang="en-US" sz="2200">
                          <a:effectLst/>
                        </a:rPr>
                        <a:t>Department/Program Chair</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tc>
                  <a:txBody>
                    <a:bodyPr/>
                    <a:lstStyle/>
                    <a:p>
                      <a:pPr marL="0" marR="0" algn="r">
                        <a:lnSpc>
                          <a:spcPct val="107000"/>
                        </a:lnSpc>
                        <a:spcBef>
                          <a:spcPts val="0"/>
                        </a:spcBef>
                        <a:spcAft>
                          <a:spcPts val="0"/>
                        </a:spcAft>
                      </a:pPr>
                      <a:r>
                        <a:rPr lang="en-US" sz="2200">
                          <a:effectLst/>
                        </a:rPr>
                        <a:t>60</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tc>
                  <a:txBody>
                    <a:bodyPr/>
                    <a:lstStyle/>
                    <a:p>
                      <a:pPr marL="0" marR="0" algn="r">
                        <a:lnSpc>
                          <a:spcPct val="107000"/>
                        </a:lnSpc>
                        <a:spcBef>
                          <a:spcPts val="0"/>
                        </a:spcBef>
                        <a:spcAft>
                          <a:spcPts val="0"/>
                        </a:spcAft>
                      </a:pPr>
                      <a:r>
                        <a:rPr lang="en-US" sz="2200">
                          <a:effectLst/>
                        </a:rPr>
                        <a:t>62.5</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extLst>
                  <a:ext uri="{0D108BD9-81ED-4DB2-BD59-A6C34878D82A}">
                    <a16:rowId xmlns:a16="http://schemas.microsoft.com/office/drawing/2014/main" val="1432743982"/>
                  </a:ext>
                </a:extLst>
              </a:tr>
              <a:tr h="341994">
                <a:tc>
                  <a:txBody>
                    <a:bodyPr/>
                    <a:lstStyle/>
                    <a:p>
                      <a:pPr marL="0" marR="0">
                        <a:lnSpc>
                          <a:spcPct val="107000"/>
                        </a:lnSpc>
                        <a:spcBef>
                          <a:spcPts val="0"/>
                        </a:spcBef>
                        <a:spcAft>
                          <a:spcPts val="0"/>
                        </a:spcAft>
                      </a:pPr>
                      <a:r>
                        <a:rPr lang="en-US" sz="2200">
                          <a:effectLst/>
                        </a:rPr>
                        <a:t>Dean</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tc>
                  <a:txBody>
                    <a:bodyPr/>
                    <a:lstStyle/>
                    <a:p>
                      <a:pPr marL="0" marR="0" algn="r">
                        <a:lnSpc>
                          <a:spcPct val="107000"/>
                        </a:lnSpc>
                        <a:spcBef>
                          <a:spcPts val="0"/>
                        </a:spcBef>
                        <a:spcAft>
                          <a:spcPts val="0"/>
                        </a:spcAft>
                      </a:pPr>
                      <a:r>
                        <a:rPr lang="en-US" sz="2200">
                          <a:effectLst/>
                        </a:rPr>
                        <a:t>22</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tc>
                  <a:txBody>
                    <a:bodyPr/>
                    <a:lstStyle/>
                    <a:p>
                      <a:pPr marL="0" marR="0" algn="r">
                        <a:lnSpc>
                          <a:spcPct val="107000"/>
                        </a:lnSpc>
                        <a:spcBef>
                          <a:spcPts val="0"/>
                        </a:spcBef>
                        <a:spcAft>
                          <a:spcPts val="0"/>
                        </a:spcAft>
                      </a:pPr>
                      <a:r>
                        <a:rPr lang="en-US" sz="2200">
                          <a:effectLst/>
                        </a:rPr>
                        <a:t>22.9</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extLst>
                  <a:ext uri="{0D108BD9-81ED-4DB2-BD59-A6C34878D82A}">
                    <a16:rowId xmlns:a16="http://schemas.microsoft.com/office/drawing/2014/main" val="584324779"/>
                  </a:ext>
                </a:extLst>
              </a:tr>
              <a:tr h="341994">
                <a:tc>
                  <a:txBody>
                    <a:bodyPr/>
                    <a:lstStyle/>
                    <a:p>
                      <a:pPr marL="0" marR="0">
                        <a:lnSpc>
                          <a:spcPct val="107000"/>
                        </a:lnSpc>
                        <a:spcBef>
                          <a:spcPts val="0"/>
                        </a:spcBef>
                        <a:spcAft>
                          <a:spcPts val="0"/>
                        </a:spcAft>
                      </a:pPr>
                      <a:r>
                        <a:rPr lang="en-US" sz="2200">
                          <a:effectLst/>
                        </a:rPr>
                        <a:t>Colleagues</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tc>
                  <a:txBody>
                    <a:bodyPr/>
                    <a:lstStyle/>
                    <a:p>
                      <a:pPr marL="0" marR="0" algn="r">
                        <a:lnSpc>
                          <a:spcPct val="107000"/>
                        </a:lnSpc>
                        <a:spcBef>
                          <a:spcPts val="0"/>
                        </a:spcBef>
                        <a:spcAft>
                          <a:spcPts val="0"/>
                        </a:spcAft>
                      </a:pPr>
                      <a:r>
                        <a:rPr lang="en-US" sz="2200">
                          <a:effectLst/>
                        </a:rPr>
                        <a:t>62</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tc>
                  <a:txBody>
                    <a:bodyPr/>
                    <a:lstStyle/>
                    <a:p>
                      <a:pPr marL="0" marR="0" algn="r">
                        <a:lnSpc>
                          <a:spcPct val="107000"/>
                        </a:lnSpc>
                        <a:spcBef>
                          <a:spcPts val="0"/>
                        </a:spcBef>
                        <a:spcAft>
                          <a:spcPts val="0"/>
                        </a:spcAft>
                      </a:pPr>
                      <a:r>
                        <a:rPr lang="en-US" sz="2200">
                          <a:effectLst/>
                        </a:rPr>
                        <a:t>64.6</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extLst>
                  <a:ext uri="{0D108BD9-81ED-4DB2-BD59-A6C34878D82A}">
                    <a16:rowId xmlns:a16="http://schemas.microsoft.com/office/drawing/2014/main" val="466470187"/>
                  </a:ext>
                </a:extLst>
              </a:tr>
              <a:tr h="341994">
                <a:tc>
                  <a:txBody>
                    <a:bodyPr/>
                    <a:lstStyle/>
                    <a:p>
                      <a:pPr marL="0" marR="0">
                        <a:lnSpc>
                          <a:spcPct val="107000"/>
                        </a:lnSpc>
                        <a:spcBef>
                          <a:spcPts val="0"/>
                        </a:spcBef>
                        <a:spcAft>
                          <a:spcPts val="0"/>
                        </a:spcAft>
                      </a:pPr>
                      <a:r>
                        <a:rPr lang="en-US" sz="2200">
                          <a:effectLst/>
                        </a:rPr>
                        <a:t>Staff</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tc>
                  <a:txBody>
                    <a:bodyPr/>
                    <a:lstStyle/>
                    <a:p>
                      <a:pPr marL="0" marR="0" algn="r">
                        <a:lnSpc>
                          <a:spcPct val="107000"/>
                        </a:lnSpc>
                        <a:spcBef>
                          <a:spcPts val="0"/>
                        </a:spcBef>
                        <a:spcAft>
                          <a:spcPts val="0"/>
                        </a:spcAft>
                      </a:pPr>
                      <a:r>
                        <a:rPr lang="en-US" sz="2200">
                          <a:effectLst/>
                        </a:rPr>
                        <a:t>35</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tc>
                  <a:txBody>
                    <a:bodyPr/>
                    <a:lstStyle/>
                    <a:p>
                      <a:pPr marL="0" marR="0" algn="r">
                        <a:lnSpc>
                          <a:spcPct val="107000"/>
                        </a:lnSpc>
                        <a:spcBef>
                          <a:spcPts val="0"/>
                        </a:spcBef>
                        <a:spcAft>
                          <a:spcPts val="0"/>
                        </a:spcAft>
                      </a:pPr>
                      <a:r>
                        <a:rPr lang="en-US" sz="2200">
                          <a:effectLst/>
                        </a:rPr>
                        <a:t>36.5</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extLst>
                  <a:ext uri="{0D108BD9-81ED-4DB2-BD59-A6C34878D82A}">
                    <a16:rowId xmlns:a16="http://schemas.microsoft.com/office/drawing/2014/main" val="1166856084"/>
                  </a:ext>
                </a:extLst>
              </a:tr>
              <a:tr h="341994">
                <a:tc>
                  <a:txBody>
                    <a:bodyPr/>
                    <a:lstStyle/>
                    <a:p>
                      <a:pPr marL="0" marR="0">
                        <a:lnSpc>
                          <a:spcPct val="107000"/>
                        </a:lnSpc>
                        <a:spcBef>
                          <a:spcPts val="0"/>
                        </a:spcBef>
                        <a:spcAft>
                          <a:spcPts val="0"/>
                        </a:spcAft>
                      </a:pPr>
                      <a:r>
                        <a:rPr lang="en-US" sz="2200">
                          <a:effectLst/>
                        </a:rPr>
                        <a:t>Students</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tc>
                  <a:txBody>
                    <a:bodyPr/>
                    <a:lstStyle/>
                    <a:p>
                      <a:pPr marL="0" marR="0" algn="r">
                        <a:lnSpc>
                          <a:spcPct val="107000"/>
                        </a:lnSpc>
                        <a:spcBef>
                          <a:spcPts val="0"/>
                        </a:spcBef>
                        <a:spcAft>
                          <a:spcPts val="0"/>
                        </a:spcAft>
                      </a:pPr>
                      <a:r>
                        <a:rPr lang="en-US" sz="2200">
                          <a:effectLst/>
                        </a:rPr>
                        <a:t>38</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tc>
                  <a:txBody>
                    <a:bodyPr/>
                    <a:lstStyle/>
                    <a:p>
                      <a:pPr marL="0" marR="0" algn="r">
                        <a:lnSpc>
                          <a:spcPct val="107000"/>
                        </a:lnSpc>
                        <a:spcBef>
                          <a:spcPts val="0"/>
                        </a:spcBef>
                        <a:spcAft>
                          <a:spcPts val="0"/>
                        </a:spcAft>
                      </a:pPr>
                      <a:r>
                        <a:rPr lang="en-US" sz="2200">
                          <a:effectLst/>
                        </a:rPr>
                        <a:t>39.6</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extLst>
                  <a:ext uri="{0D108BD9-81ED-4DB2-BD59-A6C34878D82A}">
                    <a16:rowId xmlns:a16="http://schemas.microsoft.com/office/drawing/2014/main" val="1393208663"/>
                  </a:ext>
                </a:extLst>
              </a:tr>
              <a:tr h="341994">
                <a:tc>
                  <a:txBody>
                    <a:bodyPr/>
                    <a:lstStyle/>
                    <a:p>
                      <a:pPr marL="0" marR="0">
                        <a:lnSpc>
                          <a:spcPct val="107000"/>
                        </a:lnSpc>
                        <a:spcBef>
                          <a:spcPts val="0"/>
                        </a:spcBef>
                        <a:spcAft>
                          <a:spcPts val="0"/>
                        </a:spcAft>
                      </a:pPr>
                      <a:r>
                        <a:rPr lang="en-US" sz="2200">
                          <a:effectLst/>
                        </a:rPr>
                        <a:t>Counseling, Assistance and Referral (CARS) healthcare provider</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tc>
                  <a:txBody>
                    <a:bodyPr/>
                    <a:lstStyle/>
                    <a:p>
                      <a:pPr marL="0" marR="0" algn="r">
                        <a:lnSpc>
                          <a:spcPct val="107000"/>
                        </a:lnSpc>
                        <a:spcBef>
                          <a:spcPts val="0"/>
                        </a:spcBef>
                        <a:spcAft>
                          <a:spcPts val="0"/>
                        </a:spcAft>
                      </a:pPr>
                      <a:r>
                        <a:rPr lang="en-US" sz="2200">
                          <a:effectLst/>
                        </a:rPr>
                        <a:t>17</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tc>
                  <a:txBody>
                    <a:bodyPr/>
                    <a:lstStyle/>
                    <a:p>
                      <a:pPr marL="0" marR="0" algn="r">
                        <a:lnSpc>
                          <a:spcPct val="107000"/>
                        </a:lnSpc>
                        <a:spcBef>
                          <a:spcPts val="0"/>
                        </a:spcBef>
                        <a:spcAft>
                          <a:spcPts val="0"/>
                        </a:spcAft>
                      </a:pPr>
                      <a:r>
                        <a:rPr lang="en-US" sz="2200">
                          <a:effectLst/>
                        </a:rPr>
                        <a:t>17.1</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extLst>
                  <a:ext uri="{0D108BD9-81ED-4DB2-BD59-A6C34878D82A}">
                    <a16:rowId xmlns:a16="http://schemas.microsoft.com/office/drawing/2014/main" val="797719355"/>
                  </a:ext>
                </a:extLst>
              </a:tr>
              <a:tr h="341994">
                <a:tc>
                  <a:txBody>
                    <a:bodyPr/>
                    <a:lstStyle/>
                    <a:p>
                      <a:pPr marL="0" marR="0">
                        <a:lnSpc>
                          <a:spcPct val="107000"/>
                        </a:lnSpc>
                        <a:spcBef>
                          <a:spcPts val="0"/>
                        </a:spcBef>
                        <a:spcAft>
                          <a:spcPts val="0"/>
                        </a:spcAft>
                      </a:pPr>
                      <a:r>
                        <a:rPr lang="en-US" sz="2200">
                          <a:effectLst/>
                        </a:rPr>
                        <a:t>Someone else </a:t>
                      </a:r>
                      <a:r>
                        <a:rPr lang="en-US" sz="2200" baseline="30000">
                          <a:effectLst/>
                        </a:rPr>
                        <a:t>b</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tc>
                  <a:txBody>
                    <a:bodyPr/>
                    <a:lstStyle/>
                    <a:p>
                      <a:pPr marL="0" marR="0" algn="r">
                        <a:lnSpc>
                          <a:spcPct val="107000"/>
                        </a:lnSpc>
                        <a:spcBef>
                          <a:spcPts val="0"/>
                        </a:spcBef>
                        <a:spcAft>
                          <a:spcPts val="0"/>
                        </a:spcAft>
                      </a:pPr>
                      <a:r>
                        <a:rPr lang="en-US" sz="2200">
                          <a:effectLst/>
                        </a:rPr>
                        <a:t>11</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tc>
                  <a:txBody>
                    <a:bodyPr/>
                    <a:lstStyle/>
                    <a:p>
                      <a:pPr marL="0" marR="0" algn="r">
                        <a:lnSpc>
                          <a:spcPct val="107000"/>
                        </a:lnSpc>
                        <a:spcBef>
                          <a:spcPts val="0"/>
                        </a:spcBef>
                        <a:spcAft>
                          <a:spcPts val="0"/>
                        </a:spcAft>
                      </a:pPr>
                      <a:r>
                        <a:rPr lang="en-US" sz="2200">
                          <a:effectLst/>
                        </a:rPr>
                        <a:t>11.5</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extLst>
                  <a:ext uri="{0D108BD9-81ED-4DB2-BD59-A6C34878D82A}">
                    <a16:rowId xmlns:a16="http://schemas.microsoft.com/office/drawing/2014/main" val="3771560797"/>
                  </a:ext>
                </a:extLst>
              </a:tr>
              <a:tr h="341994">
                <a:tc>
                  <a:txBody>
                    <a:bodyPr/>
                    <a:lstStyle/>
                    <a:p>
                      <a:pPr marL="0" marR="0">
                        <a:lnSpc>
                          <a:spcPct val="107000"/>
                        </a:lnSpc>
                        <a:spcBef>
                          <a:spcPts val="0"/>
                        </a:spcBef>
                        <a:spcAft>
                          <a:spcPts val="0"/>
                        </a:spcAft>
                      </a:pPr>
                      <a:r>
                        <a:rPr lang="en-US" sz="2200">
                          <a:effectLst/>
                        </a:rPr>
                        <a:t>No one/Not applicable</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tc>
                  <a:txBody>
                    <a:bodyPr/>
                    <a:lstStyle/>
                    <a:p>
                      <a:pPr marL="0" marR="0" algn="r">
                        <a:lnSpc>
                          <a:spcPct val="107000"/>
                        </a:lnSpc>
                        <a:spcBef>
                          <a:spcPts val="0"/>
                        </a:spcBef>
                        <a:spcAft>
                          <a:spcPts val="0"/>
                        </a:spcAft>
                      </a:pPr>
                      <a:r>
                        <a:rPr lang="en-US" sz="2200">
                          <a:effectLst/>
                        </a:rPr>
                        <a:t>10</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tc>
                  <a:txBody>
                    <a:bodyPr/>
                    <a:lstStyle/>
                    <a:p>
                      <a:pPr marL="0" marR="0" algn="r">
                        <a:lnSpc>
                          <a:spcPct val="107000"/>
                        </a:lnSpc>
                        <a:spcBef>
                          <a:spcPts val="0"/>
                        </a:spcBef>
                        <a:spcAft>
                          <a:spcPts val="0"/>
                        </a:spcAft>
                      </a:pPr>
                      <a:r>
                        <a:rPr lang="en-US" sz="2200">
                          <a:effectLst/>
                        </a:rPr>
                        <a:t>10.4</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136798" marR="136798" marT="0" marB="0"/>
                </a:tc>
                <a:extLst>
                  <a:ext uri="{0D108BD9-81ED-4DB2-BD59-A6C34878D82A}">
                    <a16:rowId xmlns:a16="http://schemas.microsoft.com/office/drawing/2014/main" val="2145320898"/>
                  </a:ext>
                </a:extLst>
              </a:tr>
            </a:tbl>
          </a:graphicData>
        </a:graphic>
      </p:graphicFrame>
      <p:sp>
        <p:nvSpPr>
          <p:cNvPr id="5" name="TextBox 4">
            <a:extLst>
              <a:ext uri="{FF2B5EF4-FFF2-40B4-BE49-F238E27FC236}">
                <a16:creationId xmlns:a16="http://schemas.microsoft.com/office/drawing/2014/main" id="{21120655-3BE1-4D12-93BD-6B8D01BFCD38}"/>
              </a:ext>
            </a:extLst>
          </p:cNvPr>
          <p:cNvSpPr txBox="1"/>
          <p:nvPr/>
        </p:nvSpPr>
        <p:spPr>
          <a:xfrm>
            <a:off x="1254252" y="5145454"/>
            <a:ext cx="9679546" cy="923330"/>
          </a:xfrm>
          <a:prstGeom prst="rect">
            <a:avLst/>
          </a:prstGeom>
          <a:noFill/>
        </p:spPr>
        <p:txBody>
          <a:bodyPr wrap="square" rtlCol="0">
            <a:spAutoFit/>
          </a:bodyPr>
          <a:lstStyle/>
          <a:p>
            <a:pPr lvl="0"/>
            <a:r>
              <a:rPr lang="en-US" baseline="30000"/>
              <a:t>a </a:t>
            </a:r>
            <a:r>
              <a:rPr lang="en-US"/>
              <a:t>Respondents could select more than one response.</a:t>
            </a:r>
          </a:p>
          <a:p>
            <a:pPr lvl="0"/>
            <a:r>
              <a:rPr lang="en-US" baseline="30000"/>
              <a:t>b</a:t>
            </a:r>
            <a:r>
              <a:rPr lang="en-US"/>
              <a:t> Other responses include: close friends, human resources/benefits office, job applications, direct supervisors, accessibility services </a:t>
            </a:r>
          </a:p>
        </p:txBody>
      </p:sp>
      <p:sp>
        <p:nvSpPr>
          <p:cNvPr id="3" name="Slide Number Placeholder 2">
            <a:extLst>
              <a:ext uri="{FF2B5EF4-FFF2-40B4-BE49-F238E27FC236}">
                <a16:creationId xmlns:a16="http://schemas.microsoft.com/office/drawing/2014/main" id="{32004BEE-3CB9-124A-A259-A323DC1EBECD}"/>
              </a:ext>
            </a:extLst>
          </p:cNvPr>
          <p:cNvSpPr>
            <a:spLocks noGrp="1"/>
          </p:cNvSpPr>
          <p:nvPr>
            <p:ph type="sldNum" sz="quarter" idx="12"/>
          </p:nvPr>
        </p:nvSpPr>
        <p:spPr/>
        <p:txBody>
          <a:bodyPr/>
          <a:lstStyle/>
          <a:p>
            <a:fld id="{C80ABC43-FC56-4751-9F97-FA12B3A15520}" type="slidenum">
              <a:rPr lang="en-US" smtClean="0"/>
              <a:t>47</a:t>
            </a:fld>
            <a:endParaRPr lang="en-US"/>
          </a:p>
        </p:txBody>
      </p:sp>
      <p:sp>
        <p:nvSpPr>
          <p:cNvPr id="6" name="Date Placeholder 5">
            <a:extLst>
              <a:ext uri="{FF2B5EF4-FFF2-40B4-BE49-F238E27FC236}">
                <a16:creationId xmlns:a16="http://schemas.microsoft.com/office/drawing/2014/main" id="{16B638DC-325C-AA45-878A-21883704EE1F}"/>
              </a:ext>
            </a:extLst>
          </p:cNvPr>
          <p:cNvSpPr>
            <a:spLocks noGrp="1"/>
          </p:cNvSpPr>
          <p:nvPr>
            <p:ph type="dt" sz="half" idx="10"/>
          </p:nvPr>
        </p:nvSpPr>
        <p:spPr/>
        <p:txBody>
          <a:bodyPr/>
          <a:lstStyle/>
          <a:p>
            <a:fld id="{4D850D5E-ED68-ED43-8DB5-3DE6C7479500}" type="datetime1">
              <a:rPr lang="en-US" smtClean="0"/>
              <a:t>8/10/2023</a:t>
            </a:fld>
            <a:endParaRPr lang="en-US"/>
          </a:p>
        </p:txBody>
      </p:sp>
    </p:spTree>
    <p:extLst>
      <p:ext uri="{BB962C8B-B14F-4D97-AF65-F5344CB8AC3E}">
        <p14:creationId xmlns:p14="http://schemas.microsoft.com/office/powerpoint/2010/main" val="917182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CDC11-D395-41A9-6169-B81A5CA5ACA6}"/>
              </a:ext>
            </a:extLst>
          </p:cNvPr>
          <p:cNvSpPr>
            <a:spLocks noGrp="1"/>
          </p:cNvSpPr>
          <p:nvPr>
            <p:ph type="title"/>
          </p:nvPr>
        </p:nvSpPr>
        <p:spPr>
          <a:xfrm>
            <a:off x="344623" y="320675"/>
            <a:ext cx="11407487" cy="1325563"/>
          </a:xfrm>
        </p:spPr>
        <p:txBody>
          <a:bodyPr>
            <a:normAutofit/>
          </a:bodyPr>
          <a:lstStyle/>
          <a:p>
            <a:r>
              <a:rPr lang="en-US" sz="5000"/>
              <a:t>Survey Response Rates and Qualifications</a:t>
            </a:r>
          </a:p>
        </p:txBody>
      </p:sp>
      <p:sp>
        <p:nvSpPr>
          <p:cNvPr id="26" name="Rectangle 25">
            <a:extLst>
              <a:ext uri="{FF2B5EF4-FFF2-40B4-BE49-F238E27FC236}">
                <a16:creationId xmlns:a16="http://schemas.microsoft.com/office/drawing/2014/main" id="{6D19922F-AD68-4E94-85E8-0AA44A1B1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032938" y="-6032938"/>
            <a:ext cx="126124" cy="12192000"/>
          </a:xfrm>
          <a:prstGeom prst="rect">
            <a:avLst/>
          </a:prstGeom>
          <a:solidFill>
            <a:srgbClr val="4472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471224D3-F0E6-A1D0-C4D4-0DD02933249F}"/>
              </a:ext>
            </a:extLst>
          </p:cNvPr>
          <p:cNvGraphicFramePr>
            <a:graphicFrameLocks noGrp="1"/>
          </p:cNvGraphicFramePr>
          <p:nvPr>
            <p:ph idx="1"/>
            <p:extLst>
              <p:ext uri="{D42A27DB-BD31-4B8C-83A1-F6EECF244321}">
                <p14:modId xmlns:p14="http://schemas.microsoft.com/office/powerpoint/2010/main" val="563028613"/>
              </p:ext>
            </p:extLst>
          </p:nvPr>
        </p:nvGraphicFramePr>
        <p:xfrm>
          <a:off x="344624" y="1825625"/>
          <a:ext cx="11407487"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Slide Number Placeholder 6">
            <a:extLst>
              <a:ext uri="{FF2B5EF4-FFF2-40B4-BE49-F238E27FC236}">
                <a16:creationId xmlns:a16="http://schemas.microsoft.com/office/drawing/2014/main" id="{F38404FB-A54E-6D49-BE3A-3D034A09CE9C}"/>
              </a:ext>
            </a:extLst>
          </p:cNvPr>
          <p:cNvSpPr>
            <a:spLocks noGrp="1"/>
          </p:cNvSpPr>
          <p:nvPr>
            <p:ph type="sldNum" sz="quarter" idx="12"/>
          </p:nvPr>
        </p:nvSpPr>
        <p:spPr/>
        <p:txBody>
          <a:bodyPr/>
          <a:lstStyle/>
          <a:p>
            <a:fld id="{C80ABC43-FC56-4751-9F97-FA12B3A15520}" type="slidenum">
              <a:rPr lang="en-US" smtClean="0"/>
              <a:t>4</a:t>
            </a:fld>
            <a:endParaRPr lang="en-US"/>
          </a:p>
        </p:txBody>
      </p:sp>
      <p:sp>
        <p:nvSpPr>
          <p:cNvPr id="8" name="Date Placeholder 7">
            <a:extLst>
              <a:ext uri="{FF2B5EF4-FFF2-40B4-BE49-F238E27FC236}">
                <a16:creationId xmlns:a16="http://schemas.microsoft.com/office/drawing/2014/main" id="{545816A7-E4C6-E84F-B0F7-8CDFE871B724}"/>
              </a:ext>
            </a:extLst>
          </p:cNvPr>
          <p:cNvSpPr>
            <a:spLocks noGrp="1"/>
          </p:cNvSpPr>
          <p:nvPr>
            <p:ph type="dt" sz="half" idx="10"/>
          </p:nvPr>
        </p:nvSpPr>
        <p:spPr/>
        <p:txBody>
          <a:bodyPr/>
          <a:lstStyle/>
          <a:p>
            <a:fld id="{F39486D2-0688-A74B-AC0C-78DF85F5F364}" type="datetime1">
              <a:rPr lang="en-US" smtClean="0"/>
              <a:t>8/10/2023</a:t>
            </a:fld>
            <a:endParaRPr lang="en-US"/>
          </a:p>
        </p:txBody>
      </p:sp>
    </p:spTree>
    <p:extLst>
      <p:ext uri="{BB962C8B-B14F-4D97-AF65-F5344CB8AC3E}">
        <p14:creationId xmlns:p14="http://schemas.microsoft.com/office/powerpoint/2010/main" val="4005938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B2C3144-03FE-A74A-9ED0-2CC4DA11EE5C}"/>
              </a:ext>
            </a:extLst>
          </p:cNvPr>
          <p:cNvSpPr>
            <a:spLocks noGrp="1"/>
          </p:cNvSpPr>
          <p:nvPr>
            <p:ph type="title"/>
          </p:nvPr>
        </p:nvSpPr>
        <p:spPr>
          <a:xfrm>
            <a:off x="621792" y="1161288"/>
            <a:ext cx="3602736" cy="4526280"/>
          </a:xfrm>
        </p:spPr>
        <p:txBody>
          <a:bodyPr>
            <a:normAutofit/>
          </a:bodyPr>
          <a:lstStyle/>
          <a:p>
            <a:r>
              <a:rPr lang="en-US" sz="4000"/>
              <a:t>Foundational Concepts</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CC228B8-6F8C-F229-7384-E656D3768828}"/>
              </a:ext>
            </a:extLst>
          </p:cNvPr>
          <p:cNvGraphicFramePr>
            <a:graphicFrameLocks noGrp="1"/>
          </p:cNvGraphicFramePr>
          <p:nvPr>
            <p:ph idx="1"/>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Slide Number Placeholder 5">
            <a:extLst>
              <a:ext uri="{FF2B5EF4-FFF2-40B4-BE49-F238E27FC236}">
                <a16:creationId xmlns:a16="http://schemas.microsoft.com/office/drawing/2014/main" id="{75B22D88-4855-EC4B-A361-63E93B77A312}"/>
              </a:ext>
            </a:extLst>
          </p:cNvPr>
          <p:cNvSpPr>
            <a:spLocks noGrp="1"/>
          </p:cNvSpPr>
          <p:nvPr>
            <p:ph type="sldNum" sz="quarter" idx="12"/>
          </p:nvPr>
        </p:nvSpPr>
        <p:spPr/>
        <p:txBody>
          <a:bodyPr/>
          <a:lstStyle/>
          <a:p>
            <a:fld id="{C80ABC43-FC56-4751-9F97-FA12B3A15520}" type="slidenum">
              <a:rPr lang="en-US" smtClean="0"/>
              <a:t>5</a:t>
            </a:fld>
            <a:endParaRPr lang="en-US"/>
          </a:p>
        </p:txBody>
      </p:sp>
      <p:sp>
        <p:nvSpPr>
          <p:cNvPr id="7" name="Date Placeholder 6">
            <a:extLst>
              <a:ext uri="{FF2B5EF4-FFF2-40B4-BE49-F238E27FC236}">
                <a16:creationId xmlns:a16="http://schemas.microsoft.com/office/drawing/2014/main" id="{7BEB702D-2017-014B-8BAB-00C4AAD45A0C}"/>
              </a:ext>
            </a:extLst>
          </p:cNvPr>
          <p:cNvSpPr>
            <a:spLocks noGrp="1"/>
          </p:cNvSpPr>
          <p:nvPr>
            <p:ph type="dt" sz="half" idx="10"/>
          </p:nvPr>
        </p:nvSpPr>
        <p:spPr/>
        <p:txBody>
          <a:bodyPr/>
          <a:lstStyle/>
          <a:p>
            <a:fld id="{BBC636F0-1F0F-AC4E-9EF5-80605EA35B42}" type="datetime1">
              <a:rPr lang="en-US" smtClean="0"/>
              <a:t>8/10/2023</a:t>
            </a:fld>
            <a:endParaRPr lang="en-US"/>
          </a:p>
        </p:txBody>
      </p:sp>
    </p:spTree>
    <p:extLst>
      <p:ext uri="{BB962C8B-B14F-4D97-AF65-F5344CB8AC3E}">
        <p14:creationId xmlns:p14="http://schemas.microsoft.com/office/powerpoint/2010/main" val="67078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B2C3144-03FE-A74A-9ED0-2CC4DA11EE5C}"/>
              </a:ext>
            </a:extLst>
          </p:cNvPr>
          <p:cNvSpPr>
            <a:spLocks noGrp="1"/>
          </p:cNvSpPr>
          <p:nvPr>
            <p:ph type="title"/>
          </p:nvPr>
        </p:nvSpPr>
        <p:spPr>
          <a:xfrm>
            <a:off x="621791" y="676656"/>
            <a:ext cx="4224527" cy="5764784"/>
          </a:xfrm>
        </p:spPr>
        <p:txBody>
          <a:bodyPr>
            <a:normAutofit fontScale="90000"/>
          </a:bodyPr>
          <a:lstStyle/>
          <a:p>
            <a:pPr marL="0" indent="0" algn="l" rtl="0">
              <a:buNone/>
            </a:pPr>
            <a:r>
              <a:rPr lang="en-US" sz="2000" b="1" i="0">
                <a:solidFill>
                  <a:srgbClr val="212121"/>
                </a:solidFill>
                <a:effectLst/>
                <a:latin typeface="Calibri" panose="020F0502020204030204" pitchFamily="34" charset="0"/>
              </a:rPr>
              <a:t>Disabilities</a:t>
            </a:r>
            <a:r>
              <a:rPr lang="en-US" sz="2000" b="0" i="0">
                <a:solidFill>
                  <a:srgbClr val="212121"/>
                </a:solidFill>
                <a:effectLst/>
                <a:latin typeface="Calibri" panose="020F0502020204030204" pitchFamily="34" charset="0"/>
              </a:rPr>
              <a:t> may be </a:t>
            </a:r>
            <a:br>
              <a:rPr lang="en-US" sz="2000" b="0" i="0">
                <a:solidFill>
                  <a:srgbClr val="212121"/>
                </a:solidFill>
                <a:effectLst/>
                <a:latin typeface="Calibri" panose="020F0502020204030204" pitchFamily="34" charset="0"/>
              </a:rPr>
            </a:br>
            <a:br>
              <a:rPr lang="en-US" sz="2000" b="0" i="0">
                <a:solidFill>
                  <a:srgbClr val="212121"/>
                </a:solidFill>
                <a:effectLst/>
                <a:latin typeface="Calibri" panose="020F0502020204030204" pitchFamily="34" charset="0"/>
              </a:rPr>
            </a:br>
            <a:r>
              <a:rPr lang="en-US" sz="2000" b="0" i="0">
                <a:solidFill>
                  <a:srgbClr val="212121"/>
                </a:solidFill>
                <a:effectLst/>
                <a:latin typeface="Calibri" panose="020F0502020204030204" pitchFamily="34" charset="0"/>
              </a:rPr>
              <a:t>… physical, emotional, mental, and/or sensorial.</a:t>
            </a:r>
            <a:br>
              <a:rPr lang="en-US" sz="2000" b="0" i="0">
                <a:solidFill>
                  <a:srgbClr val="212121"/>
                </a:solidFill>
                <a:effectLst/>
                <a:latin typeface="Calibri" panose="020F0502020204030204" pitchFamily="34" charset="0"/>
              </a:rPr>
            </a:br>
            <a:br>
              <a:rPr lang="en-US" sz="2000" b="0" i="0">
                <a:solidFill>
                  <a:srgbClr val="212121"/>
                </a:solidFill>
                <a:effectLst/>
                <a:latin typeface="Calibri" panose="020F0502020204030204" pitchFamily="34" charset="0"/>
              </a:rPr>
            </a:br>
            <a:r>
              <a:rPr lang="en-US" sz="2000" b="0" i="0">
                <a:solidFill>
                  <a:srgbClr val="212121"/>
                </a:solidFill>
                <a:effectLst/>
                <a:latin typeface="Calibri" panose="020F0502020204030204" pitchFamily="34" charset="0"/>
              </a:rPr>
              <a:t>… readily, situationally, or barely apparent (commonly referred to as visible or invisible disabilities). </a:t>
            </a:r>
            <a:br>
              <a:rPr lang="en-US" sz="2000" b="0" i="0">
                <a:solidFill>
                  <a:srgbClr val="212121"/>
                </a:solidFill>
                <a:effectLst/>
                <a:latin typeface="Calibri" panose="020F0502020204030204" pitchFamily="34" charset="0"/>
              </a:rPr>
            </a:br>
            <a:br>
              <a:rPr lang="en-US" sz="2000" b="0" i="0">
                <a:solidFill>
                  <a:srgbClr val="212121"/>
                </a:solidFill>
                <a:effectLst/>
                <a:latin typeface="Calibri" panose="020F0502020204030204" pitchFamily="34" charset="0"/>
              </a:rPr>
            </a:br>
            <a:r>
              <a:rPr lang="en-US" sz="2000" b="0" i="0">
                <a:solidFill>
                  <a:srgbClr val="212121"/>
                </a:solidFill>
                <a:effectLst/>
                <a:latin typeface="Calibri" panose="020F0502020204030204" pitchFamily="34" charset="0"/>
              </a:rPr>
              <a:t>… chronic or temporary, persistent or intermittent.</a:t>
            </a:r>
            <a:br>
              <a:rPr lang="en-US" sz="2000" b="0" i="0">
                <a:solidFill>
                  <a:srgbClr val="212121"/>
                </a:solidFill>
                <a:effectLst/>
                <a:latin typeface="Calibri" panose="020F0502020204030204" pitchFamily="34" charset="0"/>
              </a:rPr>
            </a:br>
            <a:br>
              <a:rPr lang="en-US" sz="2000" b="0" i="0">
                <a:solidFill>
                  <a:srgbClr val="212121"/>
                </a:solidFill>
                <a:effectLst/>
                <a:latin typeface="Calibri" panose="020F0502020204030204" pitchFamily="34" charset="0"/>
              </a:rPr>
            </a:br>
            <a:br>
              <a:rPr lang="en-US" sz="2000" b="0" i="0">
                <a:solidFill>
                  <a:srgbClr val="212121"/>
                </a:solidFill>
                <a:effectLst/>
                <a:latin typeface="Calibri" panose="020F0502020204030204" pitchFamily="34" charset="0"/>
              </a:rPr>
            </a:br>
            <a:r>
              <a:rPr lang="en-US" sz="2000" b="0" i="0">
                <a:solidFill>
                  <a:srgbClr val="212121"/>
                </a:solidFill>
                <a:effectLst/>
                <a:latin typeface="Tenorite" pitchFamily="2" charset="0"/>
              </a:rPr>
              <a:t>Respondents</a:t>
            </a:r>
            <a:r>
              <a:rPr lang="en-US" sz="2000">
                <a:solidFill>
                  <a:srgbClr val="212121"/>
                </a:solidFill>
                <a:latin typeface="Tenorite" pitchFamily="2" charset="0"/>
              </a:rPr>
              <a:t> to the Survey of UNM Faculty with Disabilities reflect this range of disabilities. Of 96 respondents, only 27.1% report physical disability, 32% emotional, 44.7% mental, and 14% sensorial; 36.5% report chronic disability; and 54.2% report invisible disabilities.</a:t>
            </a:r>
            <a:br>
              <a:rPr lang="en-US" sz="1600" b="0" i="0">
                <a:solidFill>
                  <a:srgbClr val="212121"/>
                </a:solidFill>
                <a:effectLst/>
                <a:latin typeface="Calibri" panose="020F0502020204030204" pitchFamily="34" charset="0"/>
              </a:rPr>
            </a:br>
            <a:br>
              <a:rPr lang="en-US" sz="1600" b="0" i="0">
                <a:solidFill>
                  <a:srgbClr val="212121"/>
                </a:solidFill>
                <a:effectLst/>
                <a:latin typeface="Calibri" panose="020F0502020204030204" pitchFamily="34" charset="0"/>
              </a:rPr>
            </a:br>
            <a:br>
              <a:rPr lang="en-US" sz="1600" b="0" i="0">
                <a:solidFill>
                  <a:srgbClr val="212121"/>
                </a:solidFill>
                <a:effectLst/>
                <a:latin typeface="Calibri" panose="020F0502020204030204" pitchFamily="34" charset="0"/>
              </a:rPr>
            </a:br>
            <a:endParaRPr lang="en-US" sz="1600" b="0" i="0">
              <a:solidFill>
                <a:srgbClr val="212121"/>
              </a:solidFill>
              <a:effectLst/>
              <a:latin typeface="Calibri" panose="020F0502020204030204" pitchFamily="34" charset="0"/>
            </a:endParaRP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CC228B8-6F8C-F229-7384-E656D3768828}"/>
              </a:ext>
            </a:extLst>
          </p:cNvPr>
          <p:cNvGraphicFramePr>
            <a:graphicFrameLocks noGrp="1"/>
          </p:cNvGraphicFramePr>
          <p:nvPr>
            <p:ph idx="1"/>
            <p:extLst>
              <p:ext uri="{D42A27DB-BD31-4B8C-83A1-F6EECF244321}">
                <p14:modId xmlns:p14="http://schemas.microsoft.com/office/powerpoint/2010/main" val="1711128572"/>
              </p:ext>
            </p:extLst>
          </p:nvPr>
        </p:nvGraphicFramePr>
        <p:xfrm>
          <a:off x="6096000" y="676656"/>
          <a:ext cx="5571744" cy="50332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Slide Number Placeholder 5">
            <a:extLst>
              <a:ext uri="{FF2B5EF4-FFF2-40B4-BE49-F238E27FC236}">
                <a16:creationId xmlns:a16="http://schemas.microsoft.com/office/drawing/2014/main" id="{13071396-E0F0-ED48-AF08-1E29A909C329}"/>
              </a:ext>
            </a:extLst>
          </p:cNvPr>
          <p:cNvSpPr>
            <a:spLocks noGrp="1"/>
          </p:cNvSpPr>
          <p:nvPr>
            <p:ph type="sldNum" sz="quarter" idx="12"/>
          </p:nvPr>
        </p:nvSpPr>
        <p:spPr/>
        <p:txBody>
          <a:bodyPr/>
          <a:lstStyle/>
          <a:p>
            <a:fld id="{C80ABC43-FC56-4751-9F97-FA12B3A15520}" type="slidenum">
              <a:rPr lang="en-US" smtClean="0"/>
              <a:t>6</a:t>
            </a:fld>
            <a:endParaRPr lang="en-US"/>
          </a:p>
        </p:txBody>
      </p:sp>
      <p:sp>
        <p:nvSpPr>
          <p:cNvPr id="7" name="Date Placeholder 6">
            <a:extLst>
              <a:ext uri="{FF2B5EF4-FFF2-40B4-BE49-F238E27FC236}">
                <a16:creationId xmlns:a16="http://schemas.microsoft.com/office/drawing/2014/main" id="{23FA629E-ED65-3C4C-93A5-C3A963A87423}"/>
              </a:ext>
            </a:extLst>
          </p:cNvPr>
          <p:cNvSpPr>
            <a:spLocks noGrp="1"/>
          </p:cNvSpPr>
          <p:nvPr>
            <p:ph type="dt" sz="half" idx="10"/>
          </p:nvPr>
        </p:nvSpPr>
        <p:spPr/>
        <p:txBody>
          <a:bodyPr/>
          <a:lstStyle/>
          <a:p>
            <a:fld id="{03F65A88-3F9B-0C44-882D-F174C8535940}" type="datetime1">
              <a:rPr lang="en-US" smtClean="0"/>
              <a:t>8/10/2023</a:t>
            </a:fld>
            <a:endParaRPr lang="en-US"/>
          </a:p>
        </p:txBody>
      </p:sp>
    </p:spTree>
    <p:extLst>
      <p:ext uri="{BB962C8B-B14F-4D97-AF65-F5344CB8AC3E}">
        <p14:creationId xmlns:p14="http://schemas.microsoft.com/office/powerpoint/2010/main" val="1413171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B2C3144-03FE-A74A-9ED0-2CC4DA11EE5C}"/>
              </a:ext>
            </a:extLst>
          </p:cNvPr>
          <p:cNvSpPr>
            <a:spLocks noGrp="1"/>
          </p:cNvSpPr>
          <p:nvPr>
            <p:ph type="title"/>
          </p:nvPr>
        </p:nvSpPr>
        <p:spPr>
          <a:xfrm>
            <a:off x="621791" y="1161288"/>
            <a:ext cx="4224527" cy="4526280"/>
          </a:xfrm>
        </p:spPr>
        <p:txBody>
          <a:bodyPr>
            <a:normAutofit/>
          </a:bodyPr>
          <a:lstStyle/>
          <a:p>
            <a:pPr algn="l" rtl="0"/>
            <a:br>
              <a:rPr lang="en-US" sz="1600">
                <a:solidFill>
                  <a:srgbClr val="212121"/>
                </a:solidFill>
                <a:latin typeface="Calibri" panose="020F0502020204030204" pitchFamily="34" charset="0"/>
              </a:rPr>
            </a:br>
            <a:br>
              <a:rPr lang="en-US" sz="1600">
                <a:solidFill>
                  <a:srgbClr val="212121"/>
                </a:solidFill>
                <a:latin typeface="Calibri" panose="020F0502020204030204" pitchFamily="34" charset="0"/>
              </a:rPr>
            </a:br>
            <a:r>
              <a:rPr lang="en-US" sz="2000" b="1" i="0">
                <a:solidFill>
                  <a:srgbClr val="212121"/>
                </a:solidFill>
                <a:effectLst/>
                <a:latin typeface="Calibri" panose="020F0502020204030204" pitchFamily="34" charset="0"/>
              </a:rPr>
              <a:t>Disability Studies </a:t>
            </a:r>
            <a:r>
              <a:rPr lang="en-US" sz="2000" i="0">
                <a:solidFill>
                  <a:srgbClr val="212121"/>
                </a:solidFill>
                <a:effectLst/>
                <a:latin typeface="Calibri" panose="020F0502020204030204" pitchFamily="34" charset="0"/>
              </a:rPr>
              <a:t>recognizes that disability is a key aspect of human experience, and that the study of disability has important political, social, and economic implications for society as a whole, including both disabled and nondisabled people. </a:t>
            </a:r>
            <a:br>
              <a:rPr lang="en-US" sz="2000" i="0">
                <a:solidFill>
                  <a:srgbClr val="212121"/>
                </a:solidFill>
                <a:effectLst/>
                <a:latin typeface="Calibri" panose="020F0502020204030204" pitchFamily="34" charset="0"/>
              </a:rPr>
            </a:br>
            <a:br>
              <a:rPr lang="en-US" sz="1600" b="0" i="0">
                <a:solidFill>
                  <a:srgbClr val="212121"/>
                </a:solidFill>
                <a:effectLst/>
                <a:latin typeface="Calibri" panose="020F0502020204030204" pitchFamily="34" charset="0"/>
              </a:rPr>
            </a:br>
            <a:r>
              <a:rPr lang="en-US" sz="1200" b="0" i="0">
                <a:solidFill>
                  <a:srgbClr val="212121"/>
                </a:solidFill>
                <a:effectLst/>
                <a:latin typeface="Calibri" panose="020F0502020204030204" pitchFamily="34" charset="0"/>
              </a:rPr>
              <a:t>-- Society for Disability Studies (SDS) Mission Statement, </a:t>
            </a:r>
            <a:r>
              <a:rPr lang="en-US" sz="1200" b="0" i="0">
                <a:solidFill>
                  <a:srgbClr val="008272"/>
                </a:solidFill>
                <a:effectLst/>
                <a:latin typeface="Calibri" panose="020F0502020204030204" pitchFamily="34" charset="0"/>
                <a:hlinkClick r:id="rId3"/>
              </a:rPr>
              <a:t>https://disstudies.org/index.php/about-sds/mission-and-history/</a:t>
            </a:r>
            <a:endParaRPr lang="en-US" sz="1200" b="0" i="0">
              <a:solidFill>
                <a:srgbClr val="212121"/>
              </a:solidFill>
              <a:effectLst/>
              <a:latin typeface="Calibri" panose="020F0502020204030204" pitchFamily="34" charset="0"/>
            </a:endParaRP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CC228B8-6F8C-F229-7384-E656D3768828}"/>
              </a:ext>
            </a:extLst>
          </p:cNvPr>
          <p:cNvGraphicFramePr>
            <a:graphicFrameLocks noGrp="1"/>
          </p:cNvGraphicFramePr>
          <p:nvPr>
            <p:ph idx="1"/>
            <p:extLst>
              <p:ext uri="{D42A27DB-BD31-4B8C-83A1-F6EECF244321}">
                <p14:modId xmlns:p14="http://schemas.microsoft.com/office/powerpoint/2010/main" val="3434192416"/>
              </p:ext>
            </p:extLst>
          </p:nvPr>
        </p:nvGraphicFramePr>
        <p:xfrm>
          <a:off x="5305253" y="1411224"/>
          <a:ext cx="5571744" cy="474878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Slide Number Placeholder 3">
            <a:extLst>
              <a:ext uri="{FF2B5EF4-FFF2-40B4-BE49-F238E27FC236}">
                <a16:creationId xmlns:a16="http://schemas.microsoft.com/office/drawing/2014/main" id="{F3CCE8D2-DFBF-8549-9F08-A210A6F64E5E}"/>
              </a:ext>
            </a:extLst>
          </p:cNvPr>
          <p:cNvSpPr>
            <a:spLocks noGrp="1"/>
          </p:cNvSpPr>
          <p:nvPr>
            <p:ph type="sldNum" sz="quarter" idx="12"/>
          </p:nvPr>
        </p:nvSpPr>
        <p:spPr/>
        <p:txBody>
          <a:bodyPr/>
          <a:lstStyle/>
          <a:p>
            <a:fld id="{C80ABC43-FC56-4751-9F97-FA12B3A15520}" type="slidenum">
              <a:rPr lang="en-US" smtClean="0"/>
              <a:t>7</a:t>
            </a:fld>
            <a:endParaRPr lang="en-US"/>
          </a:p>
        </p:txBody>
      </p:sp>
      <p:sp>
        <p:nvSpPr>
          <p:cNvPr id="6" name="Date Placeholder 5">
            <a:extLst>
              <a:ext uri="{FF2B5EF4-FFF2-40B4-BE49-F238E27FC236}">
                <a16:creationId xmlns:a16="http://schemas.microsoft.com/office/drawing/2014/main" id="{741D9B09-6351-4841-845F-AA594B863D14}"/>
              </a:ext>
            </a:extLst>
          </p:cNvPr>
          <p:cNvSpPr>
            <a:spLocks noGrp="1"/>
          </p:cNvSpPr>
          <p:nvPr>
            <p:ph type="dt" sz="half" idx="10"/>
          </p:nvPr>
        </p:nvSpPr>
        <p:spPr/>
        <p:txBody>
          <a:bodyPr/>
          <a:lstStyle/>
          <a:p>
            <a:fld id="{3D53136A-D9EF-8748-87DB-CEA3BEA39EAC}" type="datetime1">
              <a:rPr lang="en-US" smtClean="0"/>
              <a:t>8/10/2023</a:t>
            </a:fld>
            <a:endParaRPr lang="en-US"/>
          </a:p>
        </p:txBody>
      </p:sp>
    </p:spTree>
    <p:extLst>
      <p:ext uri="{BB962C8B-B14F-4D97-AF65-F5344CB8AC3E}">
        <p14:creationId xmlns:p14="http://schemas.microsoft.com/office/powerpoint/2010/main" val="12217979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CC228B8-6F8C-F229-7384-E656D3768828}"/>
              </a:ext>
            </a:extLst>
          </p:cNvPr>
          <p:cNvGraphicFramePr>
            <a:graphicFrameLocks noGrp="1"/>
          </p:cNvGraphicFramePr>
          <p:nvPr>
            <p:ph idx="1"/>
            <p:extLst>
              <p:ext uri="{D42A27DB-BD31-4B8C-83A1-F6EECF244321}">
                <p14:modId xmlns:p14="http://schemas.microsoft.com/office/powerpoint/2010/main" val="542903698"/>
              </p:ext>
            </p:extLst>
          </p:nvPr>
        </p:nvGraphicFramePr>
        <p:xfrm>
          <a:off x="5303520" y="676656"/>
          <a:ext cx="4818889" cy="44846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extBox 11">
            <a:extLst>
              <a:ext uri="{FF2B5EF4-FFF2-40B4-BE49-F238E27FC236}">
                <a16:creationId xmlns:a16="http://schemas.microsoft.com/office/drawing/2014/main" id="{954BEE7C-3A6B-AC44-BC04-D9D508D9597D}"/>
              </a:ext>
            </a:extLst>
          </p:cNvPr>
          <p:cNvSpPr txBox="1"/>
          <p:nvPr/>
        </p:nvSpPr>
        <p:spPr>
          <a:xfrm>
            <a:off x="612648" y="1305341"/>
            <a:ext cx="3898392" cy="4247317"/>
          </a:xfrm>
          <a:prstGeom prst="rect">
            <a:avLst/>
          </a:prstGeom>
          <a:noFill/>
        </p:spPr>
        <p:txBody>
          <a:bodyPr wrap="square">
            <a:spAutoFit/>
          </a:bodyPr>
          <a:lstStyle/>
          <a:p>
            <a:pPr algn="l" rtl="0"/>
            <a:r>
              <a:rPr lang="en-US">
                <a:solidFill>
                  <a:srgbClr val="212121"/>
                </a:solidFill>
                <a:latin typeface="Calibri" panose="020F0502020204030204" pitchFamily="34" charset="0"/>
              </a:rPr>
              <a:t>Disability Studies approaches disability as an identity like race, gender, and sexuality. But how people identify is another matter:</a:t>
            </a:r>
          </a:p>
          <a:p>
            <a:pPr algn="l" rtl="0"/>
            <a:endParaRPr lang="en-US" b="0" i="0">
              <a:solidFill>
                <a:srgbClr val="212121"/>
              </a:solidFill>
              <a:effectLst/>
              <a:latin typeface="Calibri" panose="020F0502020204030204" pitchFamily="34" charset="0"/>
            </a:endParaRPr>
          </a:p>
          <a:p>
            <a:pPr algn="l" rtl="0"/>
            <a:r>
              <a:rPr lang="en-US" b="0" i="0">
                <a:solidFill>
                  <a:srgbClr val="212121"/>
                </a:solidFill>
                <a:effectLst/>
                <a:latin typeface="Calibri" panose="020F0502020204030204" pitchFamily="34" charset="0"/>
              </a:rPr>
              <a:t>Person-first language (person with a disability, abbreviated PWD) </a:t>
            </a:r>
          </a:p>
          <a:p>
            <a:pPr algn="l" rtl="0"/>
            <a:endParaRPr lang="en-US" b="0" i="0">
              <a:solidFill>
                <a:srgbClr val="212121"/>
              </a:solidFill>
              <a:effectLst/>
              <a:latin typeface="Calibri" panose="020F0502020204030204" pitchFamily="34" charset="0"/>
            </a:endParaRPr>
          </a:p>
          <a:p>
            <a:pPr algn="l" rtl="0"/>
            <a:r>
              <a:rPr lang="en-US" b="0" i="0">
                <a:solidFill>
                  <a:srgbClr val="212121"/>
                </a:solidFill>
                <a:effectLst/>
                <a:latin typeface="Calibri" panose="020F0502020204030204" pitchFamily="34" charset="0"/>
              </a:rPr>
              <a:t>vs. </a:t>
            </a:r>
          </a:p>
          <a:p>
            <a:pPr algn="l" rtl="0"/>
            <a:endParaRPr lang="en-US" b="0" i="0">
              <a:solidFill>
                <a:srgbClr val="212121"/>
              </a:solidFill>
              <a:effectLst/>
              <a:latin typeface="Calibri" panose="020F0502020204030204" pitchFamily="34" charset="0"/>
            </a:endParaRPr>
          </a:p>
          <a:p>
            <a:pPr algn="l" rtl="0"/>
            <a:r>
              <a:rPr lang="en-US" b="0" i="0">
                <a:solidFill>
                  <a:srgbClr val="212121"/>
                </a:solidFill>
                <a:effectLst/>
                <a:latin typeface="Calibri" panose="020F0502020204030204" pitchFamily="34" charset="0"/>
              </a:rPr>
              <a:t>Disability-first language (disabled person)</a:t>
            </a:r>
          </a:p>
          <a:p>
            <a:pPr algn="l" rtl="0"/>
            <a:br>
              <a:rPr lang="en-US" b="0" i="0">
                <a:solidFill>
                  <a:srgbClr val="212121"/>
                </a:solidFill>
                <a:effectLst/>
                <a:latin typeface="Calibri" panose="020F0502020204030204" pitchFamily="34" charset="0"/>
              </a:rPr>
            </a:br>
            <a:endParaRPr lang="en-US" b="0" i="0">
              <a:solidFill>
                <a:srgbClr val="212121"/>
              </a:solidFill>
              <a:effectLst/>
              <a:latin typeface="Calibri" panose="020F0502020204030204" pitchFamily="34" charset="0"/>
            </a:endParaRPr>
          </a:p>
          <a:p>
            <a:pPr algn="l" rtl="0"/>
            <a:r>
              <a:rPr lang="en-US" b="0" i="1">
                <a:solidFill>
                  <a:srgbClr val="212121"/>
                </a:solidFill>
                <a:effectLst/>
                <a:latin typeface="Calibri" panose="020F0502020204030204" pitchFamily="34" charset="0"/>
              </a:rPr>
              <a:t>When in doubt, </a:t>
            </a:r>
            <a:r>
              <a:rPr lang="en-US" b="1" i="1">
                <a:solidFill>
                  <a:srgbClr val="212121"/>
                </a:solidFill>
                <a:effectLst/>
                <a:latin typeface="Calibri" panose="020F0502020204030204" pitchFamily="34" charset="0"/>
              </a:rPr>
              <a:t>ask</a:t>
            </a:r>
            <a:r>
              <a:rPr lang="en-US" b="0" i="1">
                <a:solidFill>
                  <a:srgbClr val="212121"/>
                </a:solidFill>
                <a:effectLst/>
                <a:latin typeface="Calibri" panose="020F0502020204030204" pitchFamily="34" charset="0"/>
              </a:rPr>
              <a:t>!</a:t>
            </a:r>
          </a:p>
        </p:txBody>
      </p:sp>
      <p:sp>
        <p:nvSpPr>
          <p:cNvPr id="8" name="Slide Number Placeholder 7">
            <a:extLst>
              <a:ext uri="{FF2B5EF4-FFF2-40B4-BE49-F238E27FC236}">
                <a16:creationId xmlns:a16="http://schemas.microsoft.com/office/drawing/2014/main" id="{CB23F5C5-E4C0-814E-B7F7-24F770B5090D}"/>
              </a:ext>
            </a:extLst>
          </p:cNvPr>
          <p:cNvSpPr>
            <a:spLocks noGrp="1"/>
          </p:cNvSpPr>
          <p:nvPr>
            <p:ph type="sldNum" sz="quarter" idx="12"/>
          </p:nvPr>
        </p:nvSpPr>
        <p:spPr/>
        <p:txBody>
          <a:bodyPr/>
          <a:lstStyle/>
          <a:p>
            <a:fld id="{C80ABC43-FC56-4751-9F97-FA12B3A15520}" type="slidenum">
              <a:rPr lang="en-US" smtClean="0"/>
              <a:t>8</a:t>
            </a:fld>
            <a:endParaRPr lang="en-US"/>
          </a:p>
        </p:txBody>
      </p:sp>
      <p:sp>
        <p:nvSpPr>
          <p:cNvPr id="10" name="Date Placeholder 9">
            <a:extLst>
              <a:ext uri="{FF2B5EF4-FFF2-40B4-BE49-F238E27FC236}">
                <a16:creationId xmlns:a16="http://schemas.microsoft.com/office/drawing/2014/main" id="{4C3971FB-09EC-FA4E-B492-55EC9FFF9817}"/>
              </a:ext>
            </a:extLst>
          </p:cNvPr>
          <p:cNvSpPr>
            <a:spLocks noGrp="1"/>
          </p:cNvSpPr>
          <p:nvPr>
            <p:ph type="dt" sz="half" idx="10"/>
          </p:nvPr>
        </p:nvSpPr>
        <p:spPr/>
        <p:txBody>
          <a:bodyPr/>
          <a:lstStyle/>
          <a:p>
            <a:fld id="{E31CCD51-8DC9-2B4B-BC5B-67F539D6B3B0}" type="datetime1">
              <a:rPr lang="en-US" smtClean="0"/>
              <a:t>8/10/2023</a:t>
            </a:fld>
            <a:endParaRPr lang="en-US"/>
          </a:p>
        </p:txBody>
      </p:sp>
    </p:spTree>
    <p:extLst>
      <p:ext uri="{BB962C8B-B14F-4D97-AF65-F5344CB8AC3E}">
        <p14:creationId xmlns:p14="http://schemas.microsoft.com/office/powerpoint/2010/main" val="2292554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aecc0464-b17d-468d-bfc9-ed174fdf9c5e">
      <UserInfo>
        <DisplayName>Assata Zerai</DisplayName>
        <AccountId>515</AccountId>
        <AccountType/>
      </UserInfo>
      <UserInfo>
        <DisplayName>Marissa Greenberg</DisplayName>
        <AccountId>903</AccountId>
        <AccountType/>
      </UserInfo>
      <UserInfo>
        <DisplayName>Alejandra Lemus</DisplayName>
        <AccountId>1572</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68B8ABCCF713F4F857E1C5EC5C8FFFF" ma:contentTypeVersion="14" ma:contentTypeDescription="Create a new document." ma:contentTypeScope="" ma:versionID="bec09be2d95b5ae92144458b19bc1306">
  <xsd:schema xmlns:xsd="http://www.w3.org/2001/XMLSchema" xmlns:xs="http://www.w3.org/2001/XMLSchema" xmlns:p="http://schemas.microsoft.com/office/2006/metadata/properties" xmlns:ns3="8202a99b-5be5-4f28-a787-757fb51365d2" xmlns:ns4="aecc0464-b17d-468d-bfc9-ed174fdf9c5e" targetNamespace="http://schemas.microsoft.com/office/2006/metadata/properties" ma:root="true" ma:fieldsID="a294db67be4b9ee362f149974b1b289a" ns3:_="" ns4:_="">
    <xsd:import namespace="8202a99b-5be5-4f28-a787-757fb51365d2"/>
    <xsd:import namespace="aecc0464-b17d-468d-bfc9-ed174fdf9c5e"/>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AutoKeyPoints" minOccurs="0"/>
                <xsd:element ref="ns3:MediaServiceKeyPoints" minOccurs="0"/>
                <xsd:element ref="ns4:SharedWithUsers" minOccurs="0"/>
                <xsd:element ref="ns4:SharedWithDetails" minOccurs="0"/>
                <xsd:element ref="ns4:SharingHintHash"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02a99b-5be5-4f28-a787-757fb51365d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ecc0464-b17d-468d-bfc9-ed174fdf9c5e"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CA28827-3CF9-45FA-B53B-EE7EED0FB504}">
  <ds:schemaRefs>
    <ds:schemaRef ds:uri="8202a99b-5be5-4f28-a787-757fb51365d2"/>
    <ds:schemaRef ds:uri="aecc0464-b17d-468d-bfc9-ed174fdf9c5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6C54B4F0-CC94-4C7B-A174-6684A950FBC5}">
  <ds:schemaRefs>
    <ds:schemaRef ds:uri="8202a99b-5be5-4f28-a787-757fb51365d2"/>
    <ds:schemaRef ds:uri="aecc0464-b17d-468d-bfc9-ed174fdf9c5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87128C46-9D37-497B-B032-B576BF6DB4F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48</Slides>
  <Notes>46</Notes>
  <HiddenSlides>0</HiddenSlide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Office Theme</vt:lpstr>
      <vt:lpstr>Survey of UNM Faculty  with Disabilities</vt:lpstr>
      <vt:lpstr>Key Findings of the Survey of UNM Faculty with Disabilities</vt:lpstr>
      <vt:lpstr>Contents</vt:lpstr>
      <vt:lpstr>Background of the Survey of UNM Faculty with Disabilities</vt:lpstr>
      <vt:lpstr>Survey Response Rates and Qualifications</vt:lpstr>
      <vt:lpstr>Foundational Concepts</vt:lpstr>
      <vt:lpstr>Disabilities may be   … physical, emotional, mental, and/or sensorial.  … readily, situationally, or barely apparent (commonly referred to as visible or invisible disabilities).   … chronic or temporary, persistent or intermittent.   Respondents to the Survey of UNM Faculty with Disabilities reflect this range of disabilities. Of 96 respondents, only 27.1% report physical disability, 32% emotional, 44.7% mental, and 14% sensorial; 36.5% report chronic disability; and 54.2% report invisible disabilities.   </vt:lpstr>
      <vt:lpstr>  Disability Studies recognizes that disability is a key aspect of human experience, and that the study of disability has important political, social, and economic implications for society as a whole, including both disabled and nondisabled people.   -- Society for Disability Studies (SDS) Mission Statement, https://disstudies.org/index.php/about-sds/mission-and-history/</vt:lpstr>
      <vt:lpstr>PowerPoint Presentation</vt:lpstr>
      <vt:lpstr>Disability Studies scholarship and teaching enhance the understanding of disability by incorporating social, cultural, historical, legal, and political perspectives, including the connections between disability and other identities.  -- "What is Disability Studies?," https://disabilitystudies.washington.edu/what-is-disability-studies   [An intersectional approach to disability makes] room for interrogation of the fact that disabilities are frequently caused by racial and class-based inequalities, including economic injustices, environmental degradation, war, and mass incarceration.   -- Angela Frederick and Dara Shifrer, “Race and Disability: From Analogy to Intersectionality, ” Sociology of Race and Ethnicity 5, no. 2 (2019): 200–214, quote 204. https://doi.org/10.1177/2332649218783480. </vt:lpstr>
      <vt:lpstr>Asked about identity, respondents to the Survey of Faculty with Disabilities indicated most often disability (67.8%), gender (48.3%), and race or ethnicity (41.4%).   The majority of participants in the Survey who noted their race or ethnicity are white (53%), followed by Hispanic or Latinx (38%).  Almost 22% of respondents indicate first-generation college status.</vt:lpstr>
      <vt:lpstr>UNM is legally obligated to comply with the disability rights legislation that requires “reasonable accommodation” of faculty’s (and other employees’) disabilities:   Rehabilitation Act, Section 504.  Signed into law in 1973.   Americans with Disabilities Act (ADA).  Signed into law in 1990.   Americans with Disabilities Amendment Act (ADAAA).  Signed into law in 2008. </vt:lpstr>
      <vt:lpstr>Compliance is not the same as accessibility!  Accommodations are not a zero-sum game. Accessibility — the word I prefer to use — doesn’t mean a disabled person is getting more. It means that our shared environment has become one that is welcoming to all people, regardless of their ability.    -- Katie Rose Guest Pryal, “Collegiality and Disability,” The Chronicle of Higher Education, February 7, 2017. https://www-chronicle-com.libproxy.unm.edu/article/collegiality-and-disability, with link to the author's blog, Disability Acts. </vt:lpstr>
      <vt:lpstr>[A]n awareness of the rigid expectations placed on academics, such as the requirements to teach a full course load, publish, attend professional conferences, and serve on committees. These expectations could be met in full or in part with adequate accommodation. However, alternative ways of performing academic work and receiving support needed to carry out various duties are not often presented.   -- Natasha Saltes, “‘It’s All about Student Accessibility. No One Ever Talks about Teacher Accessibility’: Examining Ableist Expectations in Academia,” International Journal of Inclusive Education, January 8, 2020, 1–27, quote 21. https://doi.org/10.1080/13603116.2020.1712483.   As we explore below, UNM faculty with disabilities report lack of access to opportunities and resources necessary for them to succeed in the research, scholarship, and creative work.  </vt:lpstr>
      <vt:lpstr>In/visible disability. Passing. Masquerade. Coming out. Coverting. As the range of these terms suggests, disability disclosure is not a single event, not a once-and-for-all action but, rather, an ongoing process of continuously, in a variety of settings and contexts, performing and negotiating disability awareness and perceptibility.  -- Stephanie L. Kerschbaum, Laura T. Eisenman, and James M. Jones, Negotiating Disability: Disclosure and Higher Education (Ann Arbor: University of Michigan Press, 2017), 1. </vt:lpstr>
      <vt:lpstr>Some of the institutional barriers confronting disabled academics at UNM include:   - Rigid teaching modalities - Inaccessibility to conferences and collaborations - Unaccommodating tenure and promotion timetables - Hiring and retention practices that equate disability with inability - Ablism in consideration for leadership roles  </vt:lpstr>
      <vt:lpstr>[Ableism is] a network of beliefs, processes and practices that produces a particular kind of self and body (the corporeal standard) that is projected as the perfect, species-typical and therefore essential and fully human. Disability, then, is cast as a diminished state of being human.  -- Fiona Kumari Campbell, “Inciting Legal Fictions: Disability's Date with Ontology and the Ableist Body of the Law,” Griffith Law Review 10 (2001): 42-62, qte. 44. </vt:lpstr>
      <vt:lpstr>Examples of ableism include:  - ignoring someone’s disabilities,  - dismissing the lived experience of people with disabilities, - being unaware of the accessibility of venues you choose,  - not providing and publicizing a mechanism for addressing access questions, - assuming that new technologies are accessible to all, and - ignoring social justice issues that primarily affect disabled people.  From more examples, check out https://www.equualaccess.org/resources-2/ableism-basics/</vt:lpstr>
      <vt:lpstr>Disablism, or discrimination against people with disabilities, may take many forms, both overt and subtle, including physical, verbal, and structural.  The Survey of UNM Faculty with Disabilities reveals numerous experiences of ableism and disablism, including patronizing language, stigmatizing statements, exclusionary and dehumanizing behaviors, experienced primarily among colleagues but also dept/program chairs, college deans, and staff.  </vt:lpstr>
      <vt:lpstr>Survey of UNM Faculty with Disabilities:  Key Findings in Detail</vt:lpstr>
      <vt:lpstr>Key Finding 1: Faculty manage a range of disabilities alongside clinical/creative/scholarly/ research work, teaching, and service. </vt:lpstr>
      <vt:lpstr>Key Finding 1: Select Quantitative Data</vt:lpstr>
      <vt:lpstr>Key Finding 1: Select Qualitative Data</vt:lpstr>
      <vt:lpstr>Key Finding 2: For many disabled faculty, their adverse experiences with colleagues and leadership create a lack of trust that impacts disclosure, access, inclusion, and retention. </vt:lpstr>
      <vt:lpstr>Key Finding 2: Select Quantitative Data</vt:lpstr>
      <vt:lpstr>Key Finding 2: Select Qualitative Data</vt:lpstr>
      <vt:lpstr>Key Finding 3: Many faculty with disabilities cite examples to provide evidence that UNM has room for improvement in becoming culturally and infrastructurally welcoming to faculty with disabilities. </vt:lpstr>
      <vt:lpstr>Key Finding 3: Select Quantitative Data</vt:lpstr>
      <vt:lpstr>Key Finding 3: Select Quantitative Data</vt:lpstr>
      <vt:lpstr>Key Finding 3: Select Qualitative Data</vt:lpstr>
      <vt:lpstr>Key Finding 3: Select Qualitative Data</vt:lpstr>
      <vt:lpstr>Key Finding 4: Many faculty with disabilities are making do and, in their words, “power[ing] through.” Some are surviving, and few who completed the survey indicate that they are thriving. Unfortunately, many more indicate that they are suffering. </vt:lpstr>
      <vt:lpstr>Key Finding 4: Select Qualitative Data</vt:lpstr>
      <vt:lpstr>Key Finding 4: Select Qualitative Data</vt:lpstr>
      <vt:lpstr>Key Finding 4: Select Quantitative Data</vt:lpstr>
      <vt:lpstr>Key Finding 4: Select Quantitative Data</vt:lpstr>
      <vt:lpstr>The future of disabled faculty at UNM</vt:lpstr>
      <vt:lpstr>Conclusions</vt:lpstr>
      <vt:lpstr>Recommendations</vt:lpstr>
      <vt:lpstr>More quantitative data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Survey of UNM Faculty  with Disabilities</dc:title>
  <dc:creator>Marissa Greenberg</dc:creator>
  <cp:revision>2</cp:revision>
  <dcterms:created xsi:type="dcterms:W3CDTF">2023-01-27T21:29:31Z</dcterms:created>
  <dcterms:modified xsi:type="dcterms:W3CDTF">2023-08-10T17:30:45Z</dcterms:modified>
</cp:coreProperties>
</file>